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E27_EC22ED47.xml" ContentType="application/vnd.ms-powerpoint.comments+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16.xml" ContentType="application/vnd.openxmlformats-officedocument.presentationml.tags+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17.xml" ContentType="application/vnd.openxmlformats-officedocument.presentationml.tags+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ags/tag18.xml" ContentType="application/vnd.openxmlformats-officedocument.presentationml.tags+xml"/>
  <Override PartName="/ppt/notesSlides/notesSlide1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20.xml" ContentType="application/vnd.openxmlformats-officedocument.presentationml.tags+xml"/>
  <Override PartName="/ppt/notesSlides/notesSlide2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ags/tag21.xml" ContentType="application/vnd.openxmlformats-officedocument.presentationml.tags+xml"/>
  <Override PartName="/ppt/notesSlides/notesSlide23.xml" ContentType="application/vnd.openxmlformats-officedocument.presentationml.notesSlide+xml"/>
  <Override PartName="/ppt/charts/chartEx1.xml" ContentType="application/vnd.ms-office.chartex+xml"/>
  <Override PartName="/ppt/charts/style18.xml" ContentType="application/vnd.ms-office.chartstyle+xml"/>
  <Override PartName="/ppt/charts/colors18.xml" ContentType="application/vnd.ms-office.chartcolorstyle+xml"/>
  <Override PartName="/ppt/charts/chart18.xml" ContentType="application/vnd.openxmlformats-officedocument.drawingml.chart+xml"/>
  <Override PartName="/ppt/charts/style19.xml" ContentType="application/vnd.ms-office.chartstyle+xml"/>
  <Override PartName="/ppt/charts/colors19.xml" ContentType="application/vnd.ms-office.chartcolorstyle+xml"/>
  <Override PartName="/ppt/tags/tag22.xml" ContentType="application/vnd.openxmlformats-officedocument.presentationml.tags+xml"/>
  <Override PartName="/ppt/notesSlides/notesSlide24.xml" ContentType="application/vnd.openxmlformats-officedocument.presentationml.notesSlide+xml"/>
  <Override PartName="/ppt/charts/chart19.xml" ContentType="application/vnd.openxmlformats-officedocument.drawingml.chart+xml"/>
  <Override PartName="/ppt/charts/style20.xml" ContentType="application/vnd.ms-office.chartstyle+xml"/>
  <Override PartName="/ppt/charts/colors20.xml" ContentType="application/vnd.ms-office.chartcolorstyle+xml"/>
  <Override PartName="/ppt/tags/tag23.xml" ContentType="application/vnd.openxmlformats-officedocument.presentationml.tags+xml"/>
  <Override PartName="/ppt/notesSlides/notesSlide25.xml" ContentType="application/vnd.openxmlformats-officedocument.presentationml.notesSlide+xml"/>
  <Override PartName="/ppt/charts/chart20.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1.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comments/modernComment_DB7_2FB8A2D4.xml" ContentType="application/vnd.ms-powerpoint.comments+xml"/>
  <Override PartName="/ppt/charts/chart22.xml" ContentType="application/vnd.openxmlformats-officedocument.drawingml.chart+xml"/>
  <Override PartName="/ppt/charts/style23.xml" ContentType="application/vnd.ms-office.chartstyle+xml"/>
  <Override PartName="/ppt/charts/colors23.xml" ContentType="application/vnd.ms-office.chartcolorstyle+xml"/>
  <Override PartName="/ppt/tags/tag25.xml" ContentType="application/vnd.openxmlformats-officedocument.presentationml.tags+xml"/>
  <Override PartName="/ppt/notesSlides/notesSlide28.xml" ContentType="application/vnd.openxmlformats-officedocument.presentationml.notesSlide+xml"/>
  <Override PartName="/ppt/comments/modernComment_DB8_50A68828.xml" ContentType="application/vnd.ms-powerpoint.comments+xml"/>
  <Override PartName="/ppt/tags/tag2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405_C11ABC9.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E26_1E7ABF87.xml" ContentType="application/vnd.ms-powerpoint.comments+xml"/>
  <Override PartName="/ppt/notesSlides/notesSlide36.xml" ContentType="application/vnd.openxmlformats-officedocument.presentationml.notesSlide+xml"/>
  <Override PartName="/ppt/comments/modernComment_1459_1B4011B.xml" ContentType="application/vnd.ms-powerpoint.comments+xml"/>
  <Override PartName="/ppt/tags/tag2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8.xml" ContentType="application/vnd.openxmlformats-officedocument.presentationml.tags+xml"/>
  <Override PartName="/ppt/notesSlides/notesSlide40.xml" ContentType="application/vnd.openxmlformats-officedocument.presentationml.notesSlide+xml"/>
  <Override PartName="/ppt/comments/modernComment_13F9_123A62EC.xml" ContentType="application/vnd.ms-powerpoint.comments+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tags/tag30.xml" ContentType="application/vnd.openxmlformats-officedocument.presentationml.tags+xml"/>
  <Override PartName="/ppt/notesSlides/notesSlide43.xml" ContentType="application/vnd.openxmlformats-officedocument.presentationml.notesSlide+xml"/>
  <Override PartName="/ppt/tags/tag31.xml" ContentType="application/vnd.openxmlformats-officedocument.presentationml.tags+xml"/>
  <Override PartName="/ppt/notesSlides/notesSlide44.xml" ContentType="application/vnd.openxmlformats-officedocument.presentationml.notesSlide+xml"/>
  <Override PartName="/ppt/tags/tag32.xml" ContentType="application/vnd.openxmlformats-officedocument.presentationml.tags+xml"/>
  <Override PartName="/ppt/notesSlides/notesSlide45.xml" ContentType="application/vnd.openxmlformats-officedocument.presentationml.notesSlide+xml"/>
  <Override PartName="/ppt/tags/tag33.xml" ContentType="application/vnd.openxmlformats-officedocument.presentationml.tags+xml"/>
  <Override PartName="/ppt/comments/modernComment_13C1_739A2035.xml" ContentType="application/vnd.ms-powerpoint.comments+xml"/>
  <Override PartName="/ppt/tags/tag34.xml" ContentType="application/vnd.openxmlformats-officedocument.presentationml.tags+xml"/>
  <Override PartName="/ppt/notesSlides/notesSlide46.xml" ContentType="application/vnd.openxmlformats-officedocument.presentationml.notesSlide+xml"/>
  <Override PartName="/ppt/tags/tag3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3.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3.xml" ContentType="application/vnd.openxmlformats-officedocument.themeOverride+xml"/>
  <Override PartName="/ppt/notesSlides/notesSlide49.xml" ContentType="application/vnd.openxmlformats-officedocument.presentationml.notesSlide+xml"/>
  <Override PartName="/ppt/tags/tag3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1E24_A4C4F7CD.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7.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24.xml" ContentType="application/vnd.openxmlformats-officedocument.drawingml.chart+xml"/>
  <Override PartName="/ppt/theme/themeOverride4.xml" ContentType="application/vnd.openxmlformats-officedocument.themeOverride+xml"/>
  <Override PartName="/ppt/charts/chart25.xml" ContentType="application/vnd.openxmlformats-officedocument.drawingml.chart+xml"/>
  <Override PartName="/ppt/theme/themeOverride5.xml" ContentType="application/vnd.openxmlformats-officedocument.themeOverride+xml"/>
  <Override PartName="/ppt/charts/chart26.xml" ContentType="application/vnd.openxmlformats-officedocument.drawingml.chart+xml"/>
  <Override PartName="/ppt/theme/themeOverride6.xml" ContentType="application/vnd.openxmlformats-officedocument.themeOverride+xml"/>
  <Override PartName="/ppt/notesSlides/notesSlide56.xml" ContentType="application/vnd.openxmlformats-officedocument.presentationml.notesSlide+xml"/>
  <Override PartName="/ppt/charts/chart27.xml" ContentType="application/vnd.openxmlformats-officedocument.drawingml.chart+xml"/>
  <Override PartName="/ppt/theme/themeOverride7.xml" ContentType="application/vnd.openxmlformats-officedocument.themeOverride+xml"/>
  <Override PartName="/ppt/charts/chart28.xml" ContentType="application/vnd.openxmlformats-officedocument.drawingml.chart+xml"/>
  <Override PartName="/ppt/theme/themeOverride8.xml" ContentType="application/vnd.openxmlformats-officedocument.themeOverride+xml"/>
  <Override PartName="/ppt/charts/chart29.xml" ContentType="application/vnd.openxmlformats-officedocument.drawingml.chart+xml"/>
  <Override PartName="/ppt/theme/themeOverride9.xml" ContentType="application/vnd.openxmlformats-officedocument.themeOverride+xml"/>
  <Override PartName="/ppt/charts/chart30.xml" ContentType="application/vnd.openxmlformats-officedocument.drawingml.chart+xml"/>
  <Override PartName="/ppt/theme/themeOverride10.xml" ContentType="application/vnd.openxmlformats-officedocument.themeOverride+xml"/>
  <Override PartName="/ppt/notesSlides/notesSlide57.xml" ContentType="application/vnd.openxmlformats-officedocument.presentationml.notesSlide+xml"/>
  <Override PartName="/ppt/tags/tag38.xml" ContentType="application/vnd.openxmlformats-officedocument.presentationml.tags+xml"/>
  <Override PartName="/ppt/charts/chart31.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11.xml" ContentType="application/vnd.openxmlformats-officedocument.themeOverride+xml"/>
  <Override PartName="/ppt/charts/chart32.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2.xml" ContentType="application/vnd.openxmlformats-officedocument.themeOverride+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13.xml" ContentType="application/vnd.openxmlformats-officedocument.themeOverride+xml"/>
  <Override PartName="/ppt/tags/tag39.xml" ContentType="application/vnd.openxmlformats-officedocument.presentationml.tags+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14.xml" ContentType="application/vnd.openxmlformats-officedocument.themeOverride+xml"/>
  <Override PartName="/ppt/tags/tag40.xml" ContentType="application/vnd.openxmlformats-officedocument.presentationml.tags+xml"/>
  <Override PartName="/ppt/notesSlides/notesSlide58.xml" ContentType="application/vnd.openxmlformats-officedocument.presentationml.notesSlide+xml"/>
  <Override PartName="/ppt/tags/tag41.xml" ContentType="application/vnd.openxmlformats-officedocument.presentationml.tags+xml"/>
  <Override PartName="/ppt/notesSlides/notesSlide59.xml" ContentType="application/vnd.openxmlformats-officedocument.presentationml.notesSlide+xml"/>
  <Override PartName="/ppt/tags/tag42.xml" ContentType="application/vnd.openxmlformats-officedocument.presentationml.tags+xml"/>
  <Override PartName="/ppt/notesSlides/notesSlide60.xml" ContentType="application/vnd.openxmlformats-officedocument.presentationml.notesSlide+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15.xml" ContentType="application/vnd.openxmlformats-officedocument.themeOverrid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16.xml" ContentType="application/vnd.openxmlformats-officedocument.themeOverride+xml"/>
  <Override PartName="/ppt/tags/tag43.xml" ContentType="application/vnd.openxmlformats-officedocument.presentationml.tags+xml"/>
  <Override PartName="/ppt/notesSlides/notesSlide61.xml" ContentType="application/vnd.openxmlformats-officedocument.presentationml.notesSlid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17.xml" ContentType="application/vnd.openxmlformats-officedocument.themeOverrid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18.xml" ContentType="application/vnd.openxmlformats-officedocument.themeOverride+xml"/>
  <Override PartName="/ppt/tags/tag44.xml" ContentType="application/vnd.openxmlformats-officedocument.presentationml.tags+xml"/>
  <Override PartName="/ppt/notesSlides/notesSlide62.xml" ContentType="application/vnd.openxmlformats-officedocument.presentationml.notesSlide+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19.xml" ContentType="application/vnd.openxmlformats-officedocument.themeOverride+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0.xml" ContentType="application/vnd.openxmlformats-officedocument.themeOverride+xml"/>
  <Override PartName="/ppt/notesSlides/notesSlide63.xml" ContentType="application/vnd.openxmlformats-officedocument.presentationml.notesSlide+xml"/>
  <Override PartName="/ppt/tags/tag45.xml" ContentType="application/vnd.openxmlformats-officedocument.presentationml.tags+xml"/>
  <Override PartName="/ppt/notesSlides/notesSlide64.xml" ContentType="application/vnd.openxmlformats-officedocument.presentationml.notesSlide+xml"/>
  <Override PartName="/ppt/comments/modernComment_13B4_CA819A69.xml" ContentType="application/vnd.ms-powerpoint.comments+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21.xml" ContentType="application/vnd.openxmlformats-officedocument.themeOverrid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22.xml" ContentType="application/vnd.openxmlformats-officedocument.themeOverride+xml"/>
  <Override PartName="/ppt/tags/tag46.xml" ContentType="application/vnd.openxmlformats-officedocument.presentationml.tags+xml"/>
  <Override PartName="/ppt/notesSlides/notesSlide65.xml" ContentType="application/vnd.openxmlformats-officedocument.presentationml.notesSlid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23.xml" ContentType="application/vnd.openxmlformats-officedocument.themeOverrid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24.xml" ContentType="application/vnd.openxmlformats-officedocument.themeOverride+xml"/>
  <Override PartName="/ppt/tags/tag47.xml" ContentType="application/vnd.openxmlformats-officedocument.presentationml.tags+xml"/>
  <Override PartName="/ppt/notesSlides/notesSlide66.xml" ContentType="application/vnd.openxmlformats-officedocument.presentationml.notesSlid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25.xml" ContentType="application/vnd.openxmlformats-officedocument.themeOverrid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26.xml" ContentType="application/vnd.openxmlformats-officedocument.themeOverride+xml"/>
  <Override PartName="/ppt/tags/tag48.xml" ContentType="application/vnd.openxmlformats-officedocument.presentationml.tags+xml"/>
  <Override PartName="/ppt/notesSlides/notesSlide67.xml" ContentType="application/vnd.openxmlformats-officedocument.presentationml.notesSlide+xml"/>
  <Override PartName="/ppt/charts/chart47.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27.xml" ContentType="application/vnd.openxmlformats-officedocument.themeOverride+xml"/>
  <Override PartName="/ppt/charts/chart48.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28.xml" ContentType="application/vnd.openxmlformats-officedocument.themeOverride+xml"/>
  <Override PartName="/ppt/tags/tag49.xml" ContentType="application/vnd.openxmlformats-officedocument.presentationml.tags+xml"/>
  <Override PartName="/ppt/notesSlides/notesSlide68.xml" ContentType="application/vnd.openxmlformats-officedocument.presentationml.notesSlide+xml"/>
  <Override PartName="/ppt/charts/chart49.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29.xml" ContentType="application/vnd.openxmlformats-officedocument.themeOverride+xml"/>
  <Override PartName="/ppt/charts/chart50.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30.xml" ContentType="application/vnd.openxmlformats-officedocument.themeOverride+xml"/>
  <Override PartName="/ppt/tags/tag50.xml" ContentType="application/vnd.openxmlformats-officedocument.presentationml.tags+xml"/>
  <Override PartName="/ppt/charts/chart51.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31.xml" ContentType="application/vnd.openxmlformats-officedocument.themeOverride+xml"/>
  <Override PartName="/ppt/notesSlides/notesSlide69.xml" ContentType="application/vnd.openxmlformats-officedocument.presentationml.notesSlide+xml"/>
  <Override PartName="/ppt/tags/tag51.xml" ContentType="application/vnd.openxmlformats-officedocument.presentationml.tags+xml"/>
  <Override PartName="/ppt/charts/chart52.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32.xml" ContentType="application/vnd.openxmlformats-officedocument.themeOverride+xml"/>
  <Override PartName="/ppt/tags/tag52.xml" ContentType="application/vnd.openxmlformats-officedocument.presentationml.tags+xml"/>
  <Override PartName="/ppt/notesSlides/notesSlide70.xml" ContentType="application/vnd.openxmlformats-officedocument.presentationml.notesSlide+xml"/>
  <Override PartName="/ppt/charts/chart53.xml" ContentType="application/vnd.openxmlformats-officedocument.drawingml.chart+xml"/>
  <Override PartName="/ppt/charts/style47.xml" ContentType="application/vnd.ms-office.chartstyle+xml"/>
  <Override PartName="/ppt/charts/colors47.xml" ContentType="application/vnd.ms-office.chartcolorstyle+xml"/>
  <Override PartName="/ppt/tags/tag53.xml" ContentType="application/vnd.openxmlformats-officedocument.presentationml.tags+xml"/>
  <Override PartName="/ppt/notesSlides/notesSlide71.xml" ContentType="application/vnd.openxmlformats-officedocument.presentationml.notesSlide+xml"/>
  <Override PartName="/ppt/charts/chartEx2.xml" ContentType="application/vnd.ms-office.chartex+xml"/>
  <Override PartName="/ppt/charts/style48.xml" ContentType="application/vnd.ms-office.chartstyle+xml"/>
  <Override PartName="/ppt/charts/colors48.xml" ContentType="application/vnd.ms-office.chartcolorstyle+xml"/>
  <Override PartName="/ppt/theme/themeOverride33.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54.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5.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6.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74.xml" ContentType="application/vnd.openxmlformats-officedocument.presentationml.notesSlide+xml"/>
  <Override PartName="/ppt/charts/chart57.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8.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9.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34.xml" ContentType="application/vnd.openxmlformats-officedocument.themeOverride+xml"/>
  <Override PartName="/ppt/charts/chart60.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35.xml" ContentType="application/vnd.openxmlformats-officedocument.themeOverride+xml"/>
  <Override PartName="/ppt/tags/tag54.xml" ContentType="application/vnd.openxmlformats-officedocument.presentationml.tags+xml"/>
  <Override PartName="/ppt/charts/chart61.xml" ContentType="application/vnd.openxmlformats-officedocument.drawingml.chart+xml"/>
  <Override PartName="/ppt/theme/themeOverride36.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62.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63.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64.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77.xml" ContentType="application/vnd.openxmlformats-officedocument.presentationml.notesSlide+xml"/>
  <Override PartName="/ppt/charts/chart65.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6.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7.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37.xml" ContentType="application/vnd.openxmlformats-officedocument.themeOverride+xml"/>
  <Override PartName="/ppt/charts/chart68.xml" ContentType="application/vnd.openxmlformats-officedocument.drawingml.chart+xml"/>
  <Override PartName="/ppt/charts/style62.xml" ContentType="application/vnd.ms-office.chartstyle+xml"/>
  <Override PartName="/ppt/charts/colors62.xml" ContentType="application/vnd.ms-office.chartcolorstyle+xml"/>
  <Override PartName="/ppt/theme/themeOverride38.xml" ContentType="application/vnd.openxmlformats-officedocument.themeOverride+xml"/>
  <Override PartName="/ppt/tags/tag55.xml" ContentType="application/vnd.openxmlformats-officedocument.presentationml.tags+xml"/>
  <Override PartName="/ppt/notesSlides/notesSlide78.xml" ContentType="application/vnd.openxmlformats-officedocument.presentationml.notesSlide+xml"/>
  <Override PartName="/ppt/tags/tag56.xml" ContentType="application/vnd.openxmlformats-officedocument.presentationml.tags+xml"/>
  <Override PartName="/ppt/notesSlides/notesSlide79.xml" ContentType="application/vnd.openxmlformats-officedocument.presentationml.notesSlide+xml"/>
  <Override PartName="/ppt/tags/tag57.xml" ContentType="application/vnd.openxmlformats-officedocument.presentationml.tags+xml"/>
  <Override PartName="/ppt/notesSlides/notesSlide80.xml" ContentType="application/vnd.openxmlformats-officedocument.presentationml.notesSlide+xml"/>
  <Override PartName="/ppt/tags/tag58.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59.xml" ContentType="application/vnd.openxmlformats-officedocument.presentationml.tags+xml"/>
  <Override PartName="/ppt/notesSlides/notesSlide85.xml" ContentType="application/vnd.openxmlformats-officedocument.presentationml.notesSlide+xml"/>
  <Override PartName="/ppt/tags/tag60.xml" ContentType="application/vnd.openxmlformats-officedocument.presentationml.tags+xml"/>
  <Override PartName="/ppt/charts/chart69.xml" ContentType="application/vnd.openxmlformats-officedocument.drawingml.chart+xml"/>
  <Override PartName="/ppt/charts/style63.xml" ContentType="application/vnd.ms-office.chartstyle+xml"/>
  <Override PartName="/ppt/charts/colors63.xml" ContentType="application/vnd.ms-office.chartcolorstyle+xml"/>
  <Override PartName="/ppt/tags/tag61.xml" ContentType="application/vnd.openxmlformats-officedocument.presentationml.tags+xml"/>
  <Override PartName="/ppt/notesSlides/notesSlide86.xml" ContentType="application/vnd.openxmlformats-officedocument.presentationml.notesSlide+xml"/>
  <Override PartName="/ppt/tags/tag62.xml" ContentType="application/vnd.openxmlformats-officedocument.presentationml.tags+xml"/>
  <Override PartName="/ppt/notesSlides/notesSlide87.xml" ContentType="application/vnd.openxmlformats-officedocument.presentationml.notesSlide+xml"/>
  <Override PartName="/ppt/tags/tag63.xml" ContentType="application/vnd.openxmlformats-officedocument.presentationml.tags+xml"/>
  <Override PartName="/ppt/notesSlides/notesSlide88.xml" ContentType="application/vnd.openxmlformats-officedocument.presentationml.notesSlide+xml"/>
  <Override PartName="/ppt/tags/tag64.xml" ContentType="application/vnd.openxmlformats-officedocument.presentationml.tags+xml"/>
  <Override PartName="/ppt/notesSlides/notesSlide89.xml" ContentType="application/vnd.openxmlformats-officedocument.presentationml.notesSlide+xml"/>
  <Override PartName="/ppt/tags/tag65.xml" ContentType="application/vnd.openxmlformats-officedocument.presentationml.tags+xml"/>
  <Override PartName="/ppt/notesSlides/notesSlide9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117"/>
  </p:notesMasterIdLst>
  <p:handoutMasterIdLst>
    <p:handoutMasterId r:id="rId118"/>
  </p:handoutMasterIdLst>
  <p:sldIdLst>
    <p:sldId id="1803" r:id="rId5"/>
    <p:sldId id="2262" r:id="rId6"/>
    <p:sldId id="8714" r:id="rId7"/>
    <p:sldId id="8715" r:id="rId8"/>
    <p:sldId id="5239" r:id="rId9"/>
    <p:sldId id="8716" r:id="rId10"/>
    <p:sldId id="5185" r:id="rId11"/>
    <p:sldId id="5186" r:id="rId12"/>
    <p:sldId id="5221" r:id="rId13"/>
    <p:sldId id="7706" r:id="rId14"/>
    <p:sldId id="5222" r:id="rId15"/>
    <p:sldId id="5224" r:id="rId16"/>
    <p:sldId id="4882" r:id="rId17"/>
    <p:sldId id="7710" r:id="rId18"/>
    <p:sldId id="7719" r:id="rId19"/>
    <p:sldId id="7693" r:id="rId20"/>
    <p:sldId id="4886" r:id="rId21"/>
    <p:sldId id="5226" r:id="rId22"/>
    <p:sldId id="5228" r:id="rId23"/>
    <p:sldId id="7720" r:id="rId24"/>
    <p:sldId id="7721" r:id="rId25"/>
    <p:sldId id="4879" r:id="rId26"/>
    <p:sldId id="4900" r:id="rId27"/>
    <p:sldId id="5131" r:id="rId28"/>
    <p:sldId id="4884" r:id="rId29"/>
    <p:sldId id="5233" r:id="rId30"/>
    <p:sldId id="4546" r:id="rId31"/>
    <p:sldId id="3507" r:id="rId32"/>
    <p:sldId id="5130" r:id="rId33"/>
    <p:sldId id="7722" r:id="rId34"/>
    <p:sldId id="5133" r:id="rId35"/>
    <p:sldId id="4910" r:id="rId36"/>
    <p:sldId id="3511" r:id="rId37"/>
    <p:sldId id="3512" r:id="rId38"/>
    <p:sldId id="3513" r:id="rId39"/>
    <p:sldId id="5128" r:id="rId40"/>
    <p:sldId id="7705" r:id="rId41"/>
    <p:sldId id="5125" r:id="rId42"/>
    <p:sldId id="7704" r:id="rId43"/>
    <p:sldId id="1826" r:id="rId44"/>
    <p:sldId id="1865" r:id="rId45"/>
    <p:sldId id="7718" r:id="rId46"/>
    <p:sldId id="5209" r:id="rId47"/>
    <p:sldId id="1828" r:id="rId48"/>
    <p:sldId id="5211" r:id="rId49"/>
    <p:sldId id="5212" r:id="rId50"/>
    <p:sldId id="5113" r:id="rId51"/>
    <p:sldId id="299" r:id="rId52"/>
    <p:sldId id="7695" r:id="rId53"/>
    <p:sldId id="5215" r:id="rId54"/>
    <p:sldId id="5219" r:id="rId55"/>
    <p:sldId id="7712" r:id="rId56"/>
    <p:sldId id="5202" r:id="rId57"/>
    <p:sldId id="1888" r:id="rId58"/>
    <p:sldId id="5057" r:id="rId59"/>
    <p:sldId id="5117" r:id="rId60"/>
    <p:sldId id="3908" r:id="rId61"/>
    <p:sldId id="5204" r:id="rId62"/>
    <p:sldId id="3346" r:id="rId63"/>
    <p:sldId id="1829" r:id="rId64"/>
    <p:sldId id="5241" r:id="rId65"/>
    <p:sldId id="7716" r:id="rId66"/>
    <p:sldId id="2265" r:id="rId67"/>
    <p:sldId id="5188" r:id="rId68"/>
    <p:sldId id="5150" r:id="rId69"/>
    <p:sldId id="8706" r:id="rId70"/>
    <p:sldId id="5039" r:id="rId71"/>
    <p:sldId id="5040" r:id="rId72"/>
    <p:sldId id="7678" r:id="rId73"/>
    <p:sldId id="5196" r:id="rId74"/>
    <p:sldId id="7711" r:id="rId75"/>
    <p:sldId id="7708" r:id="rId76"/>
    <p:sldId id="8713" r:id="rId77"/>
    <p:sldId id="8707" r:id="rId78"/>
    <p:sldId id="8708" r:id="rId79"/>
    <p:sldId id="5041" r:id="rId80"/>
    <p:sldId id="5042" r:id="rId81"/>
    <p:sldId id="5187" r:id="rId82"/>
    <p:sldId id="5044" r:id="rId83"/>
    <p:sldId id="7714" r:id="rId84"/>
    <p:sldId id="7713" r:id="rId85"/>
    <p:sldId id="7696" r:id="rId86"/>
    <p:sldId id="7707" r:id="rId87"/>
    <p:sldId id="7709" r:id="rId88"/>
    <p:sldId id="7725" r:id="rId89"/>
    <p:sldId id="7726" r:id="rId90"/>
    <p:sldId id="5034" r:id="rId91"/>
    <p:sldId id="4282" r:id="rId92"/>
    <p:sldId id="5023" r:id="rId93"/>
    <p:sldId id="7698" r:id="rId94"/>
    <p:sldId id="7702" r:id="rId95"/>
    <p:sldId id="5043" r:id="rId96"/>
    <p:sldId id="5018" r:id="rId97"/>
    <p:sldId id="7700" r:id="rId98"/>
    <p:sldId id="7703" r:id="rId99"/>
    <p:sldId id="3942" r:id="rId100"/>
    <p:sldId id="5030" r:id="rId101"/>
    <p:sldId id="5031" r:id="rId102"/>
    <p:sldId id="3479" r:id="rId103"/>
    <p:sldId id="5205" r:id="rId104"/>
    <p:sldId id="7690" r:id="rId105"/>
    <p:sldId id="3328" r:id="rId106"/>
    <p:sldId id="1871" r:id="rId107"/>
    <p:sldId id="1850" r:id="rId108"/>
    <p:sldId id="7689" r:id="rId109"/>
    <p:sldId id="4552" r:id="rId110"/>
    <p:sldId id="5115" r:id="rId111"/>
    <p:sldId id="4256" r:id="rId112"/>
    <p:sldId id="5217" r:id="rId113"/>
    <p:sldId id="7717" r:id="rId114"/>
    <p:sldId id="7723" r:id="rId115"/>
    <p:sldId id="5114" r:id="rId116"/>
  </p:sldIdLst>
  <p:sldSz cx="12192000" cy="6858000"/>
  <p:notesSz cx="6950075" cy="9236075"/>
  <p:custDataLst>
    <p:tags r:id="rId1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C4D3593-C469-441E-A15E-AD9E243B4A43}">
          <p14:sldIdLst>
            <p14:sldId id="1803"/>
            <p14:sldId id="2262"/>
            <p14:sldId id="8714"/>
            <p14:sldId id="8715"/>
            <p14:sldId id="5239"/>
            <p14:sldId id="8716"/>
            <p14:sldId id="5185"/>
            <p14:sldId id="5186"/>
            <p14:sldId id="5221"/>
            <p14:sldId id="7706"/>
          </p14:sldIdLst>
        </p14:section>
        <p14:section name="AM Operational Review" id="{CD1F9FA5-B440-4432-9167-BFCB48A05293}">
          <p14:sldIdLst>
            <p14:sldId id="5222"/>
            <p14:sldId id="5224"/>
            <p14:sldId id="4882"/>
            <p14:sldId id="7710"/>
            <p14:sldId id="7719"/>
            <p14:sldId id="7693"/>
            <p14:sldId id="4886"/>
            <p14:sldId id="5226"/>
            <p14:sldId id="5228"/>
            <p14:sldId id="7720"/>
            <p14:sldId id="7721"/>
            <p14:sldId id="4879"/>
            <p14:sldId id="4900"/>
            <p14:sldId id="5131"/>
            <p14:sldId id="4884"/>
            <p14:sldId id="5233"/>
            <p14:sldId id="4546"/>
            <p14:sldId id="3507"/>
            <p14:sldId id="5130"/>
            <p14:sldId id="7722"/>
            <p14:sldId id="5133"/>
            <p14:sldId id="4910"/>
            <p14:sldId id="3511"/>
            <p14:sldId id="3512"/>
            <p14:sldId id="3513"/>
            <p14:sldId id="5128"/>
            <p14:sldId id="7705"/>
            <p14:sldId id="5125"/>
            <p14:sldId id="7704"/>
          </p14:sldIdLst>
        </p14:section>
        <p14:section name="Financial Overview" id="{26F6A083-7EB2-450C-AB4F-E02A8270C84C}">
          <p14:sldIdLst>
            <p14:sldId id="1826"/>
            <p14:sldId id="1865"/>
            <p14:sldId id="7718"/>
            <p14:sldId id="5209"/>
            <p14:sldId id="1828"/>
            <p14:sldId id="5211"/>
            <p14:sldId id="5212"/>
            <p14:sldId id="5113"/>
            <p14:sldId id="299"/>
            <p14:sldId id="7695"/>
            <p14:sldId id="5215"/>
            <p14:sldId id="5219"/>
            <p14:sldId id="7712"/>
            <p14:sldId id="5202"/>
            <p14:sldId id="1888"/>
            <p14:sldId id="5057"/>
            <p14:sldId id="5117"/>
            <p14:sldId id="3908"/>
            <p14:sldId id="5204"/>
            <p14:sldId id="3346"/>
            <p14:sldId id="1829"/>
            <p14:sldId id="5241"/>
            <p14:sldId id="7716"/>
          </p14:sldIdLst>
        </p14:section>
        <p14:section name="Valuations" id="{133AB29B-153A-4048-A462-3AFE28CE0AB1}">
          <p14:sldIdLst/>
        </p14:section>
        <p14:section name="Fund Forecast" id="{719954A4-FF1B-48B2-8CD0-80925A063F02}">
          <p14:sldIdLst>
            <p14:sldId id="2265"/>
            <p14:sldId id="5188"/>
            <p14:sldId id="5150"/>
            <p14:sldId id="8706"/>
            <p14:sldId id="5039"/>
            <p14:sldId id="5040"/>
            <p14:sldId id="7678"/>
            <p14:sldId id="5196"/>
            <p14:sldId id="7711"/>
            <p14:sldId id="7708"/>
            <p14:sldId id="8713"/>
            <p14:sldId id="8707"/>
            <p14:sldId id="8708"/>
            <p14:sldId id="5041"/>
            <p14:sldId id="5042"/>
            <p14:sldId id="5187"/>
            <p14:sldId id="5044"/>
            <p14:sldId id="7714"/>
            <p14:sldId id="7713"/>
            <p14:sldId id="7696"/>
            <p14:sldId id="7707"/>
            <p14:sldId id="7709"/>
            <p14:sldId id="7725"/>
            <p14:sldId id="7726"/>
            <p14:sldId id="5034"/>
            <p14:sldId id="4282"/>
            <p14:sldId id="5023"/>
            <p14:sldId id="7698"/>
            <p14:sldId id="7702"/>
            <p14:sldId id="5043"/>
            <p14:sldId id="5018"/>
            <p14:sldId id="7700"/>
            <p14:sldId id="7703"/>
          </p14:sldIdLst>
        </p14:section>
        <p14:section name="Appendix" id="{CF53154B-8BED-48BE-9514-4D211046B95A}">
          <p14:sldIdLst>
            <p14:sldId id="3942"/>
            <p14:sldId id="5030"/>
            <p14:sldId id="5031"/>
            <p14:sldId id="3479"/>
            <p14:sldId id="5205"/>
            <p14:sldId id="7690"/>
            <p14:sldId id="3328"/>
            <p14:sldId id="1871"/>
            <p14:sldId id="1850"/>
            <p14:sldId id="7689"/>
            <p14:sldId id="4552"/>
            <p14:sldId id="5115"/>
            <p14:sldId id="4256"/>
            <p14:sldId id="5217"/>
            <p14:sldId id="7717"/>
            <p14:sldId id="7723"/>
            <p14:sldId id="51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1D0A03-8271-B67D-39A2-01650F7CFFCF}" name="Gabriel Kisber" initials="GK" userId="S::gabriel@faropoint.com::ad6f3049-e40c-490b-8ae6-b698d42c52a1" providerId="AD"/>
  <p188:author id="{9E76C203-1E1B-A2DF-3749-9550690914D4}" name="Mark Decesare" initials="MD" userId="S::mark.decesare@faropoint.com::bb19f7e4-ade8-4d87-82c6-6d0c8e2e276f" providerId="AD"/>
  <p188:author id="{BF203506-CA05-3E8D-35D7-3318B7D3F9B5}" name="Fernando Olivero" initials="FO" userId="S::fernando@faropoint.com::d5aed4ae-259c-4c09-ac16-89b88673a53a" providerId="AD"/>
  <p188:author id="{192CB40D-D3EA-6FA7-E4DC-0FEB1DD28E57}" name="Jared Zolna" initials="JZ" userId="S::Jared@faropoint.com::5c8e8495-80e7-4a60-b905-0fcb8e58885d" providerId="AD"/>
  <p188:author id="{C04E421D-8B3D-692B-33C9-8748AD9AC6A8}" name="Idan Ron" initials="IR" userId="S::idan.ron@faropoint.com::1d85f3f7-d188-4813-8bb3-4bc9108b59ba" providerId="AD"/>
  <p188:author id="{A7D4EB2C-DAFE-5082-D14F-98D92DAF9ACF}" name="Daniel Ben Ami" initials="DBA" userId="S::danielba@faropoint.com::f7000ebd-3912-4fbd-950e-0f081826e6ec" providerId="AD"/>
  <p188:author id="{53936337-1B5B-CDAD-97C0-9FC6FC850A5C}" name="Eliran Pechter" initials="EP" userId="S::Eliran@faropoint.com::54322bfa-e856-4da7-83f1-9e379a139c55" providerId="AD"/>
  <p188:author id="{DB133E62-4327-428E-286E-8D224594D636}" name="Dor Zamir" initials="DZ" userId="S::dzamir@faropoint.com::9443f409-e417-45ec-8e13-2dccc3db51ed" providerId="AD"/>
  <p188:author id="{3BE96F70-F990-5047-A197-7BE6B0B14F58}" name="Michael Tang" initials="MT" userId="S::mtang@faropoint.com::21a0a339-3fde-453f-9ae3-85bd4895307e" providerId="AD"/>
  <p188:author id="{A949107C-2A22-2B91-6A9F-30D709F9D6C6}" name="Tina Triece" initials="TT" userId="S::tina@faropoint.com::a66c2103-7d01-48b4-8bf1-fc8318aeefbf" providerId="AD"/>
  <p188:author id="{C8ABA67F-7F7D-75E6-F1BB-763716C674B6}" name="Andy Gordon" initials="AG" userId="S::andy.gordon@faropoint.com::a6796490-cac1-4601-9057-7fa7dfaf0956" providerId="AD"/>
  <p188:author id="{DC8FF880-BB11-CD98-9AF0-457854C3F0A0}" name="Roi Marks" initials="RM" userId="S::Roi@faropoint.com::997a8e45-d053-4cc0-85a9-1102f2d9e6ac" providerId="AD"/>
  <p188:author id="{C9141D81-090D-DFD6-DB7B-1AE072C801C8}" name="Vandana Vishnubhotla" initials="VV" userId="S::Vandana@faropoint.com::ae8fc49f-e7ea-4c5c-b30b-cca43794c671" providerId="AD"/>
  <p188:author id="{D1717886-64C6-EDA3-6DF0-B227E733F856}" name="Jordan Nathan" initials="JN" userId="S::jordan@faropoint.com::0b692856-d899-4333-86e6-39d6aaa95a46" providerId="AD"/>
  <p188:author id="{861DDA90-006A-FEAE-16F8-5CEF3B942A75}" name="Vandana Vishnubhotla" initials="VV" userId="S::vandana@faropoint.com::ae8fc49f-e7ea-4c5c-b30b-cca43794c671" providerId="AD"/>
  <p188:author id="{CBB5879D-3B13-F469-0A17-D0D7EFD9F3AA}" name="Gabrielle Zuckerman" initials="GZ" userId="S::gabrielle@faropoint.com::8f9eee16-a228-4193-af66-3c4b4851f5fd" providerId="AD"/>
  <p188:author id="{DEF3A0A2-5005-9FF0-C715-860A23C2EADB}" name="Doreta Biba" initials="DB" userId="S::Doreta.Biba@faropoint.com::2bb9751f-b1b2-41b4-964f-24f2d54fe6f7" providerId="AD"/>
  <p188:author id="{CA1AA6AD-29C0-3328-C8B0-5454C96A38D1}" name="Brian Pedersen" initials="BP" userId="S::Brian.Pedersen@faropoint.com::47998f62-3f91-48c3-a750-7094ba9805c4" providerId="AD"/>
  <p188:author id="{F3AC78C4-D122-EB0E-9D31-4AA630434E0F}" name="Nikolaus Jacobson" initials="NJ" userId="S::nikolaus.jacobson@faropoint.com::09fadcc0-fdde-4b8c-91d0-ff1d6a7bd805" providerId="AD"/>
  <p188:author id="{484CB6CB-BF66-2AEA-C440-BE7458141700}" name="Ryan Lauk" initials="RL" userId="S::ryan.lauk@faropoint.com::9a05343f-ca9d-480a-85f8-a73725b4479c" providerId="AD"/>
  <p188:author id="{CA985DCD-F83C-072F-7D2C-401B099A2874}" name="Spencer Kay" initials="SK" userId="S::spencer.kay@faropoint.com::a0410e19-6aa8-407b-bcea-0af0d8896698" providerId="AD"/>
  <p188:author id="{399E8FCE-9403-8092-E08B-B1AC4AD71768}" name="Ohad Porat" initials="OP" userId="S::ohad@faropoint.co.il::fc25c49c-2b54-47be-ae0f-f3cc832d665d" providerId="AD"/>
  <p188:author id="{875DA6D4-91E3-E505-73A7-48FDBCB6F781}" name="Eliran Pechter" initials="EP" userId="S::eliran@faropoint.com::54322bfa-e856-4da7-83f1-9e379a139c55" providerId="AD"/>
  <p188:author id="{D408F5DB-C3AE-414F-9D46-64F495B9466C}" name="Kevin Kanter" initials="" userId="S::kevin.kanter@faropoint.com::93c1e8f1-d31c-47c4-855b-b326d12722bf" providerId="AD"/>
  <p188:author id="{98C92FE5-303B-56AD-69EA-9714AC9D3473}" name="Doreta Biba" initials="DB" userId="S::doreta.biba@faropoint.com::2bb9751f-b1b2-41b4-964f-24f2d54fe6f7" providerId="AD"/>
  <p188:author id="{C196B7ED-4333-FAFB-870A-3FA4A72928DF}" name="Samuel Horowitz" initials="SH" userId="S::sam@faropoint.com::9be4c041-25f9-4fa1-8e07-4e6876d5b53a" providerId="AD"/>
  <p188:author id="{7AB25DF1-C79E-BE43-BC56-0D079C2B62EB}" name="Brian Pedersen" initials="BP" userId="S::brian.pedersen@faropoint.com::47998f62-3f91-48c3-a750-7094ba9805c4" providerId="AD"/>
  <p188:author id="{F74801FB-508E-7B2B-8AC7-EB2C08C5A06B}" name="Sarah Bonner" initials="SB" userId="S::sarah.bonner@faropoint.com::216934f7-a920-4edf-93e2-8704baea8772" providerId="AD"/>
  <p188:author id="{9EAA13FB-6DE8-8558-DF9F-CB3D548D7E38}" name="Ori Regev" initials="OR" userId="S::Ori@faropoint.com::42397116-435d-4050-84c5-7ce260dab0e9" providerId="AD"/>
  <p188:author id="{E86B34FE-2000-3AC7-2E7C-19D8C3E50A8D}" name="Roi Marks" initials="RM" userId="S::roi@faropoint.com::997a8e45-d053-4cc0-85a9-1102f2d9e6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D0E1F0"/>
    <a:srgbClr val="CCECFF"/>
    <a:srgbClr val="FF6600"/>
    <a:srgbClr val="FF9999"/>
    <a:srgbClr val="FEAB21"/>
    <a:srgbClr val="1C6C99"/>
    <a:srgbClr val="FFCCCC"/>
    <a:srgbClr val="FFB9B9"/>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53173-57D1-82D6-644C-414C871E4DE5}" v="119" dt="2025-04-24T18:54:50.811"/>
    <p1510:client id="{31E6A070-4FC6-47FA-B290-2999B31C0731}" v="6585" dt="2025-04-24T19:57:06.813"/>
    <p1510:client id="{94602898-1B2E-4DC3-9CCC-6081D7A09B7E}" v="3649" dt="2025-04-24T21:49:55.956"/>
    <p1510:client id="{A9DEEBD9-EE17-463F-91EA-23AF18B61A78}" v="5965" dt="2025-04-24T14:19:17.581"/>
    <p1510:client id="{ACB6E05A-4AD2-43FC-997C-1C2DE6053A9E}" v="1126" dt="2025-04-24T14:31:50.346"/>
    <p1510:client id="{CFDCD8A6-4B8B-472F-BE38-891B5FDD88B6}" v="7563" dt="2025-04-24T21:18:27.671"/>
    <p1510:client id="{DF2ECE45-ADC8-4D61-AAFC-67641CA17B11}" v="2887" dt="2025-04-24T21:05:35.150"/>
    <p1510:client id="{E60CC4AB-3993-4F48-9476-EDE8A53F15BB}" v="1" dt="2025-04-25T00:00:39.727"/>
    <p1510:client id="{E7C36269-E027-46BF-B47E-57770DEA3650}" v="10" dt="2025-04-24T20:48:28.485"/>
    <p1510:client id="{FFB3D56C-3BE1-50B9-5067-41182E45034D}" v="5" dt="2025-04-24T18:50:57.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microsoft.com/office/2015/10/relationships/revisionInfo" Target="revisionInfo.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tags" Target="tags/tag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125"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https://faropointinvestments1067703-my.sharepoint.com/personal/system_faropoint_com/Documents/FP/Investors%20&amp;%20Capital/Investors%20Reporting/Distributions%20Mails/2022/Q3/Fund%20II/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_140B_167C61E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_140B_167C61E84.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_1314_1B0BAFA9.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_1314_1B0BAFA95.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_1314_1B0BAFA96.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faropointinvestments1067703.sharepoint.com/sites/Investments-Investments-CorporateAssetManagement/Shared%20Documents/Corporate%20Asset%20Management/Asset%20Management/AM%20IM/Q4%202024%20-%20Current%20Reporting/Q4%2024%20Leasing%20Performance_v1.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_11C2_E7EABBBA.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_DB3_6C517B0F.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_140A_A1AB3D1E.xlsx"/><Relationship Id="rId2" Type="http://schemas.microsoft.com/office/2011/relationships/chartColorStyle" Target="colors19.xml"/><Relationship Id="rId1" Type="http://schemas.microsoft.com/office/2011/relationships/chartStyle" Target="style19.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_1E2A_E237B3EC.xlsx"/><Relationship Id="rId2" Type="http://schemas.microsoft.com/office/2011/relationships/chartColorStyle" Target="colors20.xml"/><Relationship Id="rId1" Type="http://schemas.microsoft.com/office/2011/relationships/chartStyle" Target="style20.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faropointinvestments1067703.sharepoint.com/sites/Finance/Shared%20Documents/General/Finance/Corporate%20Finance/Data%20Flow%20Project/Performance%20Table/2024%20Q4/Performance%20Table%20Working%20Files%20(CORP%20FIN%20ONLY%20DONT%20TOUCH)/Performance%25"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https://faropointinvestments1067703.sharepoint.com/sites/Investments-Investments-CorporateAssetManagement/Shared%20Documents/Corporate%20Asset%20Management/Asset%20Management/AM%20IM/Q1%202025%20-%20Current%20Reporting/Move-Out%20Reasons%20Q1%2025.xlsx" TargetMode="External"/><Relationship Id="rId2" Type="http://schemas.microsoft.com/office/2011/relationships/chartColorStyle" Target="colors21.xml"/><Relationship Id="rId1" Type="http://schemas.microsoft.com/office/2011/relationships/chartStyle" Target="style21.xml"/></Relationships>
</file>

<file path=ppt/charts/_rels/chart21.xml.rels><?xml version="1.0" encoding="UTF-8" standalone="yes"?>
<Relationships xmlns="http://schemas.openxmlformats.org/package/2006/relationships"><Relationship Id="rId3" Type="http://schemas.openxmlformats.org/officeDocument/2006/relationships/oleObject" Target="https://faropointinvestments1067703.sharepoint.com/sites/Investments-Investments-CorporateAssetManagement/Shared%20Documents/Corporate%20Asset%20Management/Asset%20Management/AM%20IM/Q1%202025%20-%20Current%20Reporting/Move-Out%20Reasons%20Q1%2025.xlsx" TargetMode="External"/><Relationship Id="rId2" Type="http://schemas.microsoft.com/office/2011/relationships/chartColorStyle" Target="colors22.xml"/><Relationship Id="rId1" Type="http://schemas.microsoft.com/office/2011/relationships/chartStyle" Target="style22.xml"/></Relationships>
</file>

<file path=ppt/charts/_rels/chart22.xml.rels><?xml version="1.0" encoding="UTF-8" standalone="yes"?>
<Relationships xmlns="http://schemas.openxmlformats.org/package/2006/relationships"><Relationship Id="rId3" Type="http://schemas.openxmlformats.org/officeDocument/2006/relationships/oleObject" Target="../embeddings/oleObject17.bin"/><Relationship Id="rId2" Type="http://schemas.microsoft.com/office/2011/relationships/chartColorStyle" Target="colors23.xml"/><Relationship Id="rId1" Type="http://schemas.microsoft.com/office/2011/relationships/chartStyle" Target="style23.xm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https://faropointinvestments1067703.sharepoint.com/sites/PortfolioControl/Shared%20Documents/General/Funds/FRG-X/Financial%20Statements/Performance%20Review%20(FPR)/Q1%202025/FPR%20Fund%202%20Q1%202025%20-%20v3.xlsx" TargetMode="External"/></Relationships>
</file>

<file path=ppt/charts/_rels/chart24.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 Id="rId1" Type="http://schemas.openxmlformats.org/officeDocument/2006/relationships/themeOverride" Target="../theme/themeOverride4.xml"/></Relationships>
</file>

<file path=ppt/charts/_rels/chart25.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 Id="rId1" Type="http://schemas.openxmlformats.org/officeDocument/2006/relationships/themeOverride" Target="../theme/themeOverride5.xml"/></Relationships>
</file>

<file path=ppt/charts/_rels/chart26.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 Id="rId1" Type="http://schemas.openxmlformats.org/officeDocument/2006/relationships/themeOverride" Target="../theme/themeOverride6.xml"/></Relationships>
</file>

<file path=ppt/charts/_rels/chart27.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 Id="rId1" Type="http://schemas.openxmlformats.org/officeDocument/2006/relationships/themeOverride" Target="../theme/themeOverride7.xml"/></Relationships>
</file>

<file path=ppt/charts/_rels/chart28.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 Id="rId1" Type="http://schemas.openxmlformats.org/officeDocument/2006/relationships/themeOverride" Target="../theme/themeOverride8.xml"/></Relationships>
</file>

<file path=ppt/charts/_rels/chart29.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 Id="rId1" Type="http://schemas.openxmlformats.org/officeDocument/2006/relationships/themeOverride" Target="../theme/themeOverride9.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faropointinvestments1067703.sharepoint.com/sites/Finance/Shared%20Documents/General/Finance/Corporate%20Finance/Data%20Flow%20Project/Performance%20Table/2024%20Q4/Performance%20Table%20Working%20Files%20(CORP%20FIN%20ONLY%20DONT%20TOUCH)/Performance%25" TargetMode="External"/></Relationships>
</file>

<file path=ppt/charts/_rels/chart30.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 Id="rId1" Type="http://schemas.openxmlformats.org/officeDocument/2006/relationships/themeOverride" Target="../theme/themeOverride10.xm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https://faropointinvestments1067703.sharepoint.com/sites/Finance/Shared%20Documents/General/Finance/Corporate%20Finance/Fund%20Models/Fund%20II/2025%20Q2/FPR/Fund%20II%20Model%20-%202Q25%20v1.3%20-%20FPR%20Partial%20Refi.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https://faropointinvestments1067703.sharepoint.com/sites/Finance/Shared%20Documents/General/Finance/Corporate%20Finance/Fund%20Models/Fund%20II/2025%20Q2/FPR/Fund%20II%20Model%20-%202Q25%20v1.3%20-%20FPR%20Partial%20Refi.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316_3D0D91D4.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https://faropointinvestments1067703.sharepoint.com/sites/Finance/Shared%20Documents/General/Finance/Corporate%20Finance/Fund%20Models/Fund%20II/2025%20Q2/FPR/Fund%20II%20Model%20-%202Q25%20v1.3%20-%20FPR%20Partial%20Refi.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https://faropointinvestments1067703.sharepoint.com/sites/Finance/Shared%20Documents/General/Finance/Corporate%20Finance/Fund%20Models/Fund%20II/2024%20Q4/FPR/Fund%20II%20Model%20-%204Q24%20v1.3.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https://faropointinvestments1067703.sharepoint.com/sites/Finance/Shared%20Documents/General/Finance/Corporate%20Finance/Fund%20Models/Fund%20II/2024%20Q4/FPR/Fund%20II%20Model%20-%204Q24%20v1.3.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No%20Dispos.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No%20Dispos.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No%20Dispos.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No%20Dispos.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30F_A6418665.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https://faropointinvestments1067703.sharepoint.com/sites/Finance/Shared%20Documents/General/Finance/Corporate%20Finance/Fund%20Models/Fund%20II/2025%20Q2/FPR/Fund%20II%20Model%20-%202Q25%20v1.3%20-%20FPR%20Full%20Refi.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Users\kevinkanter\Downloads\Fund%20II%20Model%20-%204Q24%20v1.3.xlsx" TargetMode="External"/><Relationship Id="rId2" Type="http://schemas.microsoft.com/office/2011/relationships/chartColorStyle" Target="colors47.xml"/><Relationship Id="rId1" Type="http://schemas.microsoft.com/office/2011/relationships/chartStyle" Target="style47.xml"/></Relationships>
</file>

<file path=ppt/charts/_rels/chart54.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Models/Fund%20II/2024%20Q4/FPR/Fund%20II%20Model%20-%204Q24%20v1.3.xlsx" TargetMode="External"/><Relationship Id="rId2" Type="http://schemas.microsoft.com/office/2011/relationships/chartColorStyle" Target="colors49.xml"/><Relationship Id="rId1" Type="http://schemas.microsoft.com/office/2011/relationships/chartStyle" Target="style49.xml"/></Relationships>
</file>

<file path=ppt/charts/_rels/chart55.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Models/Fund%20II/2024%20Q4/FPR/Fund%20II%20Model%20-%204Q24%20v1.3.xlsx" TargetMode="External"/><Relationship Id="rId2" Type="http://schemas.microsoft.com/office/2011/relationships/chartColorStyle" Target="colors50.xml"/><Relationship Id="rId1" Type="http://schemas.microsoft.com/office/2011/relationships/chartStyle" Target="style50.xml"/></Relationships>
</file>

<file path=ppt/charts/_rels/chart56.xml.rels><?xml version="1.0" encoding="UTF-8" standalone="yes"?>
<Relationships xmlns="http://schemas.openxmlformats.org/package/2006/relationships"><Relationship Id="rId3" Type="http://schemas.openxmlformats.org/officeDocument/2006/relationships/oleObject" Target="file:///\\Users\kevinkanter\Downloads\Fund%20II%20Model%20-%204Q24%20v1.3.xlsx" TargetMode="External"/><Relationship Id="rId2" Type="http://schemas.microsoft.com/office/2011/relationships/chartColorStyle" Target="colors51.xml"/><Relationship Id="rId1" Type="http://schemas.microsoft.com/office/2011/relationships/chartStyle" Target="style51.xml"/></Relationships>
</file>

<file path=ppt/charts/_rels/chart57.xml.rels><?xml version="1.0" encoding="UTF-8" standalone="yes"?>
<Relationships xmlns="http://schemas.openxmlformats.org/package/2006/relationships"><Relationship Id="rId3" Type="http://schemas.openxmlformats.org/officeDocument/2006/relationships/oleObject" Target="../embeddings/oleObject33.bin"/><Relationship Id="rId2" Type="http://schemas.microsoft.com/office/2011/relationships/chartColorStyle" Target="colors52.xml"/><Relationship Id="rId1" Type="http://schemas.microsoft.com/office/2011/relationships/chartStyle" Target="style52.xml"/></Relationships>
</file>

<file path=ppt/charts/_rels/chart58.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 Id="rId2" Type="http://schemas.microsoft.com/office/2011/relationships/chartColorStyle" Target="colors53.xml"/><Relationship Id="rId1" Type="http://schemas.microsoft.com/office/2011/relationships/chartStyle" Target="style53.xm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130F_A64186651.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1.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4%20Q3/Fund%20III%20Model%20-%203Q24%20v1.5%20-%20Full%20Fund%20FPR.xlsx" TargetMode="External"/><Relationship Id="rId1" Type="http://schemas.openxmlformats.org/officeDocument/2006/relationships/themeOverride" Target="../theme/themeOverride36.xml"/></Relationships>
</file>

<file path=ppt/charts/_rels/chart62.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Models/Fund%20II/2024%20Q4/FPR/Fund%20II%20Model%20-%204Q24%20v1.3.xlsx" TargetMode="External"/><Relationship Id="rId2" Type="http://schemas.microsoft.com/office/2011/relationships/chartColorStyle" Target="colors56.xml"/><Relationship Id="rId1" Type="http://schemas.microsoft.com/office/2011/relationships/chartStyle" Target="style56.xml"/></Relationships>
</file>

<file path=ppt/charts/_rels/chart63.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Models/Fund%20II/2024%20Q4/FPR/Fund%20II%20Model%20-%204Q24%20v1.3.xlsx" TargetMode="External"/><Relationship Id="rId2" Type="http://schemas.microsoft.com/office/2011/relationships/chartColorStyle" Target="colors57.xml"/><Relationship Id="rId1" Type="http://schemas.microsoft.com/office/2011/relationships/chartStyle" Target="style57.xml"/></Relationships>
</file>

<file path=ppt/charts/_rels/chart64.xml.rels><?xml version="1.0" encoding="UTF-8" standalone="yes"?>
<Relationships xmlns="http://schemas.openxmlformats.org/package/2006/relationships"><Relationship Id="rId3" Type="http://schemas.openxmlformats.org/officeDocument/2006/relationships/oleObject" Target="file:///\\Users\kevinkanter\Downloads\Fund%20II%20Model%20-%204Q24%20v1.3.xlsx" TargetMode="External"/><Relationship Id="rId2" Type="http://schemas.microsoft.com/office/2011/relationships/chartColorStyle" Target="colors58.xml"/><Relationship Id="rId1" Type="http://schemas.microsoft.com/office/2011/relationships/chartStyle" Target="style58.xml"/></Relationships>
</file>

<file path=ppt/charts/_rels/chart65.xml.rels><?xml version="1.0" encoding="UTF-8" standalone="yes"?>
<Relationships xmlns="http://schemas.openxmlformats.org/package/2006/relationships"><Relationship Id="rId3" Type="http://schemas.openxmlformats.org/officeDocument/2006/relationships/oleObject" Target="../embeddings/oleObject35.bin"/><Relationship Id="rId2" Type="http://schemas.microsoft.com/office/2011/relationships/chartColorStyle" Target="colors59.xml"/><Relationship Id="rId1" Type="http://schemas.microsoft.com/office/2011/relationships/chartStyle" Target="style59.xml"/></Relationships>
</file>

<file path=ppt/charts/_rels/chart66.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 Id="rId2" Type="http://schemas.microsoft.com/office/2011/relationships/chartColorStyle" Target="colors60.xml"/><Relationship Id="rId1" Type="http://schemas.microsoft.com/office/2011/relationships/chartStyle" Target="style60.xml"/></Relationships>
</file>

<file path=ppt/charts/_rels/chart6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62.xml"/><Relationship Id="rId1" Type="http://schemas.microsoft.com/office/2011/relationships/chartStyle" Target="style62.xml"/><Relationship Id="rId4"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9.xml.rels><?xml version="1.0" encoding="UTF-8" standalone="yes"?>
<Relationships xmlns="http://schemas.openxmlformats.org/package/2006/relationships"><Relationship Id="rId3" Type="http://schemas.openxmlformats.org/officeDocument/2006/relationships/oleObject" Target="../embeddings/oleObject37.bin"/><Relationship Id="rId2" Type="http://schemas.microsoft.com/office/2011/relationships/chartColorStyle" Target="colors63.xml"/><Relationship Id="rId1" Type="http://schemas.microsoft.com/office/2011/relationships/chartStyle" Target="style6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130F_A64186652.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1324_270C14BD.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1324_270C14BD3.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2" Type="http://schemas.microsoft.com/office/2011/relationships/chartColorStyle" Target="colors18.xml"/><Relationship Id="rId1" Type="http://schemas.microsoft.com/office/2011/relationships/chartStyle" Target="style18.xml"/></Relationships>
</file>

<file path=ppt/charts/_rels/chartEx2.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48.xml"/><Relationship Id="rId1" Type="http://schemas.microsoft.com/office/2011/relationships/chartStyle" Target="style4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Downtime (Signed Leases + Vacant Spaces)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DT (mos)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Q3 2023</c:v>
                </c:pt>
                <c:pt idx="1">
                  <c:v>Q4 2023</c:v>
                </c:pt>
                <c:pt idx="2">
                  <c:v>Q1 2024</c:v>
                </c:pt>
                <c:pt idx="3">
                  <c:v>Q2 2024</c:v>
                </c:pt>
                <c:pt idx="4">
                  <c:v>Q3 2024</c:v>
                </c:pt>
                <c:pt idx="5">
                  <c:v>Q4 2024</c:v>
                </c:pt>
                <c:pt idx="6">
                  <c:v>Q1 2025</c:v>
                </c:pt>
              </c:strCache>
            </c:strRef>
          </c:cat>
          <c:val>
            <c:numRef>
              <c:f>Sheet1!$B$2:$B$8</c:f>
              <c:numCache>
                <c:formatCode>0.0</c:formatCode>
                <c:ptCount val="7"/>
                <c:pt idx="0">
                  <c:v>6.58</c:v>
                </c:pt>
                <c:pt idx="1">
                  <c:v>8.5399999999999991</c:v>
                </c:pt>
                <c:pt idx="2">
                  <c:v>5.63</c:v>
                </c:pt>
                <c:pt idx="3">
                  <c:v>5.55</c:v>
                </c:pt>
                <c:pt idx="4">
                  <c:v>7.11</c:v>
                </c:pt>
                <c:pt idx="5">
                  <c:v>9.41</c:v>
                </c:pt>
                <c:pt idx="6">
                  <c:v>6.57</c:v>
                </c:pt>
              </c:numCache>
            </c:numRef>
          </c:val>
          <c:extLst>
            <c:ext xmlns:c16="http://schemas.microsoft.com/office/drawing/2014/chart" uri="{C3380CC4-5D6E-409C-BE32-E72D297353CC}">
              <c16:uniqueId val="{00000000-FAA2-4042-8DAF-C73293117BAF}"/>
            </c:ext>
          </c:extLst>
        </c:ser>
        <c:ser>
          <c:idx val="1"/>
          <c:order val="1"/>
          <c:tx>
            <c:strRef>
              <c:f>Sheet1!$C$1</c:f>
              <c:strCache>
                <c:ptCount val="1"/>
                <c:pt idx="0">
                  <c:v>DT BP (mos)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Q3 2023</c:v>
                </c:pt>
                <c:pt idx="1">
                  <c:v>Q4 2023</c:v>
                </c:pt>
                <c:pt idx="2">
                  <c:v>Q1 2024</c:v>
                </c:pt>
                <c:pt idx="3">
                  <c:v>Q2 2024</c:v>
                </c:pt>
                <c:pt idx="4">
                  <c:v>Q3 2024</c:v>
                </c:pt>
                <c:pt idx="5">
                  <c:v>Q4 2024</c:v>
                </c:pt>
                <c:pt idx="6">
                  <c:v>Q1 2025</c:v>
                </c:pt>
              </c:strCache>
            </c:strRef>
          </c:cat>
          <c:val>
            <c:numRef>
              <c:f>Sheet1!$C$2:$C$8</c:f>
              <c:numCache>
                <c:formatCode>0.0</c:formatCode>
                <c:ptCount val="7"/>
                <c:pt idx="0">
                  <c:v>7.42</c:v>
                </c:pt>
                <c:pt idx="1">
                  <c:v>7.59</c:v>
                </c:pt>
                <c:pt idx="2">
                  <c:v>5.69</c:v>
                </c:pt>
                <c:pt idx="3">
                  <c:v>7.36</c:v>
                </c:pt>
                <c:pt idx="4">
                  <c:v>8.19</c:v>
                </c:pt>
                <c:pt idx="5">
                  <c:v>7.26</c:v>
                </c:pt>
                <c:pt idx="6">
                  <c:v>5.98</c:v>
                </c:pt>
              </c:numCache>
            </c:numRef>
          </c:val>
          <c:extLst>
            <c:ext xmlns:c16="http://schemas.microsoft.com/office/drawing/2014/chart" uri="{C3380CC4-5D6E-409C-BE32-E72D297353CC}">
              <c16:uniqueId val="{00000001-FAA2-4042-8DAF-C73293117BAF}"/>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Downtime of Vacant</a:t>
            </a:r>
            <a:r>
              <a:rPr lang="en-US" sz="1400" baseline="0"/>
              <a:t> Spaces</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DT - Vacant Spaces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Q3 2023</c:v>
                </c:pt>
                <c:pt idx="1">
                  <c:v>Q4 2023</c:v>
                </c:pt>
                <c:pt idx="2">
                  <c:v>Q1 2024</c:v>
                </c:pt>
                <c:pt idx="3">
                  <c:v>Q2 2024</c:v>
                </c:pt>
                <c:pt idx="4">
                  <c:v>Q3 2024</c:v>
                </c:pt>
                <c:pt idx="5">
                  <c:v>Q4 2024</c:v>
                </c:pt>
                <c:pt idx="6">
                  <c:v>Q1 2025</c:v>
                </c:pt>
              </c:strCache>
            </c:strRef>
          </c:cat>
          <c:val>
            <c:numRef>
              <c:f>Sheet1!$B$2:$B$8</c:f>
              <c:numCache>
                <c:formatCode>0.0</c:formatCode>
                <c:ptCount val="7"/>
                <c:pt idx="0">
                  <c:v>8.15</c:v>
                </c:pt>
                <c:pt idx="1">
                  <c:v>7.74</c:v>
                </c:pt>
                <c:pt idx="2">
                  <c:v>6.62</c:v>
                </c:pt>
                <c:pt idx="3">
                  <c:v>6.02</c:v>
                </c:pt>
                <c:pt idx="4">
                  <c:v>8.33</c:v>
                </c:pt>
                <c:pt idx="5">
                  <c:v>9</c:v>
                </c:pt>
                <c:pt idx="6">
                  <c:v>8.4</c:v>
                </c:pt>
              </c:numCache>
            </c:numRef>
          </c:val>
          <c:extLst>
            <c:ext xmlns:c16="http://schemas.microsoft.com/office/drawing/2014/chart" uri="{C3380CC4-5D6E-409C-BE32-E72D297353CC}">
              <c16:uniqueId val="{00000000-71B7-46E7-A49E-E42886177CB8}"/>
            </c:ext>
          </c:extLst>
        </c:ser>
        <c:ser>
          <c:idx val="1"/>
          <c:order val="1"/>
          <c:tx>
            <c:strRef>
              <c:f>Sheet1!$C$1</c:f>
              <c:strCache>
                <c:ptCount val="1"/>
                <c:pt idx="0">
                  <c:v>BP DT - Vacant Spaces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Q3 2023</c:v>
                </c:pt>
                <c:pt idx="1">
                  <c:v>Q4 2023</c:v>
                </c:pt>
                <c:pt idx="2">
                  <c:v>Q1 2024</c:v>
                </c:pt>
                <c:pt idx="3">
                  <c:v>Q2 2024</c:v>
                </c:pt>
                <c:pt idx="4">
                  <c:v>Q3 2024</c:v>
                </c:pt>
                <c:pt idx="5">
                  <c:v>Q4 2024</c:v>
                </c:pt>
                <c:pt idx="6">
                  <c:v>Q1 2025</c:v>
                </c:pt>
              </c:strCache>
            </c:strRef>
          </c:cat>
          <c:val>
            <c:numRef>
              <c:f>Sheet1!$C$2:$C$8</c:f>
              <c:numCache>
                <c:formatCode>0.0</c:formatCode>
                <c:ptCount val="7"/>
                <c:pt idx="0">
                  <c:v>7.85</c:v>
                </c:pt>
                <c:pt idx="1">
                  <c:v>6.38</c:v>
                </c:pt>
                <c:pt idx="2">
                  <c:v>5.91</c:v>
                </c:pt>
                <c:pt idx="3">
                  <c:v>8.07</c:v>
                </c:pt>
                <c:pt idx="4">
                  <c:v>8.91</c:v>
                </c:pt>
                <c:pt idx="5">
                  <c:v>7.16</c:v>
                </c:pt>
                <c:pt idx="6">
                  <c:v>7.8</c:v>
                </c:pt>
              </c:numCache>
            </c:numRef>
          </c:val>
          <c:extLst>
            <c:ext xmlns:c16="http://schemas.microsoft.com/office/drawing/2014/chart" uri="{C3380CC4-5D6E-409C-BE32-E72D297353CC}">
              <c16:uniqueId val="{00000001-71B7-46E7-A49E-E42886177CB8}"/>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 (Over Prior Lease)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Sheet1!$B$2:$B$4</c:f>
              <c:numCache>
                <c:formatCode>0%</c:formatCode>
                <c:ptCount val="3"/>
                <c:pt idx="0">
                  <c:v>0.28485039508235843</c:v>
                </c:pt>
                <c:pt idx="1">
                  <c:v>0.21</c:v>
                </c:pt>
                <c:pt idx="2">
                  <c:v>0.10944114631023072</c:v>
                </c:pt>
              </c:numCache>
            </c:numRef>
          </c:val>
          <c:extLst>
            <c:ext xmlns:c16="http://schemas.microsoft.com/office/drawing/2014/chart" uri="{C3380CC4-5D6E-409C-BE32-E72D297353CC}">
              <c16:uniqueId val="{00000000-E26C-4A9B-B892-221D74F18064}"/>
            </c:ext>
          </c:extLst>
        </c:ser>
        <c:ser>
          <c:idx val="1"/>
          <c:order val="1"/>
          <c:tx>
            <c:strRef>
              <c:f>Sheet1!$C$1</c:f>
              <c:strCache>
                <c:ptCount val="1"/>
                <c:pt idx="0">
                  <c:v>Portfolio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Sheet1!$C$2:$C$4</c:f>
              <c:numCache>
                <c:formatCode>0%</c:formatCode>
                <c:ptCount val="3"/>
                <c:pt idx="0">
                  <c:v>0.31729429396195208</c:v>
                </c:pt>
                <c:pt idx="1">
                  <c:v>0.3</c:v>
                </c:pt>
                <c:pt idx="2">
                  <c:v>0.20864394451571688</c:v>
                </c:pt>
              </c:numCache>
            </c:numRef>
          </c:val>
          <c:extLst>
            <c:ext xmlns:c16="http://schemas.microsoft.com/office/drawing/2014/chart" uri="{C3380CC4-5D6E-409C-BE32-E72D297353CC}">
              <c16:uniqueId val="{00000001-E26C-4A9B-B892-221D74F18064}"/>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Renewal Rate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2 : Renewal Rate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Sheet1!$B$2:$B$4</c:f>
              <c:numCache>
                <c:formatCode>0%</c:formatCode>
                <c:ptCount val="3"/>
                <c:pt idx="0">
                  <c:v>0.53</c:v>
                </c:pt>
                <c:pt idx="1">
                  <c:v>0.66</c:v>
                </c:pt>
                <c:pt idx="2">
                  <c:v>0.72</c:v>
                </c:pt>
              </c:numCache>
            </c:numRef>
          </c:val>
          <c:extLst>
            <c:ext xmlns:c16="http://schemas.microsoft.com/office/drawing/2014/chart" uri="{C3380CC4-5D6E-409C-BE32-E72D297353CC}">
              <c16:uniqueId val="{00000000-288F-4B00-94BB-817F7E8D7426}"/>
            </c:ext>
          </c:extLst>
        </c:ser>
        <c:ser>
          <c:idx val="1"/>
          <c:order val="1"/>
          <c:tx>
            <c:strRef>
              <c:f>Sheet1!$C$1</c:f>
              <c:strCache>
                <c:ptCount val="1"/>
                <c:pt idx="0">
                  <c:v>Portfolio Renewal Rate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Sheet1!$C$2:$C$4</c:f>
              <c:numCache>
                <c:formatCode>0%</c:formatCode>
                <c:ptCount val="3"/>
                <c:pt idx="0">
                  <c:v>0.52</c:v>
                </c:pt>
                <c:pt idx="1">
                  <c:v>0.62</c:v>
                </c:pt>
                <c:pt idx="2">
                  <c:v>0.6</c:v>
                </c:pt>
              </c:numCache>
            </c:numRef>
          </c:val>
          <c:extLst>
            <c:ext xmlns:c16="http://schemas.microsoft.com/office/drawing/2014/chart" uri="{C3380CC4-5D6E-409C-BE32-E72D297353CC}">
              <c16:uniqueId val="{00000001-288F-4B00-94BB-817F7E8D7426}"/>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Escalation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Sheet1!$B$2:$B$4</c:f>
              <c:numCache>
                <c:formatCode>0.00</c:formatCode>
                <c:ptCount val="3"/>
                <c:pt idx="0">
                  <c:v>3.65</c:v>
                </c:pt>
                <c:pt idx="1">
                  <c:v>3.76</c:v>
                </c:pt>
                <c:pt idx="2">
                  <c:v>3.73</c:v>
                </c:pt>
              </c:numCache>
            </c:numRef>
          </c:val>
          <c:extLst>
            <c:ext xmlns:c16="http://schemas.microsoft.com/office/drawing/2014/chart" uri="{C3380CC4-5D6E-409C-BE32-E72D297353CC}">
              <c16:uniqueId val="{00000000-5FE5-4C64-B8F9-DE91BB45C46E}"/>
            </c:ext>
          </c:extLst>
        </c:ser>
        <c:ser>
          <c:idx val="1"/>
          <c:order val="1"/>
          <c:tx>
            <c:strRef>
              <c:f>Sheet1!$C$1</c:f>
              <c:strCache>
                <c:ptCount val="1"/>
                <c:pt idx="0">
                  <c:v>Fund 2 BP</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Sheet1!$C$2:$C$4</c:f>
              <c:numCache>
                <c:formatCode>0.00</c:formatCode>
                <c:ptCount val="3"/>
                <c:pt idx="0">
                  <c:v>2.77</c:v>
                </c:pt>
                <c:pt idx="1">
                  <c:v>2.78</c:v>
                </c:pt>
                <c:pt idx="2">
                  <c:v>2.73</c:v>
                </c:pt>
              </c:numCache>
            </c:numRef>
          </c:val>
          <c:extLst>
            <c:ext xmlns:c16="http://schemas.microsoft.com/office/drawing/2014/chart" uri="{C3380CC4-5D6E-409C-BE32-E72D297353CC}">
              <c16:uniqueId val="{00000001-5FE5-4C64-B8F9-DE91BB45C46E}"/>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Leasing Spread % by Activity 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All Leases</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extLst xmlns:c15="http://schemas.microsoft.com/office/drawing/2012/chart"/>
            </c:strRef>
          </c:cat>
          <c:val>
            <c:numRef>
              <c:f>'DATA consolidated-leasing'!$X$239:$Y$239</c:f>
              <c:numCache>
                <c:formatCode>0%</c:formatCode>
                <c:ptCount val="2"/>
                <c:pt idx="0">
                  <c:v>0.34837248332454518</c:v>
                </c:pt>
                <c:pt idx="1">
                  <c:v>0.12266219009703838</c:v>
                </c:pt>
              </c:numCache>
              <c:extLst xmlns:c15="http://schemas.microsoft.com/office/drawing/2012/chart"/>
            </c:numRef>
          </c:val>
          <c:extLst xmlns:c15="http://schemas.microsoft.com/office/drawing/2012/chart">
            <c:ext xmlns:c16="http://schemas.microsoft.com/office/drawing/2014/chart" uri="{C3380CC4-5D6E-409C-BE32-E72D297353CC}">
              <c16:uniqueId val="{00000000-9161-4EA0-B8A0-CA0136630531}"/>
            </c:ext>
          </c:extLst>
        </c:ser>
        <c:ser>
          <c:idx val="1"/>
          <c:order val="1"/>
          <c:tx>
            <c:v>New Leases</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strRef>
          </c:cat>
          <c:val>
            <c:numRef>
              <c:f>'DATA consolidated-leasing'!$X$345:$Y$345</c:f>
              <c:numCache>
                <c:formatCode>0%</c:formatCode>
                <c:ptCount val="2"/>
                <c:pt idx="0">
                  <c:v>0.29361348232375706</c:v>
                </c:pt>
                <c:pt idx="1">
                  <c:v>0.1466753076154943</c:v>
                </c:pt>
              </c:numCache>
            </c:numRef>
          </c:val>
          <c:extLst>
            <c:ext xmlns:c16="http://schemas.microsoft.com/office/drawing/2014/chart" uri="{C3380CC4-5D6E-409C-BE32-E72D297353CC}">
              <c16:uniqueId val="{00000001-9161-4EA0-B8A0-CA0136630531}"/>
            </c:ext>
          </c:extLst>
        </c:ser>
        <c:ser>
          <c:idx val="2"/>
          <c:order val="2"/>
          <c:tx>
            <c:v>Renewals</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strRef>
          </c:cat>
          <c:val>
            <c:numRef>
              <c:f>'DATA consolidated-leasing'!$X$365:$Y$365</c:f>
              <c:numCache>
                <c:formatCode>0%</c:formatCode>
                <c:ptCount val="2"/>
                <c:pt idx="0">
                  <c:v>0.38500950059245609</c:v>
                </c:pt>
                <c:pt idx="1">
                  <c:v>0.10137831919942308</c:v>
                </c:pt>
              </c:numCache>
            </c:numRef>
          </c:val>
          <c:extLst>
            <c:ext xmlns:c16="http://schemas.microsoft.com/office/drawing/2014/chart" uri="{C3380CC4-5D6E-409C-BE32-E72D297353CC}">
              <c16:uniqueId val="{00000002-9161-4EA0-B8A0-CA0136630531}"/>
            </c:ext>
          </c:extLst>
        </c:ser>
        <c:dLbls>
          <c:dLblPos val="outEnd"/>
          <c:showLegendKey val="0"/>
          <c:showVal val="1"/>
          <c:showCatName val="0"/>
          <c:showSerName val="0"/>
          <c:showPercent val="0"/>
          <c:showBubbleSize val="0"/>
        </c:dLbls>
        <c:gapWidth val="219"/>
        <c:overlap val="-27"/>
        <c:axId val="789105119"/>
        <c:axId val="789106783"/>
        <c:extLst/>
      </c:barChart>
      <c:catAx>
        <c:axId val="789105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106783"/>
        <c:crosses val="autoZero"/>
        <c:auto val="1"/>
        <c:lblAlgn val="ctr"/>
        <c:lblOffset val="100"/>
        <c:noMultiLvlLbl val="0"/>
      </c:catAx>
      <c:valAx>
        <c:axId val="7891067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105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 by Fund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 over Prior Leases</c:v>
                </c:pt>
                <c:pt idx="1">
                  <c:v>Rent Increase over BP</c:v>
                </c:pt>
              </c:strCache>
            </c:strRef>
          </c:cat>
          <c:val>
            <c:numRef>
              <c:f>Sheet1!$B$2:$B$3</c:f>
              <c:numCache>
                <c:formatCode>0%</c:formatCode>
                <c:ptCount val="2"/>
                <c:pt idx="0">
                  <c:v>0.28485039508235843</c:v>
                </c:pt>
                <c:pt idx="1">
                  <c:v>0.12</c:v>
                </c:pt>
              </c:numCache>
            </c:numRef>
          </c:val>
          <c:extLst>
            <c:ext xmlns:c16="http://schemas.microsoft.com/office/drawing/2014/chart" uri="{C3380CC4-5D6E-409C-BE32-E72D297353CC}">
              <c16:uniqueId val="{00000000-6958-4A50-AEE3-87AF7712B1FF}"/>
            </c:ext>
          </c:extLst>
        </c:ser>
        <c:ser>
          <c:idx val="1"/>
          <c:order val="1"/>
          <c:tx>
            <c:strRef>
              <c:f>Sheet1!$C$1</c:f>
              <c:strCache>
                <c:ptCount val="1"/>
                <c:pt idx="0">
                  <c:v>Fund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 over Prior Leases</c:v>
                </c:pt>
                <c:pt idx="1">
                  <c:v>Rent Increase over BP</c:v>
                </c:pt>
              </c:strCache>
            </c:strRef>
          </c:cat>
          <c:val>
            <c:numRef>
              <c:f>Sheet1!$C$2:$C$3</c:f>
              <c:numCache>
                <c:formatCode>0%</c:formatCode>
                <c:ptCount val="2"/>
                <c:pt idx="0">
                  <c:v>0.42</c:v>
                </c:pt>
                <c:pt idx="1">
                  <c:v>7.0000000000000007E-2</c:v>
                </c:pt>
              </c:numCache>
            </c:numRef>
          </c:val>
          <c:extLst>
            <c:ext xmlns:c16="http://schemas.microsoft.com/office/drawing/2014/chart" uri="{C3380CC4-5D6E-409C-BE32-E72D297353CC}">
              <c16:uniqueId val="{00000001-6958-4A50-AEE3-87AF7712B1FF}"/>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Lease Spread over Time</a:t>
            </a:r>
            <a:r>
              <a:rPr lang="en-US" sz="1400" baseline="0"/>
              <a:t> (2Q22-1Q25)</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Increase % over Prior Rate</c:v>
                </c:pt>
              </c:strCache>
            </c:strRef>
          </c:tx>
          <c:spPr>
            <a:ln w="28575" cap="rnd">
              <a:solidFill>
                <a:schemeClr val="accent1"/>
              </a:solidFill>
              <a:round/>
            </a:ln>
            <a:effectLst/>
          </c:spPr>
          <c:marker>
            <c:symbol val="none"/>
          </c:marker>
          <c:cat>
            <c:strRef>
              <c:f>Sheet1!$A$2:$A$11</c:f>
              <c:strCache>
                <c:ptCount val="10"/>
                <c:pt idx="0">
                  <c:v>Q4 2022</c:v>
                </c:pt>
                <c:pt idx="1">
                  <c:v>Q1 2023</c:v>
                </c:pt>
                <c:pt idx="2">
                  <c:v>Q2 2023</c:v>
                </c:pt>
                <c:pt idx="3">
                  <c:v>Q3 2023</c:v>
                </c:pt>
                <c:pt idx="4">
                  <c:v>Q4 2023</c:v>
                </c:pt>
                <c:pt idx="5">
                  <c:v>Q1 2024</c:v>
                </c:pt>
                <c:pt idx="6">
                  <c:v>Q2 2024</c:v>
                </c:pt>
                <c:pt idx="7">
                  <c:v>Q3 2024</c:v>
                </c:pt>
                <c:pt idx="8">
                  <c:v>Q4 2024</c:v>
                </c:pt>
                <c:pt idx="9">
                  <c:v>Q1 2025</c:v>
                </c:pt>
              </c:strCache>
            </c:strRef>
          </c:cat>
          <c:val>
            <c:numRef>
              <c:f>Sheet1!$B$2:$B$11</c:f>
              <c:numCache>
                <c:formatCode>0%</c:formatCode>
                <c:ptCount val="10"/>
                <c:pt idx="0">
                  <c:v>0.43</c:v>
                </c:pt>
                <c:pt idx="1">
                  <c:v>0.34</c:v>
                </c:pt>
                <c:pt idx="2">
                  <c:v>0.39</c:v>
                </c:pt>
                <c:pt idx="3">
                  <c:v>0.28999999999999998</c:v>
                </c:pt>
                <c:pt idx="4">
                  <c:v>0.24</c:v>
                </c:pt>
                <c:pt idx="5">
                  <c:v>0.24</c:v>
                </c:pt>
                <c:pt idx="6">
                  <c:v>0.42</c:v>
                </c:pt>
                <c:pt idx="7">
                  <c:v>0.34</c:v>
                </c:pt>
                <c:pt idx="8">
                  <c:v>0.41</c:v>
                </c:pt>
                <c:pt idx="9">
                  <c:v>0.21</c:v>
                </c:pt>
              </c:numCache>
            </c:numRef>
          </c:val>
          <c:smooth val="0"/>
          <c:extLst>
            <c:ext xmlns:c16="http://schemas.microsoft.com/office/drawing/2014/chart" uri="{C3380CC4-5D6E-409C-BE32-E72D297353CC}">
              <c16:uniqueId val="{00000000-6B2B-4B28-BF47-EF9DFC228993}"/>
            </c:ext>
          </c:extLst>
        </c:ser>
        <c:ser>
          <c:idx val="1"/>
          <c:order val="1"/>
          <c:tx>
            <c:strRef>
              <c:f>Sheet1!$C$1</c:f>
              <c:strCache>
                <c:ptCount val="1"/>
                <c:pt idx="0">
                  <c:v>Increase % over BP</c:v>
                </c:pt>
              </c:strCache>
            </c:strRef>
          </c:tx>
          <c:spPr>
            <a:ln w="28575" cap="rnd">
              <a:solidFill>
                <a:schemeClr val="accent2"/>
              </a:solidFill>
              <a:round/>
            </a:ln>
            <a:effectLst/>
          </c:spPr>
          <c:marker>
            <c:symbol val="none"/>
          </c:marker>
          <c:cat>
            <c:strRef>
              <c:f>Sheet1!$A$2:$A$11</c:f>
              <c:strCache>
                <c:ptCount val="10"/>
                <c:pt idx="0">
                  <c:v>Q4 2022</c:v>
                </c:pt>
                <c:pt idx="1">
                  <c:v>Q1 2023</c:v>
                </c:pt>
                <c:pt idx="2">
                  <c:v>Q2 2023</c:v>
                </c:pt>
                <c:pt idx="3">
                  <c:v>Q3 2023</c:v>
                </c:pt>
                <c:pt idx="4">
                  <c:v>Q4 2023</c:v>
                </c:pt>
                <c:pt idx="5">
                  <c:v>Q1 2024</c:v>
                </c:pt>
                <c:pt idx="6">
                  <c:v>Q2 2024</c:v>
                </c:pt>
                <c:pt idx="7">
                  <c:v>Q3 2024</c:v>
                </c:pt>
                <c:pt idx="8">
                  <c:v>Q4 2024</c:v>
                </c:pt>
                <c:pt idx="9">
                  <c:v>Q1 2025</c:v>
                </c:pt>
              </c:strCache>
            </c:strRef>
          </c:cat>
          <c:val>
            <c:numRef>
              <c:f>Sheet1!$C$2:$C$11</c:f>
              <c:numCache>
                <c:formatCode>0%</c:formatCode>
                <c:ptCount val="10"/>
                <c:pt idx="0">
                  <c:v>0.19305722958030058</c:v>
                </c:pt>
                <c:pt idx="1">
                  <c:v>8.0294626610117659E-2</c:v>
                </c:pt>
                <c:pt idx="2">
                  <c:v>0.24226847574694088</c:v>
                </c:pt>
                <c:pt idx="3">
                  <c:v>0.1366508942140312</c:v>
                </c:pt>
                <c:pt idx="4">
                  <c:v>9.8948439065843052E-2</c:v>
                </c:pt>
                <c:pt idx="5">
                  <c:v>0.13948742037931505</c:v>
                </c:pt>
                <c:pt idx="6">
                  <c:v>0.10967555830057196</c:v>
                </c:pt>
                <c:pt idx="7">
                  <c:v>-2.4228234154831219E-2</c:v>
                </c:pt>
                <c:pt idx="8">
                  <c:v>0.155432268718245</c:v>
                </c:pt>
                <c:pt idx="9">
                  <c:v>3.4709447256792592E-2</c:v>
                </c:pt>
              </c:numCache>
            </c:numRef>
          </c:val>
          <c:smooth val="0"/>
          <c:extLst>
            <c:ext xmlns:c16="http://schemas.microsoft.com/office/drawing/2014/chart" uri="{C3380CC4-5D6E-409C-BE32-E72D297353CC}">
              <c16:uniqueId val="{00000001-6B2B-4B28-BF47-EF9DFC228993}"/>
            </c:ext>
          </c:extLst>
        </c:ser>
        <c:ser>
          <c:idx val="2"/>
          <c:order val="2"/>
          <c:tx>
            <c:strRef>
              <c:f>Sheet1!$D$1</c:f>
              <c:strCache>
                <c:ptCount val="1"/>
                <c:pt idx="0">
                  <c:v>Increase % over FM</c:v>
                </c:pt>
              </c:strCache>
            </c:strRef>
          </c:tx>
          <c:spPr>
            <a:ln w="28575" cap="rnd">
              <a:solidFill>
                <a:schemeClr val="accent3"/>
              </a:solidFill>
              <a:round/>
            </a:ln>
            <a:effectLst/>
          </c:spPr>
          <c:marker>
            <c:symbol val="none"/>
          </c:marker>
          <c:cat>
            <c:strRef>
              <c:f>Sheet1!$A$2:$A$11</c:f>
              <c:strCache>
                <c:ptCount val="10"/>
                <c:pt idx="0">
                  <c:v>Q4 2022</c:v>
                </c:pt>
                <c:pt idx="1">
                  <c:v>Q1 2023</c:v>
                </c:pt>
                <c:pt idx="2">
                  <c:v>Q2 2023</c:v>
                </c:pt>
                <c:pt idx="3">
                  <c:v>Q3 2023</c:v>
                </c:pt>
                <c:pt idx="4">
                  <c:v>Q4 2023</c:v>
                </c:pt>
                <c:pt idx="5">
                  <c:v>Q1 2024</c:v>
                </c:pt>
                <c:pt idx="6">
                  <c:v>Q2 2024</c:v>
                </c:pt>
                <c:pt idx="7">
                  <c:v>Q3 2024</c:v>
                </c:pt>
                <c:pt idx="8">
                  <c:v>Q4 2024</c:v>
                </c:pt>
                <c:pt idx="9">
                  <c:v>Q1 2025</c:v>
                </c:pt>
              </c:strCache>
            </c:strRef>
          </c:cat>
          <c:val>
            <c:numRef>
              <c:f>Sheet1!$D$2:$D$11</c:f>
              <c:numCache>
                <c:formatCode>0%</c:formatCode>
                <c:ptCount val="10"/>
                <c:pt idx="0">
                  <c:v>0.18405759288661749</c:v>
                </c:pt>
                <c:pt idx="1">
                  <c:v>4.1599482927773712E-2</c:v>
                </c:pt>
                <c:pt idx="2">
                  <c:v>0.15240268836530535</c:v>
                </c:pt>
                <c:pt idx="3">
                  <c:v>0.1056013285235009</c:v>
                </c:pt>
                <c:pt idx="4">
                  <c:v>5.6067123787901574E-2</c:v>
                </c:pt>
                <c:pt idx="5">
                  <c:v>3.9515105311993315E-2</c:v>
                </c:pt>
                <c:pt idx="6">
                  <c:v>6.0891089887214589E-2</c:v>
                </c:pt>
                <c:pt idx="7">
                  <c:v>0.1139943478420713</c:v>
                </c:pt>
                <c:pt idx="8">
                  <c:v>-1.5386117573092939E-3</c:v>
                </c:pt>
                <c:pt idx="9">
                  <c:v>1.3318937906455552E-2</c:v>
                </c:pt>
              </c:numCache>
            </c:numRef>
          </c:val>
          <c:smooth val="0"/>
          <c:extLst>
            <c:ext xmlns:c16="http://schemas.microsoft.com/office/drawing/2014/chart" uri="{C3380CC4-5D6E-409C-BE32-E72D297353CC}">
              <c16:uniqueId val="{00000002-6B2B-4B28-BF47-EF9DFC228993}"/>
            </c:ext>
          </c:extLst>
        </c:ser>
        <c:dLbls>
          <c:showLegendKey val="0"/>
          <c:showVal val="0"/>
          <c:showCatName val="0"/>
          <c:showSerName val="0"/>
          <c:showPercent val="0"/>
          <c:showBubbleSize val="0"/>
        </c:dLbls>
        <c:smooth val="0"/>
        <c:axId val="103094240"/>
        <c:axId val="103093760"/>
      </c:lineChart>
      <c:catAx>
        <c:axId val="10309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093760"/>
        <c:crosses val="autoZero"/>
        <c:auto val="1"/>
        <c:lblAlgn val="ctr"/>
        <c:lblOffset val="100"/>
        <c:noMultiLvlLbl val="0"/>
      </c:catAx>
      <c:valAx>
        <c:axId val="103093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09424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Leases</a:t>
            </a:r>
            <a:r>
              <a:rPr lang="en-US" sz="1400" baseline="0"/>
              <a:t> that Exceeded DT BP</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DT (mos)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Q3 2022</c:v>
                </c:pt>
                <c:pt idx="1">
                  <c:v>Q4 2022</c:v>
                </c:pt>
                <c:pt idx="2">
                  <c:v>Q1 2023</c:v>
                </c:pt>
                <c:pt idx="3">
                  <c:v>Q2 2023</c:v>
                </c:pt>
                <c:pt idx="4">
                  <c:v>Q3 2023</c:v>
                </c:pt>
                <c:pt idx="5">
                  <c:v>Q4 2023</c:v>
                </c:pt>
                <c:pt idx="6">
                  <c:v>Q1 2024</c:v>
                </c:pt>
                <c:pt idx="7">
                  <c:v>Q2 2024</c:v>
                </c:pt>
                <c:pt idx="8">
                  <c:v>Q3 2024</c:v>
                </c:pt>
                <c:pt idx="9">
                  <c:v>Q4 2024</c:v>
                </c:pt>
                <c:pt idx="10">
                  <c:v>Q1 2025</c:v>
                </c:pt>
              </c:strCache>
            </c:strRef>
          </c:cat>
          <c:val>
            <c:numRef>
              <c:f>Sheet1!$B$2:$B$12</c:f>
              <c:numCache>
                <c:formatCode>General</c:formatCode>
                <c:ptCount val="11"/>
                <c:pt idx="0">
                  <c:v>2</c:v>
                </c:pt>
                <c:pt idx="1">
                  <c:v>2</c:v>
                </c:pt>
                <c:pt idx="2">
                  <c:v>2</c:v>
                </c:pt>
                <c:pt idx="3">
                  <c:v>1</c:v>
                </c:pt>
                <c:pt idx="4">
                  <c:v>2</c:v>
                </c:pt>
                <c:pt idx="5">
                  <c:v>4</c:v>
                </c:pt>
                <c:pt idx="6">
                  <c:v>4</c:v>
                </c:pt>
                <c:pt idx="7">
                  <c:v>5</c:v>
                </c:pt>
                <c:pt idx="8">
                  <c:v>0</c:v>
                </c:pt>
                <c:pt idx="9">
                  <c:v>3</c:v>
                </c:pt>
                <c:pt idx="10">
                  <c:v>3</c:v>
                </c:pt>
              </c:numCache>
            </c:numRef>
          </c:val>
          <c:extLst>
            <c:ext xmlns:c16="http://schemas.microsoft.com/office/drawing/2014/chart" uri="{C3380CC4-5D6E-409C-BE32-E72D297353CC}">
              <c16:uniqueId val="{00000000-1AA4-4B32-A586-0992EB1F5319}"/>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467994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T12 Mo Downtime by DT</a:t>
            </a:r>
            <a:r>
              <a:rPr lang="en-US" baseline="0"/>
              <a:t> Segment</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0-3 Mo</c:v>
                </c:pt>
              </c:strCache>
            </c:strRef>
          </c:tx>
          <c:spPr>
            <a:solidFill>
              <a:schemeClr val="accent1"/>
            </a:solidFill>
            <a:ln>
              <a:noFill/>
            </a:ln>
            <a:effectLst/>
          </c:spPr>
          <c:invertIfNegative val="0"/>
          <c:cat>
            <c:strRef>
              <c:f>Sheet1!$A$2:$A$14</c:f>
              <c:strCache>
                <c:ptCount val="13"/>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strCache>
            </c:strRef>
          </c:cat>
          <c:val>
            <c:numRef>
              <c:f>Sheet1!$B$2:$B$14</c:f>
              <c:numCache>
                <c:formatCode>0%</c:formatCode>
                <c:ptCount val="13"/>
                <c:pt idx="0">
                  <c:v>0.53846153846153844</c:v>
                </c:pt>
                <c:pt idx="1">
                  <c:v>0.43478260869565216</c:v>
                </c:pt>
                <c:pt idx="2">
                  <c:v>0.41935483870967744</c:v>
                </c:pt>
                <c:pt idx="3">
                  <c:v>0.55263157894736847</c:v>
                </c:pt>
                <c:pt idx="4">
                  <c:v>0.5</c:v>
                </c:pt>
                <c:pt idx="5">
                  <c:v>0.47368421052631576</c:v>
                </c:pt>
                <c:pt idx="6">
                  <c:v>0.47368421052631576</c:v>
                </c:pt>
                <c:pt idx="7">
                  <c:v>0.31578947368421051</c:v>
                </c:pt>
                <c:pt idx="8">
                  <c:v>0.35897435897435898</c:v>
                </c:pt>
                <c:pt idx="9">
                  <c:v>0.32500000000000001</c:v>
                </c:pt>
                <c:pt idx="10">
                  <c:v>0.33333333333333331</c:v>
                </c:pt>
                <c:pt idx="11">
                  <c:v>0.33333333333333331</c:v>
                </c:pt>
                <c:pt idx="12">
                  <c:v>0.24242424242424243</c:v>
                </c:pt>
              </c:numCache>
            </c:numRef>
          </c:val>
          <c:extLst>
            <c:ext xmlns:c16="http://schemas.microsoft.com/office/drawing/2014/chart" uri="{C3380CC4-5D6E-409C-BE32-E72D297353CC}">
              <c16:uniqueId val="{00000000-7DD8-4E9C-940B-5D176930A8BC}"/>
            </c:ext>
          </c:extLst>
        </c:ser>
        <c:ser>
          <c:idx val="1"/>
          <c:order val="1"/>
          <c:tx>
            <c:strRef>
              <c:f>Sheet1!$C$1</c:f>
              <c:strCache>
                <c:ptCount val="1"/>
                <c:pt idx="0">
                  <c:v>3-6 Mo</c:v>
                </c:pt>
              </c:strCache>
            </c:strRef>
          </c:tx>
          <c:spPr>
            <a:solidFill>
              <a:schemeClr val="accent2"/>
            </a:solidFill>
            <a:ln>
              <a:noFill/>
            </a:ln>
            <a:effectLst/>
          </c:spPr>
          <c:invertIfNegative val="0"/>
          <c:cat>
            <c:strRef>
              <c:f>Sheet1!$A$2:$A$14</c:f>
              <c:strCache>
                <c:ptCount val="13"/>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strCache>
            </c:strRef>
          </c:cat>
          <c:val>
            <c:numRef>
              <c:f>Sheet1!$C$2:$C$14</c:f>
              <c:numCache>
                <c:formatCode>0%</c:formatCode>
                <c:ptCount val="13"/>
                <c:pt idx="0">
                  <c:v>0.30769230769230771</c:v>
                </c:pt>
                <c:pt idx="1">
                  <c:v>0.34782608695652173</c:v>
                </c:pt>
                <c:pt idx="2">
                  <c:v>0.29032258064516131</c:v>
                </c:pt>
                <c:pt idx="3">
                  <c:v>0.21052631578947367</c:v>
                </c:pt>
                <c:pt idx="4">
                  <c:v>0.19047619047619047</c:v>
                </c:pt>
                <c:pt idx="5">
                  <c:v>0.15789473684210525</c:v>
                </c:pt>
                <c:pt idx="6">
                  <c:v>0.23684210526315788</c:v>
                </c:pt>
                <c:pt idx="7">
                  <c:v>0.28947368421052633</c:v>
                </c:pt>
                <c:pt idx="8">
                  <c:v>0.30769230769230771</c:v>
                </c:pt>
                <c:pt idx="9">
                  <c:v>0.32500000000000001</c:v>
                </c:pt>
                <c:pt idx="10">
                  <c:v>0.27272727272727271</c:v>
                </c:pt>
                <c:pt idx="11">
                  <c:v>0.3</c:v>
                </c:pt>
                <c:pt idx="12">
                  <c:v>0.24242424242424243</c:v>
                </c:pt>
              </c:numCache>
            </c:numRef>
          </c:val>
          <c:extLst>
            <c:ext xmlns:c16="http://schemas.microsoft.com/office/drawing/2014/chart" uri="{C3380CC4-5D6E-409C-BE32-E72D297353CC}">
              <c16:uniqueId val="{00000001-7DD8-4E9C-940B-5D176930A8BC}"/>
            </c:ext>
          </c:extLst>
        </c:ser>
        <c:ser>
          <c:idx val="2"/>
          <c:order val="2"/>
          <c:tx>
            <c:strRef>
              <c:f>Sheet1!$D$1</c:f>
              <c:strCache>
                <c:ptCount val="1"/>
                <c:pt idx="0">
                  <c:v>6-12 Mo</c:v>
                </c:pt>
              </c:strCache>
            </c:strRef>
          </c:tx>
          <c:spPr>
            <a:solidFill>
              <a:schemeClr val="accent3"/>
            </a:solidFill>
            <a:ln>
              <a:noFill/>
            </a:ln>
            <a:effectLst/>
          </c:spPr>
          <c:invertIfNegative val="0"/>
          <c:cat>
            <c:strRef>
              <c:f>Sheet1!$A$2:$A$14</c:f>
              <c:strCache>
                <c:ptCount val="13"/>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strCache>
            </c:strRef>
          </c:cat>
          <c:val>
            <c:numRef>
              <c:f>Sheet1!$D$2:$D$14</c:f>
              <c:numCache>
                <c:formatCode>0%</c:formatCode>
                <c:ptCount val="13"/>
                <c:pt idx="0">
                  <c:v>0.15384615384615385</c:v>
                </c:pt>
                <c:pt idx="1">
                  <c:v>0.21739130434782608</c:v>
                </c:pt>
                <c:pt idx="2">
                  <c:v>0.25806451612903225</c:v>
                </c:pt>
                <c:pt idx="3">
                  <c:v>0.18421052631578946</c:v>
                </c:pt>
                <c:pt idx="4">
                  <c:v>0.26190476190476192</c:v>
                </c:pt>
                <c:pt idx="5">
                  <c:v>0.31578947368421051</c:v>
                </c:pt>
                <c:pt idx="6">
                  <c:v>0.26315789473684209</c:v>
                </c:pt>
                <c:pt idx="7">
                  <c:v>0.28947368421052633</c:v>
                </c:pt>
                <c:pt idx="8">
                  <c:v>0.17948717948717949</c:v>
                </c:pt>
                <c:pt idx="9">
                  <c:v>0.15</c:v>
                </c:pt>
                <c:pt idx="10">
                  <c:v>0.15151515151515152</c:v>
                </c:pt>
                <c:pt idx="11">
                  <c:v>0.16666666666666666</c:v>
                </c:pt>
                <c:pt idx="12">
                  <c:v>0.21212121212121213</c:v>
                </c:pt>
              </c:numCache>
            </c:numRef>
          </c:val>
          <c:extLst>
            <c:ext xmlns:c16="http://schemas.microsoft.com/office/drawing/2014/chart" uri="{C3380CC4-5D6E-409C-BE32-E72D297353CC}">
              <c16:uniqueId val="{00000002-7DD8-4E9C-940B-5D176930A8BC}"/>
            </c:ext>
          </c:extLst>
        </c:ser>
        <c:ser>
          <c:idx val="3"/>
          <c:order val="3"/>
          <c:tx>
            <c:strRef>
              <c:f>Sheet1!$E$1</c:f>
              <c:strCache>
                <c:ptCount val="1"/>
                <c:pt idx="0">
                  <c:v>12+ Mo</c:v>
                </c:pt>
              </c:strCache>
            </c:strRef>
          </c:tx>
          <c:spPr>
            <a:solidFill>
              <a:schemeClr val="accent4"/>
            </a:solidFill>
            <a:ln>
              <a:noFill/>
            </a:ln>
            <a:effectLst/>
          </c:spPr>
          <c:invertIfNegative val="0"/>
          <c:cat>
            <c:strRef>
              <c:f>Sheet1!$A$2:$A$14</c:f>
              <c:strCache>
                <c:ptCount val="13"/>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strCache>
            </c:strRef>
          </c:cat>
          <c:val>
            <c:numRef>
              <c:f>Sheet1!$E$2:$E$14</c:f>
              <c:numCache>
                <c:formatCode>0%</c:formatCode>
                <c:ptCount val="13"/>
                <c:pt idx="0">
                  <c:v>0</c:v>
                </c:pt>
                <c:pt idx="1">
                  <c:v>0</c:v>
                </c:pt>
                <c:pt idx="2">
                  <c:v>3.2258064516129031E-2</c:v>
                </c:pt>
                <c:pt idx="3">
                  <c:v>5.2631578947368418E-2</c:v>
                </c:pt>
                <c:pt idx="4">
                  <c:v>4.7619047619047616E-2</c:v>
                </c:pt>
                <c:pt idx="5">
                  <c:v>5.2631578947368418E-2</c:v>
                </c:pt>
                <c:pt idx="6">
                  <c:v>2.6315789473684209E-2</c:v>
                </c:pt>
                <c:pt idx="7">
                  <c:v>0.10526315789473684</c:v>
                </c:pt>
                <c:pt idx="8">
                  <c:v>0.15384615384615385</c:v>
                </c:pt>
                <c:pt idx="9">
                  <c:v>0.2</c:v>
                </c:pt>
                <c:pt idx="10">
                  <c:v>0.24242424242424243</c:v>
                </c:pt>
                <c:pt idx="11">
                  <c:v>0.2</c:v>
                </c:pt>
                <c:pt idx="12">
                  <c:v>0.30303030303030304</c:v>
                </c:pt>
              </c:numCache>
            </c:numRef>
          </c:val>
          <c:extLst>
            <c:ext xmlns:c16="http://schemas.microsoft.com/office/drawing/2014/chart" uri="{C3380CC4-5D6E-409C-BE32-E72D297353CC}">
              <c16:uniqueId val="{00000003-7DD8-4E9C-940B-5D176930A8BC}"/>
            </c:ext>
          </c:extLst>
        </c:ser>
        <c:dLbls>
          <c:showLegendKey val="0"/>
          <c:showVal val="0"/>
          <c:showCatName val="0"/>
          <c:showSerName val="0"/>
          <c:showPercent val="0"/>
          <c:showBubbleSize val="0"/>
        </c:dLbls>
        <c:gapWidth val="150"/>
        <c:overlap val="100"/>
        <c:axId val="278712160"/>
        <c:axId val="278703520"/>
      </c:barChart>
      <c:catAx>
        <c:axId val="27871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703520"/>
        <c:crosses val="autoZero"/>
        <c:auto val="1"/>
        <c:lblAlgn val="ctr"/>
        <c:lblOffset val="100"/>
        <c:noMultiLvlLbl val="0"/>
      </c:catAx>
      <c:valAx>
        <c:axId val="278703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712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64C1-4EAB-805C-62DB9C05C9D0}"/>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64C1-4EAB-805C-62DB9C05C9D0}"/>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64C1-4EAB-805C-62DB9C05C9D0}"/>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64C1-4EAB-805C-62DB9C05C9D0}"/>
              </c:ext>
            </c:extLst>
          </c:dPt>
          <c:dPt>
            <c:idx val="4"/>
            <c:bubble3D val="0"/>
            <c:spPr>
              <a:solidFill>
                <a:schemeClr val="accent1"/>
              </a:solidFill>
              <a:ln w="19050">
                <a:solidFill>
                  <a:schemeClr val="lt1"/>
                </a:solidFill>
              </a:ln>
              <a:effectLst/>
            </c:spPr>
            <c:extLst>
              <c:ext xmlns:c16="http://schemas.microsoft.com/office/drawing/2014/chart" uri="{C3380CC4-5D6E-409C-BE32-E72D297353CC}">
                <c16:uniqueId val="{00000009-64C1-4EAB-805C-62DB9C05C9D0}"/>
              </c:ext>
            </c:extLst>
          </c:dPt>
          <c:dPt>
            <c:idx val="5"/>
            <c:bubble3D val="0"/>
            <c:spPr>
              <a:solidFill>
                <a:schemeClr val="accent5"/>
              </a:solidFill>
              <a:ln w="19050">
                <a:solidFill>
                  <a:schemeClr val="lt1"/>
                </a:solidFill>
              </a:ln>
              <a:effectLst/>
            </c:spPr>
            <c:extLst>
              <c:ext xmlns:c16="http://schemas.microsoft.com/office/drawing/2014/chart" uri="{C3380CC4-5D6E-409C-BE32-E72D297353CC}">
                <c16:uniqueId val="{0000000B-64C1-4EAB-805C-62DB9C05C9D0}"/>
              </c:ext>
            </c:extLst>
          </c:dPt>
          <c:dPt>
            <c:idx val="6"/>
            <c:bubble3D val="0"/>
            <c:spPr>
              <a:solidFill>
                <a:schemeClr val="accent3"/>
              </a:solidFill>
              <a:ln w="19050">
                <a:solidFill>
                  <a:schemeClr val="lt1"/>
                </a:solidFill>
              </a:ln>
              <a:effectLst/>
            </c:spPr>
            <c:extLst>
              <c:ext xmlns:c16="http://schemas.microsoft.com/office/drawing/2014/chart" uri="{C3380CC4-5D6E-409C-BE32-E72D297353CC}">
                <c16:uniqueId val="{0000000D-64C1-4EAB-805C-62DB9C05C9D0}"/>
              </c:ext>
            </c:extLst>
          </c:dPt>
          <c:dPt>
            <c:idx val="7"/>
            <c:bubble3D val="0"/>
            <c:spPr>
              <a:solidFill>
                <a:schemeClr val="accent5"/>
              </a:solidFill>
              <a:ln w="19050">
                <a:solidFill>
                  <a:schemeClr val="lt1"/>
                </a:solidFill>
              </a:ln>
              <a:effectLst/>
            </c:spPr>
            <c:extLst>
              <c:ext xmlns:c16="http://schemas.microsoft.com/office/drawing/2014/chart" uri="{C3380CC4-5D6E-409C-BE32-E72D297353CC}">
                <c16:uniqueId val="{0000000F-64C1-4EAB-805C-62DB9C05C9D0}"/>
              </c:ext>
            </c:extLst>
          </c:dPt>
          <c:dPt>
            <c:idx val="8"/>
            <c:bubble3D val="0"/>
            <c:spPr>
              <a:solidFill>
                <a:schemeClr val="accent3"/>
              </a:solidFill>
              <a:ln w="19050">
                <a:solidFill>
                  <a:schemeClr val="lt1"/>
                </a:solidFill>
              </a:ln>
              <a:effectLst/>
            </c:spPr>
            <c:extLst>
              <c:ext xmlns:c16="http://schemas.microsoft.com/office/drawing/2014/chart" uri="{C3380CC4-5D6E-409C-BE32-E72D297353CC}">
                <c16:uniqueId val="{00000011-64C1-4EAB-805C-62DB9C05C9D0}"/>
              </c:ext>
            </c:extLst>
          </c:dPt>
          <c:dPt>
            <c:idx val="9"/>
            <c:bubble3D val="0"/>
            <c:spPr>
              <a:solidFill>
                <a:schemeClr val="accent2"/>
              </a:solidFill>
              <a:ln w="19050">
                <a:solidFill>
                  <a:schemeClr val="lt1"/>
                </a:solidFill>
              </a:ln>
              <a:effectLst/>
            </c:spPr>
            <c:extLst>
              <c:ext xmlns:c16="http://schemas.microsoft.com/office/drawing/2014/chart" uri="{C3380CC4-5D6E-409C-BE32-E72D297353CC}">
                <c16:uniqueId val="{00000013-64C1-4EAB-805C-62DB9C05C9D0}"/>
              </c:ext>
            </c:extLst>
          </c:dPt>
          <c:dPt>
            <c:idx val="10"/>
            <c:bubble3D val="0"/>
            <c:spPr>
              <a:solidFill>
                <a:schemeClr val="accent2"/>
              </a:solidFill>
              <a:ln w="19050">
                <a:solidFill>
                  <a:schemeClr val="lt1"/>
                </a:solidFill>
              </a:ln>
              <a:effectLst/>
            </c:spPr>
            <c:extLst>
              <c:ext xmlns:c16="http://schemas.microsoft.com/office/drawing/2014/chart" uri="{C3380CC4-5D6E-409C-BE32-E72D297353CC}">
                <c16:uniqueId val="{00000015-64C1-4EAB-805C-62DB9C05C9D0}"/>
              </c:ext>
            </c:extLst>
          </c:dPt>
          <c:dPt>
            <c:idx val="11"/>
            <c:bubble3D val="0"/>
            <c:spPr>
              <a:solidFill>
                <a:schemeClr val="accent2"/>
              </a:solidFill>
              <a:ln w="19050">
                <a:solidFill>
                  <a:schemeClr val="lt1"/>
                </a:solidFill>
              </a:ln>
              <a:effectLst/>
            </c:spPr>
            <c:extLst>
              <c:ext xmlns:c16="http://schemas.microsoft.com/office/drawing/2014/chart" uri="{C3380CC4-5D6E-409C-BE32-E72D297353CC}">
                <c16:uniqueId val="{00000017-64C1-4EAB-805C-62DB9C05C9D0}"/>
              </c:ext>
            </c:extLst>
          </c:dPt>
          <c:dPt>
            <c:idx val="12"/>
            <c:bubble3D val="0"/>
            <c:spPr>
              <a:solidFill>
                <a:schemeClr val="accent3"/>
              </a:solidFill>
              <a:ln w="19050">
                <a:solidFill>
                  <a:schemeClr val="lt1"/>
                </a:solidFill>
              </a:ln>
              <a:effectLst/>
            </c:spPr>
            <c:extLst>
              <c:ext xmlns:c16="http://schemas.microsoft.com/office/drawing/2014/chart" uri="{C3380CC4-5D6E-409C-BE32-E72D297353CC}">
                <c16:uniqueId val="{00000019-64C1-4EAB-805C-62DB9C05C9D0}"/>
              </c:ext>
            </c:extLst>
          </c:dPt>
          <c:dPt>
            <c:idx val="13"/>
            <c:bubble3D val="0"/>
            <c:spPr>
              <a:solidFill>
                <a:schemeClr val="accent3"/>
              </a:solidFill>
              <a:ln w="19050">
                <a:solidFill>
                  <a:schemeClr val="lt1"/>
                </a:solidFill>
              </a:ln>
              <a:effectLst/>
            </c:spPr>
            <c:extLst>
              <c:ext xmlns:c16="http://schemas.microsoft.com/office/drawing/2014/chart" uri="{C3380CC4-5D6E-409C-BE32-E72D297353CC}">
                <c16:uniqueId val="{0000001B-64C1-4EAB-805C-62DB9C05C9D0}"/>
              </c:ext>
            </c:extLst>
          </c:dPt>
          <c:dPt>
            <c:idx val="14"/>
            <c:bubble3D val="0"/>
            <c:spPr>
              <a:solidFill>
                <a:schemeClr val="accent3"/>
              </a:solidFill>
              <a:ln w="19050">
                <a:solidFill>
                  <a:schemeClr val="lt1"/>
                </a:solidFill>
              </a:ln>
              <a:effectLst/>
            </c:spPr>
            <c:extLst>
              <c:ext xmlns:c16="http://schemas.microsoft.com/office/drawing/2014/chart" uri="{C3380CC4-5D6E-409C-BE32-E72D297353CC}">
                <c16:uniqueId val="{0000001D-64C1-4EAB-805C-62DB9C05C9D0}"/>
              </c:ext>
            </c:extLst>
          </c:dPt>
          <c:cat>
            <c:strRef>
              <c:f>'[Performance Table - Asset Level Q4 2024 v1.1.xlsx]Summary Fund II no lubbock'!$H$7:$H$21</c:f>
              <c:strCache>
                <c:ptCount val="15"/>
                <c:pt idx="0">
                  <c:v>Northern NJ/New York</c:v>
                </c:pt>
                <c:pt idx="1">
                  <c:v>Long Island</c:v>
                </c:pt>
                <c:pt idx="2">
                  <c:v>Lubbock</c:v>
                </c:pt>
                <c:pt idx="3">
                  <c:v>Atlanta</c:v>
                </c:pt>
                <c:pt idx="4">
                  <c:v>Dallas</c:v>
                </c:pt>
                <c:pt idx="5">
                  <c:v>Philadelphia</c:v>
                </c:pt>
                <c:pt idx="6">
                  <c:v>Baltimore</c:v>
                </c:pt>
                <c:pt idx="7">
                  <c:v>Chicago</c:v>
                </c:pt>
                <c:pt idx="8">
                  <c:v>Charlotte, NC</c:v>
                </c:pt>
                <c:pt idx="9">
                  <c:v>San Antonio</c:v>
                </c:pt>
                <c:pt idx="10">
                  <c:v>Tampa</c:v>
                </c:pt>
                <c:pt idx="11">
                  <c:v>Jacksonville</c:v>
                </c:pt>
                <c:pt idx="12">
                  <c:v>Memphis</c:v>
                </c:pt>
                <c:pt idx="13">
                  <c:v>Cincinnati</c:v>
                </c:pt>
                <c:pt idx="14">
                  <c:v>Columbus</c:v>
                </c:pt>
              </c:strCache>
            </c:strRef>
          </c:cat>
          <c:val>
            <c:numRef>
              <c:f>'[Performance Table - Asset Level Q4 2024 v1.1.xlsx]Summary Fund II no lubbock'!$J$7:$J$21</c:f>
              <c:numCache>
                <c:formatCode>0.0%</c:formatCode>
                <c:ptCount val="15"/>
                <c:pt idx="0">
                  <c:v>0.1684528634776937</c:v>
                </c:pt>
                <c:pt idx="1">
                  <c:v>0</c:v>
                </c:pt>
                <c:pt idx="2">
                  <c:v>0</c:v>
                </c:pt>
                <c:pt idx="3">
                  <c:v>0.17192384125478574</c:v>
                </c:pt>
                <c:pt idx="4">
                  <c:v>0.16589510484885803</c:v>
                </c:pt>
                <c:pt idx="5">
                  <c:v>0.19590967332849549</c:v>
                </c:pt>
                <c:pt idx="6">
                  <c:v>0</c:v>
                </c:pt>
                <c:pt idx="7">
                  <c:v>0.16952640317818327</c:v>
                </c:pt>
                <c:pt idx="8">
                  <c:v>0</c:v>
                </c:pt>
                <c:pt idx="9">
                  <c:v>2.7938536430708538E-2</c:v>
                </c:pt>
                <c:pt idx="10">
                  <c:v>1.3520077979771512E-2</c:v>
                </c:pt>
                <c:pt idx="11">
                  <c:v>2.0227915896376299E-2</c:v>
                </c:pt>
                <c:pt idx="12">
                  <c:v>1.5798278980758279E-2</c:v>
                </c:pt>
                <c:pt idx="13">
                  <c:v>4.2194127533008934E-2</c:v>
                </c:pt>
                <c:pt idx="14">
                  <c:v>8.6131770913602298E-3</c:v>
                </c:pt>
              </c:numCache>
            </c:numRef>
          </c:val>
          <c:extLst>
            <c:ext xmlns:c16="http://schemas.microsoft.com/office/drawing/2014/chart" uri="{C3380CC4-5D6E-409C-BE32-E72D297353CC}">
              <c16:uniqueId val="{0000001E-64C1-4EAB-805C-62DB9C05C9D0}"/>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Aptos" panose="020B0004020202020204" pitchFamily="34" charset="0"/>
                <a:ea typeface="+mn-ea"/>
                <a:cs typeface="+mn-cs"/>
              </a:defRPr>
            </a:pPr>
            <a:r>
              <a:rPr lang="en-US"/>
              <a:t>Tenant Move-Out Reasons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Aptos" panose="020B0004020202020204" pitchFamily="34" charset="0"/>
              <a:ea typeface="+mn-ea"/>
              <a:cs typeface="+mn-cs"/>
            </a:defRPr>
          </a:pPr>
          <a:endParaRPr lang="en-US"/>
        </a:p>
      </c:txPr>
    </c:title>
    <c:autoTitleDeleted val="0"/>
    <c:plotArea>
      <c:layout/>
      <c:doughnutChart>
        <c:varyColors val="1"/>
        <c:ser>
          <c:idx val="0"/>
          <c:order val="0"/>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4D1A-4CBB-A36B-CBCA3A8D93BE}"/>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4D1A-4CBB-A36B-CBCA3A8D93BE}"/>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4D1A-4CBB-A36B-CBCA3A8D93BE}"/>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4D1A-4CBB-A36B-CBCA3A8D93BE}"/>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4D1A-4CBB-A36B-CBCA3A8D93BE}"/>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4D1A-4CBB-A36B-CBCA3A8D93BE}"/>
              </c:ext>
            </c:extLst>
          </c:dPt>
          <c:dLbls>
            <c:spPr>
              <a:solidFill>
                <a:sysClr val="window" lastClr="FFFFFF">
                  <a:alpha val="75000"/>
                </a:sysClr>
              </a:solidFill>
              <a:ln w="9525">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Aptos" panose="020B0004020202020204" pitchFamily="34" charset="0"/>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'Move-Out Reasons'!$B$14:$B$19</c:f>
              <c:strCache>
                <c:ptCount val="6"/>
                <c:pt idx="0">
                  <c:v>Business Decline</c:v>
                </c:pt>
                <c:pt idx="1">
                  <c:v>Business Relocation</c:v>
                </c:pt>
                <c:pt idx="2">
                  <c:v>TT Unable to meet terms</c:v>
                </c:pt>
                <c:pt idx="3">
                  <c:v>LL Not Motivated to Renew</c:v>
                </c:pt>
                <c:pt idx="4">
                  <c:v>Early Termination per the Lease</c:v>
                </c:pt>
                <c:pt idx="5">
                  <c:v>Space Functionality</c:v>
                </c:pt>
              </c:strCache>
            </c:strRef>
          </c:cat>
          <c:val>
            <c:numRef>
              <c:f>'Move-Out Reasons'!$C$14:$C$19</c:f>
              <c:numCache>
                <c:formatCode>0%</c:formatCode>
                <c:ptCount val="6"/>
                <c:pt idx="0">
                  <c:v>0.20833333333333334</c:v>
                </c:pt>
                <c:pt idx="1">
                  <c:v>0.39583333333333331</c:v>
                </c:pt>
                <c:pt idx="2">
                  <c:v>0.125</c:v>
                </c:pt>
                <c:pt idx="3">
                  <c:v>0.125</c:v>
                </c:pt>
                <c:pt idx="4">
                  <c:v>4.8611111111111112E-2</c:v>
                </c:pt>
                <c:pt idx="5">
                  <c:v>2.7777777777777776E-2</c:v>
                </c:pt>
              </c:numCache>
            </c:numRef>
          </c:val>
          <c:extLst>
            <c:ext xmlns:c16="http://schemas.microsoft.com/office/drawing/2014/chart" uri="{C3380CC4-5D6E-409C-BE32-E72D297353CC}">
              <c16:uniqueId val="{0000000C-4D1A-4CBB-A36B-CBCA3A8D93BE}"/>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latin typeface="Aptos" panose="020B000402020202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a:t>Tenants with Business Decline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hade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FBCB-4473-9A80-A5A7B2476505}"/>
              </c:ext>
            </c:extLst>
          </c:dPt>
          <c:dPt>
            <c:idx val="1"/>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FBCB-4473-9A80-A5A7B2476505}"/>
              </c:ext>
            </c:extLst>
          </c:dPt>
          <c:dPt>
            <c:idx val="2"/>
            <c:bubble3D val="0"/>
            <c:spPr>
              <a:solidFill>
                <a:schemeClr val="accent1">
                  <a:tint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FBCB-4473-9A80-A5A7B2476505}"/>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'Move-Out Reasons'!$A$2:$A$4</c:f>
              <c:strCache>
                <c:ptCount val="3"/>
                <c:pt idx="0">
                  <c:v>Eviction</c:v>
                </c:pt>
                <c:pt idx="1">
                  <c:v>Bankruptcy</c:v>
                </c:pt>
                <c:pt idx="2">
                  <c:v>Business Closure / Financial Difficulty</c:v>
                </c:pt>
              </c:strCache>
            </c:strRef>
          </c:cat>
          <c:val>
            <c:numRef>
              <c:f>'Move-Out Reasons'!$C$2:$C$4</c:f>
              <c:numCache>
                <c:formatCode>General</c:formatCode>
                <c:ptCount val="3"/>
                <c:pt idx="0">
                  <c:v>10</c:v>
                </c:pt>
                <c:pt idx="1">
                  <c:v>4</c:v>
                </c:pt>
                <c:pt idx="2">
                  <c:v>26</c:v>
                </c:pt>
              </c:numCache>
            </c:numRef>
          </c:val>
          <c:extLst>
            <c:ext xmlns:c16="http://schemas.microsoft.com/office/drawing/2014/chart" uri="{C3380CC4-5D6E-409C-BE32-E72D297353CC}">
              <c16:uniqueId val="{00000006-FBCB-4473-9A80-A5A7B2476505}"/>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ptos" panose="020B0004020202020204" pitchFamily="34" charset="0"/>
                <a:ea typeface="+mn-ea"/>
                <a:cs typeface="+mn-cs"/>
              </a:defRPr>
            </a:pPr>
            <a:r>
              <a:rPr lang="en-US"/>
              <a:t>How</a:t>
            </a:r>
            <a:r>
              <a:rPr lang="en-US" baseline="0"/>
              <a:t> are the tenants from Q4 trending?</a:t>
            </a:r>
            <a:endParaRPr lang="en-US"/>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ptos" panose="020B0004020202020204" pitchFamily="34" charset="0"/>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'[TT Database_Fund 2_ 2025_1Q25.xlsx]Q1 2025'!$B$28</c:f>
              <c:strCache>
                <c:ptCount val="1"/>
                <c:pt idx="0">
                  <c:v>Q4 2024 60+ Owed</c:v>
                </c:pt>
              </c:strCache>
            </c:strRef>
          </c:tx>
          <c:spPr>
            <a:solidFill>
              <a:schemeClr val="accent2"/>
            </a:solidFill>
            <a:ln>
              <a:noFill/>
            </a:ln>
            <a:effectLst/>
          </c:spPr>
          <c:invertIfNegative val="0"/>
          <c:val>
            <c:numRef>
              <c:f>'[TT Database_Fund 2_ 2025_1Q25.xlsx]Q1 2025'!$B$29:$B$32</c:f>
              <c:numCache>
                <c:formatCode>_(* #,##0_);_(* \(#,##0\);_(* "-"??_);_(@_)</c:formatCode>
                <c:ptCount val="4"/>
                <c:pt idx="0">
                  <c:v>80531.009999999995</c:v>
                </c:pt>
                <c:pt idx="1">
                  <c:v>1141685.93</c:v>
                </c:pt>
                <c:pt idx="2">
                  <c:v>347731.06</c:v>
                </c:pt>
                <c:pt idx="3">
                  <c:v>1257834.42</c:v>
                </c:pt>
              </c:numCache>
            </c:numRef>
          </c:val>
          <c:extLst>
            <c:ext xmlns:c16="http://schemas.microsoft.com/office/drawing/2014/chart" uri="{C3380CC4-5D6E-409C-BE32-E72D297353CC}">
              <c16:uniqueId val="{00000000-C6F9-4358-B551-CB8F33981528}"/>
            </c:ext>
          </c:extLst>
        </c:ser>
        <c:ser>
          <c:idx val="2"/>
          <c:order val="2"/>
          <c:tx>
            <c:strRef>
              <c:f>'[TT Database_Fund 2_ 2025_1Q25.xlsx]Q1 2025'!$C$28</c:f>
              <c:strCache>
                <c:ptCount val="1"/>
                <c:pt idx="0">
                  <c:v>Q1 2025 60+ Owed</c:v>
                </c:pt>
              </c:strCache>
            </c:strRef>
          </c:tx>
          <c:spPr>
            <a:solidFill>
              <a:schemeClr val="accent2">
                <a:tint val="65000"/>
              </a:schemeClr>
            </a:solidFill>
            <a:ln>
              <a:noFill/>
            </a:ln>
            <a:effectLst/>
          </c:spPr>
          <c:invertIfNegative val="0"/>
          <c:val>
            <c:numRef>
              <c:f>'[TT Database_Fund 2_ 2025_1Q25.xlsx]Q1 2025'!$C$29:$C$32</c:f>
              <c:numCache>
                <c:formatCode>_(* #,##0_);_(* \(#,##0\);_(* "-"??_);_(@_)</c:formatCode>
                <c:ptCount val="4"/>
                <c:pt idx="0">
                  <c:v>-2182.6099999999997</c:v>
                </c:pt>
                <c:pt idx="1">
                  <c:v>32916.300000000003</c:v>
                </c:pt>
                <c:pt idx="2">
                  <c:v>149419.65000000002</c:v>
                </c:pt>
                <c:pt idx="3">
                  <c:v>1471527.3999999997</c:v>
                </c:pt>
              </c:numCache>
            </c:numRef>
          </c:val>
          <c:extLst>
            <c:ext xmlns:c16="http://schemas.microsoft.com/office/drawing/2014/chart" uri="{C3380CC4-5D6E-409C-BE32-E72D297353CC}">
              <c16:uniqueId val="{00000001-C6F9-4358-B551-CB8F33981528}"/>
            </c:ext>
          </c:extLst>
        </c:ser>
        <c:dLbls>
          <c:showLegendKey val="0"/>
          <c:showVal val="0"/>
          <c:showCatName val="0"/>
          <c:showSerName val="0"/>
          <c:showPercent val="0"/>
          <c:showBubbleSize val="0"/>
        </c:dLbls>
        <c:gapWidth val="219"/>
        <c:overlap val="-27"/>
        <c:axId val="1332512880"/>
        <c:axId val="1332510480"/>
        <c:extLst>
          <c:ext xmlns:c15="http://schemas.microsoft.com/office/drawing/2012/chart" uri="{02D57815-91ED-43cb-92C2-25804820EDAC}">
            <c15:filteredBarSeries>
              <c15:ser>
                <c:idx val="0"/>
                <c:order val="0"/>
                <c:tx>
                  <c:strRef>
                    <c:extLst>
                      <c:ext uri="{02D57815-91ED-43cb-92C2-25804820EDAC}">
                        <c15:formulaRef>
                          <c15:sqref>'[TT Database_Fund 2_ 2025_1Q25.xlsx]Q1 2025'!$A$28</c15:sqref>
                        </c15:formulaRef>
                      </c:ext>
                    </c:extLst>
                    <c:strCache>
                      <c:ptCount val="1"/>
                      <c:pt idx="0">
                        <c:v>Row Labels</c:v>
                      </c:pt>
                    </c:strCache>
                  </c:strRef>
                </c:tx>
                <c:spPr>
                  <a:solidFill>
                    <a:schemeClr val="accent2">
                      <a:shade val="65000"/>
                    </a:schemeClr>
                  </a:solidFill>
                  <a:ln>
                    <a:noFill/>
                  </a:ln>
                  <a:effectLst/>
                </c:spPr>
                <c:invertIfNegative val="0"/>
                <c:val>
                  <c:numRef>
                    <c:extLst>
                      <c:ext uri="{02D57815-91ED-43cb-92C2-25804820EDAC}">
                        <c15:formulaRef>
                          <c15:sqref>'[TT Database_Fund 2_ 2025_1Q25.xlsx]Q1 2025'!$A$29:$A$32</c15:sqref>
                        </c15:formulaRef>
                      </c:ext>
                    </c:extLst>
                    <c:numCache>
                      <c:formatCode>General</c:formatCode>
                      <c:ptCount val="4"/>
                      <c:pt idx="0">
                        <c:v>1</c:v>
                      </c:pt>
                      <c:pt idx="1">
                        <c:v>2</c:v>
                      </c:pt>
                      <c:pt idx="2">
                        <c:v>3</c:v>
                      </c:pt>
                      <c:pt idx="3">
                        <c:v>4</c:v>
                      </c:pt>
                    </c:numCache>
                  </c:numRef>
                </c:val>
                <c:extLst>
                  <c:ext xmlns:c16="http://schemas.microsoft.com/office/drawing/2014/chart" uri="{C3380CC4-5D6E-409C-BE32-E72D297353CC}">
                    <c16:uniqueId val="{00000002-C6F9-4358-B551-CB8F33981528}"/>
                  </c:ext>
                </c:extLst>
              </c15:ser>
            </c15:filteredBarSeries>
          </c:ext>
        </c:extLst>
      </c:barChart>
      <c:catAx>
        <c:axId val="133251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332510480"/>
        <c:crosses val="autoZero"/>
        <c:auto val="1"/>
        <c:lblAlgn val="ctr"/>
        <c:lblOffset val="100"/>
        <c:noMultiLvlLbl val="0"/>
      </c:catAx>
      <c:valAx>
        <c:axId val="133251048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33251288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Aptos" panose="020B0004020202020204" pitchFamily="34" charset="0"/>
        </a:defRPr>
      </a:pPr>
      <a:endParaRPr lang="en-US"/>
    </a:p>
  </c:txPr>
  <c:externalData r:id="rId3">
    <c:autoUpdate val="0"/>
  </c:externalData>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dk1"/>
                </a:solidFill>
                <a:latin typeface="Gilroy" panose="00000500000000000000"/>
                <a:ea typeface="+mn-ea"/>
                <a:cs typeface="+mn-cs"/>
              </a:defRPr>
            </a:pPr>
            <a:r>
              <a:rPr lang="en-US" sz="1800" b="1">
                <a:latin typeface="Gilroy" panose="00000500000000000000"/>
              </a:rPr>
              <a:t>Base Interest Rate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dk1"/>
              </a:solidFill>
              <a:latin typeface="Gilroy" panose="00000500000000000000"/>
              <a:ea typeface="+mn-ea"/>
              <a:cs typeface="+mn-cs"/>
            </a:defRPr>
          </a:pPr>
          <a:endParaRPr lang="en-US"/>
        </a:p>
      </c:txPr>
    </c:title>
    <c:autoTitleDeleted val="0"/>
    <c:plotArea>
      <c:layout>
        <c:manualLayout>
          <c:layoutTarget val="inner"/>
          <c:xMode val="edge"/>
          <c:yMode val="edge"/>
          <c:x val="0.10931357636527628"/>
          <c:y val="0.19942564572137797"/>
          <c:w val="0.86643326341930216"/>
          <c:h val="0.56610702203436303"/>
        </c:manualLayout>
      </c:layout>
      <c:barChart>
        <c:barDir val="col"/>
        <c:grouping val="clustered"/>
        <c:varyColors val="0"/>
        <c:ser>
          <c:idx val="0"/>
          <c:order val="0"/>
          <c:tx>
            <c:strRef>
              <c:f>EIR!$AG$51</c:f>
              <c:strCache>
                <c:ptCount val="1"/>
                <c:pt idx="0">
                  <c:v>Base Interest</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Gilroy" panose="0000050000000000000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ysClr val="windowText" lastClr="000000"/>
                </a:solidFill>
                <a:prstDash val="sysDot"/>
              </a:ln>
              <a:effectLst/>
            </c:spPr>
            <c:trendlineType val="linear"/>
            <c:dispRSqr val="0"/>
            <c:dispEq val="0"/>
          </c:trendline>
          <c:cat>
            <c:strRef>
              <c:f>EIR!$AR$50:$AV$50</c:f>
              <c:strCache>
                <c:ptCount val="5"/>
                <c:pt idx="0">
                  <c:v>Q1 2024</c:v>
                </c:pt>
                <c:pt idx="1">
                  <c:v>Q2 2024</c:v>
                </c:pt>
                <c:pt idx="2">
                  <c:v>Q3 2024</c:v>
                </c:pt>
                <c:pt idx="3">
                  <c:v>Q4 2024</c:v>
                </c:pt>
                <c:pt idx="4">
                  <c:v>Q1 2025</c:v>
                </c:pt>
              </c:strCache>
            </c:strRef>
          </c:cat>
          <c:val>
            <c:numRef>
              <c:f>EIR!$AR$51:$AV$51</c:f>
              <c:numCache>
                <c:formatCode>0.00%</c:formatCode>
                <c:ptCount val="5"/>
                <c:pt idx="0">
                  <c:v>7.3542419298724238E-2</c:v>
                </c:pt>
                <c:pt idx="1">
                  <c:v>7.1087830375875308E-2</c:v>
                </c:pt>
                <c:pt idx="2">
                  <c:v>6.9872144090134952E-2</c:v>
                </c:pt>
                <c:pt idx="3">
                  <c:v>6.6697621707901028E-2</c:v>
                </c:pt>
                <c:pt idx="4">
                  <c:v>6.3310828249605766E-2</c:v>
                </c:pt>
              </c:numCache>
            </c:numRef>
          </c:val>
          <c:extLst>
            <c:ext xmlns:c16="http://schemas.microsoft.com/office/drawing/2014/chart" uri="{C3380CC4-5D6E-409C-BE32-E72D297353CC}">
              <c16:uniqueId val="{00000000-D496-4A0B-9046-4C241EC5CF5E}"/>
            </c:ext>
          </c:extLst>
        </c:ser>
        <c:ser>
          <c:idx val="1"/>
          <c:order val="1"/>
          <c:tx>
            <c:strRef>
              <c:f>EIR!$AG$53</c:f>
              <c:strCache>
                <c:ptCount val="1"/>
                <c:pt idx="0">
                  <c:v>Base Interest
(Incl. Hedging)</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Gilroy" panose="0000050000000000000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EIR!$AR$50:$AV$50</c:f>
              <c:strCache>
                <c:ptCount val="5"/>
                <c:pt idx="0">
                  <c:v>Q1 2024</c:v>
                </c:pt>
                <c:pt idx="1">
                  <c:v>Q2 2024</c:v>
                </c:pt>
                <c:pt idx="2">
                  <c:v>Q3 2024</c:v>
                </c:pt>
                <c:pt idx="3">
                  <c:v>Q4 2024</c:v>
                </c:pt>
                <c:pt idx="4">
                  <c:v>Q1 2025</c:v>
                </c:pt>
              </c:strCache>
            </c:strRef>
          </c:cat>
          <c:val>
            <c:numRef>
              <c:f>EIR!$AR$53:$AV$53</c:f>
              <c:numCache>
                <c:formatCode>0.00%</c:formatCode>
                <c:ptCount val="5"/>
                <c:pt idx="0">
                  <c:v>5.2033221504043284E-2</c:v>
                </c:pt>
                <c:pt idx="1">
                  <c:v>5.3353127611065969E-2</c:v>
                </c:pt>
                <c:pt idx="2">
                  <c:v>5.2392711541988747E-2</c:v>
                </c:pt>
                <c:pt idx="3">
                  <c:v>5.3157163208300072E-2</c:v>
                </c:pt>
                <c:pt idx="4">
                  <c:v>5.2692344482991663E-2</c:v>
                </c:pt>
              </c:numCache>
            </c:numRef>
          </c:val>
          <c:extLst>
            <c:ext xmlns:c16="http://schemas.microsoft.com/office/drawing/2014/chart" uri="{C3380CC4-5D6E-409C-BE32-E72D297353CC}">
              <c16:uniqueId val="{00000001-D496-4A0B-9046-4C241EC5CF5E}"/>
            </c:ext>
          </c:extLst>
        </c:ser>
        <c:ser>
          <c:idx val="2"/>
          <c:order val="2"/>
          <c:tx>
            <c:strRef>
              <c:f>EIR!$AG$57</c:f>
              <c:strCache>
                <c:ptCount val="1"/>
                <c:pt idx="0">
                  <c:v>Effective Interest Rate
(Incl. Heding + Amortization)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Gilroy" panose="0000050000000000000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EIR!$AR$50:$AV$50</c:f>
              <c:strCache>
                <c:ptCount val="5"/>
                <c:pt idx="0">
                  <c:v>Q1 2024</c:v>
                </c:pt>
                <c:pt idx="1">
                  <c:v>Q2 2024</c:v>
                </c:pt>
                <c:pt idx="2">
                  <c:v>Q3 2024</c:v>
                </c:pt>
                <c:pt idx="3">
                  <c:v>Q4 2024</c:v>
                </c:pt>
                <c:pt idx="4">
                  <c:v>Q1 2025</c:v>
                </c:pt>
              </c:strCache>
            </c:strRef>
          </c:cat>
          <c:val>
            <c:numRef>
              <c:f>EIR!$AR$57:$AV$57</c:f>
              <c:numCache>
                <c:formatCode>0.00%</c:formatCode>
                <c:ptCount val="5"/>
                <c:pt idx="0">
                  <c:v>5.7941848935348456E-2</c:v>
                </c:pt>
                <c:pt idx="1">
                  <c:v>6.0433970714184465E-2</c:v>
                </c:pt>
                <c:pt idx="2">
                  <c:v>5.8467635483869289E-2</c:v>
                </c:pt>
                <c:pt idx="3">
                  <c:v>5.9478260444781134E-2</c:v>
                </c:pt>
                <c:pt idx="4">
                  <c:v>5.8949669618521335E-2</c:v>
                </c:pt>
              </c:numCache>
            </c:numRef>
          </c:val>
          <c:extLst>
            <c:ext xmlns:c16="http://schemas.microsoft.com/office/drawing/2014/chart" uri="{C3380CC4-5D6E-409C-BE32-E72D297353CC}">
              <c16:uniqueId val="{00000002-D496-4A0B-9046-4C241EC5CF5E}"/>
            </c:ext>
          </c:extLst>
        </c:ser>
        <c:dLbls>
          <c:showLegendKey val="0"/>
          <c:showVal val="0"/>
          <c:showCatName val="0"/>
          <c:showSerName val="0"/>
          <c:showPercent val="0"/>
          <c:showBubbleSize val="0"/>
        </c:dLbls>
        <c:gapWidth val="75"/>
        <c:overlap val="-27"/>
        <c:axId val="1029715968"/>
        <c:axId val="1029719712"/>
      </c:barChart>
      <c:catAx>
        <c:axId val="1029715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crossAx val="1029719712"/>
        <c:crosses val="autoZero"/>
        <c:auto val="1"/>
        <c:lblAlgn val="ctr"/>
        <c:lblOffset val="100"/>
        <c:noMultiLvlLbl val="0"/>
      </c:catAx>
      <c:valAx>
        <c:axId val="1029719712"/>
        <c:scaling>
          <c:orientation val="minMax"/>
          <c:max val="7.5000000000000011E-2"/>
          <c:min val="2.5000000000000005E-2"/>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dk1"/>
                </a:solidFill>
                <a:latin typeface="Gilroy" panose="00000500000000000000"/>
                <a:ea typeface="+mn-ea"/>
                <a:cs typeface="+mn-cs"/>
              </a:defRPr>
            </a:pPr>
            <a:endParaRPr lang="en-US"/>
          </a:p>
        </c:txPr>
        <c:crossAx val="1029715968"/>
        <c:crosses val="autoZero"/>
        <c:crossBetween val="between"/>
        <c:majorUnit val="1.0000000000000002E-2"/>
      </c:valAx>
      <c:spPr>
        <a:solidFill>
          <a:schemeClr val="bg1"/>
        </a:solid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Gilroy" panose="00000500000000000000"/>
              <a:ea typeface="+mn-ea"/>
              <a:cs typeface="+mn-cs"/>
            </a:defRPr>
          </a:pPr>
          <a:endParaRPr lang="en-US"/>
        </a:p>
      </c:txPr>
    </c:legend>
    <c:plotVisOnly val="1"/>
    <c:dispBlanksAs val="gap"/>
    <c:showDLblsOverMax val="0"/>
  </c:chart>
  <c:spPr>
    <a:solidFill>
      <a:schemeClr val="lt1"/>
    </a:solidFill>
    <a:ln w="9525" cap="flat" cmpd="sng" algn="ctr">
      <a:noFill/>
      <a:prstDash val="solid"/>
      <a:round/>
    </a:ln>
    <a:effectLst/>
  </c:spPr>
  <c:txPr>
    <a:bodyPr anchor="b" anchorCtr="0"/>
    <a:lstStyle/>
    <a:p>
      <a:pPr>
        <a:defRPr>
          <a:solidFill>
            <a:schemeClr val="dk1"/>
          </a:solidFill>
          <a:latin typeface="+mn-lt"/>
          <a:ea typeface="+mn-ea"/>
          <a:cs typeface="+mn-cs"/>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rgbClr val="595959"/>
                </a:solidFill>
                <a:latin typeface="+mn-lt"/>
                <a:ea typeface="+mn-ea"/>
                <a:cs typeface="+mn-cs"/>
              </a:defRPr>
            </a:pPr>
            <a:r>
              <a:rPr lang="en-US" sz="1400" b="1">
                <a:solidFill>
                  <a:srgbClr val="595959"/>
                </a:solidFill>
              </a:rPr>
              <a:t>Annual Yield on Cost</a:t>
            </a:r>
          </a:p>
        </c:rich>
      </c:tx>
      <c:overlay val="0"/>
      <c:spPr>
        <a:noFill/>
        <a:ln>
          <a:noFill/>
        </a:ln>
        <a:effectLst/>
      </c:spPr>
    </c:title>
    <c:autoTitleDeleted val="0"/>
    <c:plotArea>
      <c:layout/>
      <c:barChart>
        <c:barDir val="col"/>
        <c:grouping val="clustered"/>
        <c:varyColors val="0"/>
        <c:ser>
          <c:idx val="0"/>
          <c:order val="0"/>
          <c:tx>
            <c:strRef>
              <c:f>'Fund Performance'!$L$53</c:f>
              <c:strCache>
                <c:ptCount val="1"/>
                <c:pt idx="0">
                  <c:v>Yield on Cost</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595959"/>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Performance'!$O$52:$S$52</c:f>
              <c:numCache>
                <c:formatCode>General</c:formatCode>
                <c:ptCount val="5"/>
                <c:pt idx="0">
                  <c:v>2023</c:v>
                </c:pt>
                <c:pt idx="1">
                  <c:v>2024</c:v>
                </c:pt>
                <c:pt idx="2">
                  <c:v>2025</c:v>
                </c:pt>
                <c:pt idx="3">
                  <c:v>2026</c:v>
                </c:pt>
                <c:pt idx="4">
                  <c:v>2027</c:v>
                </c:pt>
              </c:numCache>
              <c:extLst/>
            </c:numRef>
          </c:cat>
          <c:val>
            <c:numRef>
              <c:f>'Fund Performance'!$O$53:$S$53</c:f>
              <c:numCache>
                <c:formatCode>0.00%</c:formatCode>
                <c:ptCount val="5"/>
                <c:pt idx="0">
                  <c:v>5.4597539960922967E-2</c:v>
                </c:pt>
                <c:pt idx="1">
                  <c:v>5.5375814212582898E-2</c:v>
                </c:pt>
                <c:pt idx="2">
                  <c:v>5.6022395426008842E-2</c:v>
                </c:pt>
                <c:pt idx="3">
                  <c:v>6.1803136755252112E-2</c:v>
                </c:pt>
                <c:pt idx="4">
                  <c:v>6.4657460116274379E-2</c:v>
                </c:pt>
              </c:numCache>
              <c:extLst/>
            </c:numRef>
          </c:val>
          <c:extLst>
            <c:ext xmlns:c16="http://schemas.microsoft.com/office/drawing/2014/chart" uri="{C3380CC4-5D6E-409C-BE32-E72D297353CC}">
              <c16:uniqueId val="{00000000-A1E2-4F23-B9D6-3C2761A0C91B}"/>
            </c:ext>
          </c:extLst>
        </c:ser>
        <c:dLbls>
          <c:dLblPos val="outEnd"/>
          <c:showLegendKey val="0"/>
          <c:showVal val="1"/>
          <c:showCatName val="0"/>
          <c:showSerName val="0"/>
          <c:showPercent val="0"/>
          <c:showBubbleSize val="0"/>
        </c:dLbls>
        <c:gapWidth val="219"/>
        <c:axId val="2116069008"/>
        <c:axId val="2130296352"/>
      </c:barChart>
      <c:lineChart>
        <c:grouping val="standard"/>
        <c:varyColors val="0"/>
        <c:ser>
          <c:idx val="1"/>
          <c:order val="1"/>
          <c:tx>
            <c:strRef>
              <c:f>'Fund Performance'!$L$54</c:f>
              <c:strCache>
                <c:ptCount val="1"/>
                <c:pt idx="0">
                  <c:v>YoY Growth</c:v>
                </c:pt>
              </c:strCache>
            </c:strRef>
          </c:tx>
          <c:spPr>
            <a:ln w="28575" cap="rnd">
              <a:solidFill>
                <a:srgbClr val="FFAB21"/>
              </a:solidFill>
              <a:round/>
            </a:ln>
            <a:effectLst/>
          </c:spPr>
          <c:marker>
            <c:symbol val="none"/>
          </c:marker>
          <c:dLbls>
            <c:spPr>
              <a:solidFill>
                <a:srgbClr val="FFAB2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Performance'!$O$12:$R$12</c:f>
              <c:numCache>
                <c:formatCode>General</c:formatCode>
                <c:ptCount val="4"/>
                <c:pt idx="0">
                  <c:v>2024</c:v>
                </c:pt>
                <c:pt idx="1">
                  <c:v>2025</c:v>
                </c:pt>
                <c:pt idx="2">
                  <c:v>2026</c:v>
                </c:pt>
                <c:pt idx="3">
                  <c:v>2027</c:v>
                </c:pt>
              </c:numCache>
              <c:extLst/>
            </c:numRef>
          </c:cat>
          <c:val>
            <c:numRef>
              <c:f>'Fund Performance'!$O$54:$S$54</c:f>
              <c:numCache>
                <c:formatCode>0.0%</c:formatCode>
                <c:ptCount val="5"/>
                <c:pt idx="1">
                  <c:v>1.4254749430413272E-2</c:v>
                </c:pt>
                <c:pt idx="2">
                  <c:v>1.1676238491840074E-2</c:v>
                </c:pt>
                <c:pt idx="3">
                  <c:v>0.10318625766151213</c:v>
                </c:pt>
                <c:pt idx="4">
                  <c:v>4.618411800562372E-2</c:v>
                </c:pt>
              </c:numCache>
              <c:extLst/>
            </c:numRef>
          </c:val>
          <c:smooth val="0"/>
          <c:extLst>
            <c:ext xmlns:c16="http://schemas.microsoft.com/office/drawing/2014/chart" uri="{C3380CC4-5D6E-409C-BE32-E72D297353CC}">
              <c16:uniqueId val="{00000001-A1E2-4F23-B9D6-3C2761A0C91B}"/>
            </c:ext>
          </c:extLst>
        </c:ser>
        <c:dLbls>
          <c:showLegendKey val="0"/>
          <c:showVal val="1"/>
          <c:showCatName val="0"/>
          <c:showSerName val="0"/>
          <c:showPercent val="0"/>
          <c:showBubbleSize val="0"/>
        </c:dLbls>
        <c:marker val="1"/>
        <c:smooth val="0"/>
        <c:axId val="2116069008"/>
        <c:axId val="2130296352"/>
      </c:lineChart>
      <c:catAx>
        <c:axId val="211606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2130296352"/>
        <c:crosses val="autoZero"/>
        <c:auto val="1"/>
        <c:lblAlgn val="ctr"/>
        <c:lblOffset val="100"/>
        <c:noMultiLvlLbl val="0"/>
      </c:catAx>
      <c:valAx>
        <c:axId val="2130296352"/>
        <c:scaling>
          <c:orientation val="minMax"/>
          <c:max val="0.10500000000000001"/>
          <c:min val="0"/>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069008"/>
        <c:crosses val="autoZero"/>
        <c:crossBetween val="between"/>
      </c:valAx>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595959"/>
                </a:solidFill>
                <a:latin typeface="+mn-lt"/>
                <a:ea typeface="+mn-ea"/>
                <a:cs typeface="+mn-cs"/>
              </a:defRPr>
            </a:pPr>
            <a:r>
              <a:rPr lang="en-US" sz="1400" b="1">
                <a:solidFill>
                  <a:srgbClr val="595959"/>
                </a:solidFill>
              </a:rPr>
              <a:t>Quarterly Yield on Cost</a:t>
            </a:r>
          </a:p>
        </c:rich>
      </c:tx>
      <c:overlay val="0"/>
      <c:spPr>
        <a:noFill/>
        <a:ln>
          <a:noFill/>
        </a:ln>
        <a:effectLst/>
      </c:spPr>
    </c:title>
    <c:autoTitleDeleted val="0"/>
    <c:plotArea>
      <c:layout/>
      <c:barChart>
        <c:barDir val="col"/>
        <c:grouping val="clustered"/>
        <c:varyColors val="0"/>
        <c:ser>
          <c:idx val="0"/>
          <c:order val="0"/>
          <c:tx>
            <c:strRef>
              <c:f>'Fund Performance'!$L$79</c:f>
              <c:strCache>
                <c:ptCount val="1"/>
                <c:pt idx="0">
                  <c:v>Quarterly Yield on Cost</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595959"/>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Performance'!$V$78:$AG$78</c:f>
              <c:strCache>
                <c:ptCount val="12"/>
                <c:pt idx="0">
                  <c:v>Q4-24</c:v>
                </c:pt>
                <c:pt idx="1">
                  <c:v>Q1-25</c:v>
                </c:pt>
                <c:pt idx="2">
                  <c:v>Q2-25</c:v>
                </c:pt>
                <c:pt idx="3">
                  <c:v>Q3-25</c:v>
                </c:pt>
                <c:pt idx="4">
                  <c:v>Q4-25</c:v>
                </c:pt>
                <c:pt idx="5">
                  <c:v>Q1-26</c:v>
                </c:pt>
                <c:pt idx="6">
                  <c:v>Q2-26</c:v>
                </c:pt>
                <c:pt idx="7">
                  <c:v>Q3-26</c:v>
                </c:pt>
                <c:pt idx="8">
                  <c:v>Q4-26</c:v>
                </c:pt>
                <c:pt idx="9">
                  <c:v>Q1-27</c:v>
                </c:pt>
                <c:pt idx="10">
                  <c:v>Q2-27</c:v>
                </c:pt>
                <c:pt idx="11">
                  <c:v>Q3-27</c:v>
                </c:pt>
              </c:strCache>
              <c:extLst/>
            </c:strRef>
          </c:cat>
          <c:val>
            <c:numRef>
              <c:f>'Fund Performance'!$V$79:$AG$79</c:f>
              <c:numCache>
                <c:formatCode>0.00%</c:formatCode>
                <c:ptCount val="12"/>
                <c:pt idx="0">
                  <c:v>5.6065701442226661E-2</c:v>
                </c:pt>
                <c:pt idx="1">
                  <c:v>5.4509110044364248E-2</c:v>
                </c:pt>
                <c:pt idx="2">
                  <c:v>5.5888900435775692E-2</c:v>
                </c:pt>
                <c:pt idx="3">
                  <c:v>5.566085089734444E-2</c:v>
                </c:pt>
                <c:pt idx="4">
                  <c:v>5.8087213056783209E-2</c:v>
                </c:pt>
                <c:pt idx="5">
                  <c:v>5.8812079887529241E-2</c:v>
                </c:pt>
                <c:pt idx="6">
                  <c:v>6.0202434607302839E-2</c:v>
                </c:pt>
                <c:pt idx="7">
                  <c:v>6.4067668868576719E-2</c:v>
                </c:pt>
                <c:pt idx="8">
                  <c:v>6.4049299745405575E-2</c:v>
                </c:pt>
                <c:pt idx="9">
                  <c:v>6.2983535145264308E-2</c:v>
                </c:pt>
                <c:pt idx="10">
                  <c:v>6.0753219405052676E-2</c:v>
                </c:pt>
                <c:pt idx="11">
                  <c:v>6.6425498254236298E-2</c:v>
                </c:pt>
              </c:numCache>
              <c:extLst/>
            </c:numRef>
          </c:val>
          <c:extLst>
            <c:ext xmlns:c16="http://schemas.microsoft.com/office/drawing/2014/chart" uri="{C3380CC4-5D6E-409C-BE32-E72D297353CC}">
              <c16:uniqueId val="{00000000-8629-4B72-AB0F-CEA7D580AFC2}"/>
            </c:ext>
          </c:extLst>
        </c:ser>
        <c:dLbls>
          <c:dLblPos val="outEnd"/>
          <c:showLegendKey val="0"/>
          <c:showVal val="1"/>
          <c:showCatName val="0"/>
          <c:showSerName val="0"/>
          <c:showPercent val="0"/>
          <c:showBubbleSize val="0"/>
        </c:dLbls>
        <c:gapWidth val="150"/>
        <c:axId val="76927328"/>
        <c:axId val="311247936"/>
      </c:barChart>
      <c:catAx>
        <c:axId val="76927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plotArea>
    <c:plotVisOnly val="1"/>
    <c:dispBlanksAs val="gap"/>
    <c:showDLblsOverMax val="0"/>
    <c:extLst/>
  </c:chart>
  <c:txPr>
    <a:bodyPr/>
    <a:lstStyle/>
    <a:p>
      <a:pPr>
        <a:defRPr/>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595959"/>
                </a:solidFill>
                <a:latin typeface="+mn-lt"/>
                <a:ea typeface="+mn-ea"/>
                <a:cs typeface="+mn-cs"/>
              </a:defRPr>
            </a:pPr>
            <a:r>
              <a:rPr lang="en-US" sz="1400" b="1">
                <a:solidFill>
                  <a:srgbClr val="595959"/>
                </a:solidFill>
              </a:rPr>
              <a:t>Quarterly Yield on Cost Growth</a:t>
            </a:r>
          </a:p>
        </c:rich>
      </c:tx>
      <c:overlay val="0"/>
      <c:spPr>
        <a:noFill/>
        <a:ln>
          <a:noFill/>
        </a:ln>
        <a:effectLst/>
      </c:spPr>
    </c:title>
    <c:autoTitleDeleted val="0"/>
    <c:plotArea>
      <c:layout/>
      <c:barChart>
        <c:barDir val="col"/>
        <c:grouping val="clustered"/>
        <c:varyColors val="0"/>
        <c:ser>
          <c:idx val="0"/>
          <c:order val="0"/>
          <c:tx>
            <c:strRef>
              <c:f>'Fund Performance'!$L$80</c:f>
              <c:strCache>
                <c:ptCount val="1"/>
                <c:pt idx="0">
                  <c:v>YoC Growth</c:v>
                </c:pt>
              </c:strCache>
            </c:strRef>
          </c:tx>
          <c:spPr>
            <a:solidFill>
              <a:srgbClr val="FFAB2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595959"/>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Performance'!$V$78:$AG$78</c:f>
              <c:strCache>
                <c:ptCount val="12"/>
                <c:pt idx="0">
                  <c:v>Q4-24</c:v>
                </c:pt>
                <c:pt idx="1">
                  <c:v>Q1-25</c:v>
                </c:pt>
                <c:pt idx="2">
                  <c:v>Q2-25</c:v>
                </c:pt>
                <c:pt idx="3">
                  <c:v>Q3-25</c:v>
                </c:pt>
                <c:pt idx="4">
                  <c:v>Q4-25</c:v>
                </c:pt>
                <c:pt idx="5">
                  <c:v>Q1-26</c:v>
                </c:pt>
                <c:pt idx="6">
                  <c:v>Q2-26</c:v>
                </c:pt>
                <c:pt idx="7">
                  <c:v>Q3-26</c:v>
                </c:pt>
                <c:pt idx="8">
                  <c:v>Q4-26</c:v>
                </c:pt>
                <c:pt idx="9">
                  <c:v>Q1-27</c:v>
                </c:pt>
                <c:pt idx="10">
                  <c:v>Q2-27</c:v>
                </c:pt>
                <c:pt idx="11">
                  <c:v>Q3-27</c:v>
                </c:pt>
              </c:strCache>
              <c:extLst/>
            </c:strRef>
          </c:cat>
          <c:val>
            <c:numRef>
              <c:f>'Fund Performance'!$V$80:$AG$80</c:f>
              <c:numCache>
                <c:formatCode>0.00%</c:formatCode>
                <c:ptCount val="12"/>
                <c:pt idx="0">
                  <c:v>1.7188504871630039E-2</c:v>
                </c:pt>
                <c:pt idx="1">
                  <c:v>-2.7763701475605584E-2</c:v>
                </c:pt>
                <c:pt idx="2">
                  <c:v>2.531302364482646E-2</c:v>
                </c:pt>
                <c:pt idx="3">
                  <c:v>-4.0804083933143609E-3</c:v>
                </c:pt>
                <c:pt idx="4">
                  <c:v>4.3591898440678234E-2</c:v>
                </c:pt>
                <c:pt idx="5">
                  <c:v>1.2478939728739258E-2</c:v>
                </c:pt>
                <c:pt idx="6">
                  <c:v>2.3640631693905068E-2</c:v>
                </c:pt>
                <c:pt idx="7">
                  <c:v>6.420395265551293E-2</c:v>
                </c:pt>
                <c:pt idx="8">
                  <c:v>-2.8671439894001338E-4</c:v>
                </c:pt>
                <c:pt idx="9">
                  <c:v>-1.6639754132795392E-2</c:v>
                </c:pt>
                <c:pt idx="10">
                  <c:v>-3.5411091725284449E-2</c:v>
                </c:pt>
                <c:pt idx="11">
                  <c:v>9.33658973916347E-2</c:v>
                </c:pt>
              </c:numCache>
              <c:extLst/>
            </c:numRef>
          </c:val>
          <c:extLst>
            <c:ext xmlns:c16="http://schemas.microsoft.com/office/drawing/2014/chart" uri="{C3380CC4-5D6E-409C-BE32-E72D297353CC}">
              <c16:uniqueId val="{00000000-00BA-47A4-8AED-0112387B89AA}"/>
            </c:ext>
          </c:extLst>
        </c:ser>
        <c:dLbls>
          <c:dLblPos val="outEnd"/>
          <c:showLegendKey val="0"/>
          <c:showVal val="1"/>
          <c:showCatName val="0"/>
          <c:showSerName val="0"/>
          <c:showPercent val="0"/>
          <c:showBubbleSize val="0"/>
        </c:dLbls>
        <c:gapWidth val="150"/>
        <c:axId val="76927328"/>
        <c:axId val="311247936"/>
      </c:barChart>
      <c:catAx>
        <c:axId val="76927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plotArea>
    <c:plotVisOnly val="1"/>
    <c:dispBlanksAs val="gap"/>
    <c:showDLblsOverMax val="0"/>
    <c:extLst/>
  </c:chart>
  <c:txPr>
    <a:bodyPr/>
    <a:lstStyle/>
    <a:p>
      <a:pPr>
        <a:defRPr/>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a:t>
            </a:r>
          </a:p>
        </c:rich>
      </c:tx>
      <c:overlay val="0"/>
      <c:spPr>
        <a:noFill/>
        <a:ln>
          <a:noFill/>
        </a:ln>
        <a:effectLst/>
      </c:spPr>
    </c:title>
    <c:autoTitleDeleted val="0"/>
    <c:plotArea>
      <c:layout/>
      <c:areaChart>
        <c:grouping val="standard"/>
        <c:varyColors val="0"/>
        <c:ser>
          <c:idx val="1"/>
          <c:order val="1"/>
          <c:tx>
            <c:strRef>
              <c:f>'CapEx, TI &amp; LC'!$L$17</c:f>
              <c:strCache>
                <c:ptCount val="1"/>
                <c:pt idx="0">
                  <c:v>Accumulated</c:v>
                </c:pt>
              </c:strCache>
            </c:strRef>
          </c:tx>
          <c:spPr>
            <a:solidFill>
              <a:srgbClr val="44546A"/>
            </a:solidFill>
            <a:ln>
              <a:noFill/>
            </a:ln>
            <a:effectLst/>
          </c:spPr>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LC'!$M$17:$R$17</c:f>
              <c:numCache>
                <c:formatCode>_("$"* #,##0.0_);_("$"* \(#,##0.0\);_("$"* "-"??_);_(@_)</c:formatCode>
                <c:ptCount val="6"/>
                <c:pt idx="0">
                  <c:v>18.968627959999999</c:v>
                </c:pt>
                <c:pt idx="1">
                  <c:v>38.272734110000002</c:v>
                </c:pt>
                <c:pt idx="2">
                  <c:v>50.213749320000005</c:v>
                </c:pt>
                <c:pt idx="3">
                  <c:v>67.584950616739135</c:v>
                </c:pt>
                <c:pt idx="4">
                  <c:v>97.959333906739133</c:v>
                </c:pt>
                <c:pt idx="5">
                  <c:v>112.85637015673912</c:v>
                </c:pt>
              </c:numCache>
            </c:numRef>
          </c:val>
          <c:extLst>
            <c:ext xmlns:c16="http://schemas.microsoft.com/office/drawing/2014/chart" uri="{C3380CC4-5D6E-409C-BE32-E72D297353CC}">
              <c16:uniqueId val="{00000000-096C-440A-9FCA-09792EE24235}"/>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'CapEx, TI &amp; LC'!$L$16</c:f>
              <c:strCache>
                <c:ptCount val="1"/>
                <c:pt idx="0">
                  <c:v>Annual Total</c:v>
                </c:pt>
              </c:strCache>
            </c:strRef>
          </c:tx>
          <c:spPr>
            <a:solidFill>
              <a:srgbClr val="FFAB21"/>
            </a:solidFill>
            <a:ln>
              <a:noFill/>
            </a:ln>
            <a:effectLst/>
          </c:spPr>
          <c:invertIfNegative val="0"/>
          <c:dLbls>
            <c:spPr>
              <a:solidFill>
                <a:srgbClr val="FFAB2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LC'!$M$16:$R$16</c:f>
              <c:numCache>
                <c:formatCode>_("$"* #,##0.0_);_("$"* \(#,##0.0\);_("$"* "-"??_);_(@_)</c:formatCode>
                <c:ptCount val="6"/>
                <c:pt idx="0">
                  <c:v>17.704888390000001</c:v>
                </c:pt>
                <c:pt idx="1">
                  <c:v>19.304106150000006</c:v>
                </c:pt>
                <c:pt idx="2">
                  <c:v>11.941015210000002</c:v>
                </c:pt>
                <c:pt idx="3">
                  <c:v>17.37120129673913</c:v>
                </c:pt>
                <c:pt idx="4">
                  <c:v>30.374383289999997</c:v>
                </c:pt>
                <c:pt idx="5">
                  <c:v>14.897036249999998</c:v>
                </c:pt>
              </c:numCache>
            </c:numRef>
          </c:val>
          <c:extLst>
            <c:ext xmlns:c16="http://schemas.microsoft.com/office/drawing/2014/chart" uri="{C3380CC4-5D6E-409C-BE32-E72D297353CC}">
              <c16:uniqueId val="{00000001-096C-440A-9FCA-09792EE24235}"/>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a:solidFill>
                <a:srgbClr val="4472C4">
                  <a:alpha val="0"/>
                </a:srgbClr>
              </a:solidFill>
            </a:ln>
          </c:spPr>
          <c:marker>
            <c:symbol val="none"/>
          </c:marker>
          <c:dLbls>
            <c:spPr>
              <a:noFill/>
              <a:ln>
                <a:noFill/>
              </a:ln>
              <a:effectLst/>
            </c:spPr>
            <c:txPr>
              <a:bodyPr wrap="square" lIns="38100" tIns="19050" rIns="38100" bIns="19050" anchor="ctr">
                <a:spAutoFit/>
              </a:bodyPr>
              <a:lstStyle/>
              <a:p>
                <a:pPr>
                  <a:defRPr sz="1000" b="1"/>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LC'!$M$17:$R$17</c:f>
              <c:numCache>
                <c:formatCode>_("$"* #,##0.0_);_("$"* \(#,##0.0\);_("$"* "-"??_);_(@_)</c:formatCode>
                <c:ptCount val="6"/>
                <c:pt idx="0">
                  <c:v>18.968627959999999</c:v>
                </c:pt>
                <c:pt idx="1">
                  <c:v>38.272734110000002</c:v>
                </c:pt>
                <c:pt idx="2">
                  <c:v>50.213749320000005</c:v>
                </c:pt>
                <c:pt idx="3">
                  <c:v>67.584950616739135</c:v>
                </c:pt>
                <c:pt idx="4">
                  <c:v>97.959333906739133</c:v>
                </c:pt>
                <c:pt idx="5">
                  <c:v>112.85637015673912</c:v>
                </c:pt>
              </c:numCache>
            </c:numRef>
          </c:val>
          <c:smooth val="0"/>
          <c:extLst>
            <c:ext xmlns:c16="http://schemas.microsoft.com/office/drawing/2014/chart" uri="{C3380CC4-5D6E-409C-BE32-E72D297353CC}">
              <c16:uniqueId val="{00000002-096C-440A-9FCA-09792EE24235}"/>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plotArea>
    <c:legend>
      <c:legendPos val="b"/>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a:t>
            </a:r>
          </a:p>
        </c:rich>
      </c:tx>
      <c:overlay val="0"/>
      <c:spPr>
        <a:noFill/>
        <a:ln>
          <a:noFill/>
        </a:ln>
        <a:effectLst/>
      </c:spPr>
    </c:title>
    <c:autoTitleDeleted val="0"/>
    <c:plotArea>
      <c:layout/>
      <c:barChart>
        <c:barDir val="col"/>
        <c:grouping val="stacked"/>
        <c:varyColors val="0"/>
        <c:ser>
          <c:idx val="0"/>
          <c:order val="0"/>
          <c:tx>
            <c:strRef>
              <c:f>'CapEx, TI &amp; LC'!$L$13</c:f>
              <c:strCache>
                <c:ptCount val="1"/>
                <c:pt idx="0">
                  <c:v>CapEx</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LC'!$M$13:$R$13</c:f>
              <c:numCache>
                <c:formatCode>_("$"* #,##0.0_);_("$"* \(#,##0.0\);_("$"* "-"??_);_(@_)</c:formatCode>
                <c:ptCount val="6"/>
                <c:pt idx="0">
                  <c:v>10.246507230000001</c:v>
                </c:pt>
                <c:pt idx="1">
                  <c:v>8.8018646700000041</c:v>
                </c:pt>
                <c:pt idx="2">
                  <c:v>7.3276626600000005</c:v>
                </c:pt>
                <c:pt idx="3">
                  <c:v>9.3774320400000004</c:v>
                </c:pt>
                <c:pt idx="4">
                  <c:v>20.802117030000002</c:v>
                </c:pt>
                <c:pt idx="5">
                  <c:v>4.4967560000000004</c:v>
                </c:pt>
              </c:numCache>
            </c:numRef>
          </c:val>
          <c:extLst>
            <c:ext xmlns:c16="http://schemas.microsoft.com/office/drawing/2014/chart" uri="{C3380CC4-5D6E-409C-BE32-E72D297353CC}">
              <c16:uniqueId val="{00000000-5C59-4B21-B491-19E8129345A3}"/>
            </c:ext>
          </c:extLst>
        </c:ser>
        <c:ser>
          <c:idx val="1"/>
          <c:order val="1"/>
          <c:tx>
            <c:strRef>
              <c:f>'CapEx, TI &amp; LC'!$L$14</c:f>
              <c:strCache>
                <c:ptCount val="1"/>
                <c:pt idx="0">
                  <c:v>TI</c:v>
                </c:pt>
              </c:strCache>
            </c:strRef>
          </c:tx>
          <c:spPr>
            <a:solidFill>
              <a:srgbClr val="FFAB2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LC'!$M$14:$R$14</c:f>
              <c:numCache>
                <c:formatCode>_("$"* #,##0.0_);_("$"* \(#,##0.0\);_("$"* "-"??_);_(@_)</c:formatCode>
                <c:ptCount val="6"/>
                <c:pt idx="0">
                  <c:v>3.5868560299999999</c:v>
                </c:pt>
                <c:pt idx="1">
                  <c:v>7.3225803599999981</c:v>
                </c:pt>
                <c:pt idx="2">
                  <c:v>2.65224028</c:v>
                </c:pt>
                <c:pt idx="3">
                  <c:v>4.7695982228260876</c:v>
                </c:pt>
                <c:pt idx="4">
                  <c:v>6.0768784799999995</c:v>
                </c:pt>
                <c:pt idx="5">
                  <c:v>5.5345057000000004</c:v>
                </c:pt>
              </c:numCache>
            </c:numRef>
          </c:val>
          <c:extLst>
            <c:ext xmlns:c16="http://schemas.microsoft.com/office/drawing/2014/chart" uri="{C3380CC4-5D6E-409C-BE32-E72D297353CC}">
              <c16:uniqueId val="{00000001-5C59-4B21-B491-19E8129345A3}"/>
            </c:ext>
          </c:extLst>
        </c:ser>
        <c:ser>
          <c:idx val="3"/>
          <c:order val="2"/>
          <c:tx>
            <c:strRef>
              <c:f>'CapEx, TI &amp; LC'!$L$15</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LC'!$M$15:$R$15</c:f>
              <c:numCache>
                <c:formatCode>_("$"* #,##0.0_);_("$"* \(#,##0.0\);_("$"* "-"??_);_(@_)</c:formatCode>
                <c:ptCount val="6"/>
                <c:pt idx="0">
                  <c:v>3.8715251299999998</c:v>
                </c:pt>
                <c:pt idx="1">
                  <c:v>3.1796611200000018</c:v>
                </c:pt>
                <c:pt idx="2">
                  <c:v>1.9611122699999999</c:v>
                </c:pt>
                <c:pt idx="3">
                  <c:v>3.2241710339130436</c:v>
                </c:pt>
                <c:pt idx="4">
                  <c:v>3.4953877799999997</c:v>
                </c:pt>
                <c:pt idx="5">
                  <c:v>4.8657745500000003</c:v>
                </c:pt>
              </c:numCache>
            </c:numRef>
          </c:val>
          <c:extLst>
            <c:ext xmlns:c16="http://schemas.microsoft.com/office/drawing/2014/chart" uri="{C3380CC4-5D6E-409C-BE32-E72D297353CC}">
              <c16:uniqueId val="{00000002-5C59-4B21-B491-19E8129345A3}"/>
            </c:ext>
          </c:extLst>
        </c:ser>
        <c:dLbls>
          <c:showLegendKey val="0"/>
          <c:showVal val="0"/>
          <c:showCatName val="0"/>
          <c:showSerName val="0"/>
          <c:showPercent val="0"/>
          <c:showBubbleSize val="0"/>
        </c:dLbls>
        <c:gapWidth val="150"/>
        <c:overlap val="100"/>
        <c:axId val="76927328"/>
        <c:axId val="311247936"/>
      </c:barChart>
      <c:lineChart>
        <c:grouping val="standard"/>
        <c:varyColors val="0"/>
        <c:ser>
          <c:idx val="4"/>
          <c:order val="3"/>
          <c:tx>
            <c:strRef>
              <c:f>'CapEx, TI &amp; LC'!$L$16</c:f>
              <c:strCache>
                <c:ptCount val="1"/>
                <c:pt idx="0">
                  <c:v>Annual 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LC'!$M$16:$R$16</c:f>
              <c:numCache>
                <c:formatCode>_("$"* #,##0.0_);_("$"* \(#,##0.0\);_("$"* "-"??_);_(@_)</c:formatCode>
                <c:ptCount val="6"/>
                <c:pt idx="0">
                  <c:v>17.704888390000001</c:v>
                </c:pt>
                <c:pt idx="1">
                  <c:v>19.304106150000006</c:v>
                </c:pt>
                <c:pt idx="2">
                  <c:v>11.941015210000002</c:v>
                </c:pt>
                <c:pt idx="3">
                  <c:v>17.37120129673913</c:v>
                </c:pt>
                <c:pt idx="4">
                  <c:v>30.374383289999997</c:v>
                </c:pt>
                <c:pt idx="5">
                  <c:v>14.897036249999998</c:v>
                </c:pt>
              </c:numCache>
            </c:numRef>
          </c:val>
          <c:smooth val="0"/>
          <c:extLst>
            <c:ext xmlns:c16="http://schemas.microsoft.com/office/drawing/2014/chart" uri="{C3380CC4-5D6E-409C-BE32-E72D297353CC}">
              <c16:uniqueId val="{00000003-5C59-4B21-B491-19E8129345A3}"/>
            </c:ext>
          </c:extLst>
        </c:ser>
        <c:dLbls>
          <c:showLegendKey val="0"/>
          <c:showVal val="0"/>
          <c:showCatName val="0"/>
          <c:showSerName val="0"/>
          <c:showPercent val="0"/>
          <c:showBubbleSize val="0"/>
        </c:dLbls>
        <c:marker val="1"/>
        <c:smooth val="0"/>
        <c:axId val="76927328"/>
        <c:axId val="311247936"/>
      </c:lineChart>
      <c:catAx>
        <c:axId val="76927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plotArea>
    <c:legend>
      <c:legendPos val="b"/>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&amp; TI PSF </a:t>
            </a:r>
          </a:p>
        </c:rich>
      </c:tx>
      <c:overlay val="0"/>
      <c:spPr>
        <a:noFill/>
        <a:ln>
          <a:noFill/>
        </a:ln>
        <a:effectLst/>
      </c:spPr>
    </c:title>
    <c:autoTitleDeleted val="0"/>
    <c:plotArea>
      <c:layout/>
      <c:lineChart>
        <c:grouping val="standard"/>
        <c:varyColors val="0"/>
        <c:ser>
          <c:idx val="0"/>
          <c:order val="0"/>
          <c:tx>
            <c:strRef>
              <c:f>'CapEx, TI &amp; LC'!$L$24</c:f>
              <c:strCache>
                <c:ptCount val="1"/>
                <c:pt idx="0">
                  <c:v>CapEx PSF</c:v>
                </c:pt>
              </c:strCache>
            </c:strRef>
          </c:tx>
          <c:spPr>
            <a:ln w="28575" cap="rnd">
              <a:solidFill>
                <a:srgbClr val="44546A"/>
              </a:solidFill>
              <a:round/>
            </a:ln>
            <a:effectLst/>
          </c:spPr>
          <c:marker>
            <c:symbol val="none"/>
          </c:marker>
          <c:dLbls>
            <c:dLbl>
              <c:idx val="4"/>
              <c:layout>
                <c:manualLayout>
                  <c:x val="-4.9851218803912654E-2"/>
                  <c:y val="-3.3411952270894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955-4635-A9BC-2EB9B3C4C531}"/>
                </c:ext>
              </c:extLst>
            </c:dLbl>
            <c:spPr>
              <a:solidFill>
                <a:srgbClr val="44546A"/>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LC'!$M$23:$R$23</c:f>
              <c:numCache>
                <c:formatCode>General</c:formatCode>
                <c:ptCount val="6"/>
                <c:pt idx="0">
                  <c:v>2022</c:v>
                </c:pt>
                <c:pt idx="1">
                  <c:v>2023</c:v>
                </c:pt>
                <c:pt idx="2">
                  <c:v>2024</c:v>
                </c:pt>
                <c:pt idx="3">
                  <c:v>2025</c:v>
                </c:pt>
                <c:pt idx="4">
                  <c:v>2026</c:v>
                </c:pt>
                <c:pt idx="5">
                  <c:v>2027</c:v>
                </c:pt>
              </c:numCache>
            </c:numRef>
          </c:cat>
          <c:val>
            <c:numRef>
              <c:f>'CapEx, TI &amp; LC'!$M$24:$R$24</c:f>
              <c:numCache>
                <c:formatCode>_("$"* #,##0.00_);_("$"* \(#,##0.00\);_("$"* "-"??_);_(@_)</c:formatCode>
                <c:ptCount val="6"/>
                <c:pt idx="0">
                  <c:v>0.8751346655060277</c:v>
                </c:pt>
                <c:pt idx="1">
                  <c:v>0.77070806909093881</c:v>
                </c:pt>
                <c:pt idx="2">
                  <c:v>0.70158699497769472</c:v>
                </c:pt>
                <c:pt idx="3">
                  <c:v>0.94074244513132932</c:v>
                </c:pt>
                <c:pt idx="4">
                  <c:v>2.1644206529226069</c:v>
                </c:pt>
                <c:pt idx="5">
                  <c:v>0.46787889634104468</c:v>
                </c:pt>
              </c:numCache>
            </c:numRef>
          </c:val>
          <c:smooth val="0"/>
          <c:extLst>
            <c:ext xmlns:c16="http://schemas.microsoft.com/office/drawing/2014/chart" uri="{C3380CC4-5D6E-409C-BE32-E72D297353CC}">
              <c16:uniqueId val="{00000001-9955-4635-A9BC-2EB9B3C4C531}"/>
            </c:ext>
          </c:extLst>
        </c:ser>
        <c:ser>
          <c:idx val="1"/>
          <c:order val="1"/>
          <c:tx>
            <c:strRef>
              <c:f>'CapEx, TI &amp; LC'!$L$25</c:f>
              <c:strCache>
                <c:ptCount val="1"/>
                <c:pt idx="0">
                  <c:v>TI PSF</c:v>
                </c:pt>
              </c:strCache>
            </c:strRef>
          </c:tx>
          <c:spPr>
            <a:ln w="28575" cap="rnd">
              <a:solidFill>
                <a:srgbClr val="FFAB21"/>
              </a:solidFill>
              <a:round/>
            </a:ln>
            <a:effectLst/>
          </c:spPr>
          <c:marker>
            <c:symbol val="none"/>
          </c:marker>
          <c:dLbls>
            <c:dLbl>
              <c:idx val="1"/>
              <c:layout>
                <c:manualLayout>
                  <c:x val="-4.3760371945525033E-2"/>
                  <c:y val="3.65496941403240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55-4635-A9BC-2EB9B3C4C531}"/>
                </c:ext>
              </c:extLst>
            </c:dLbl>
            <c:dLbl>
              <c:idx val="4"/>
              <c:layout>
                <c:manualLayout>
                  <c:x val="-3.664971211314063E-2"/>
                  <c:y val="2.19298245614035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955-4635-A9BC-2EB9B3C4C531}"/>
                </c:ext>
              </c:extLst>
            </c:dLbl>
            <c:dLbl>
              <c:idx val="5"/>
              <c:layout>
                <c:manualLayout>
                  <c:x val="-4.9851218803912654E-2"/>
                  <c:y val="-2.784329355907886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955-4635-A9BC-2EB9B3C4C531}"/>
                </c:ext>
              </c:extLst>
            </c:dLbl>
            <c:spPr>
              <a:solidFill>
                <a:srgbClr val="FFAB2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LC'!$M$23:$R$23</c:f>
              <c:numCache>
                <c:formatCode>General</c:formatCode>
                <c:ptCount val="6"/>
                <c:pt idx="0">
                  <c:v>2022</c:v>
                </c:pt>
                <c:pt idx="1">
                  <c:v>2023</c:v>
                </c:pt>
                <c:pt idx="2">
                  <c:v>2024</c:v>
                </c:pt>
                <c:pt idx="3">
                  <c:v>2025</c:v>
                </c:pt>
                <c:pt idx="4">
                  <c:v>2026</c:v>
                </c:pt>
                <c:pt idx="5">
                  <c:v>2027</c:v>
                </c:pt>
              </c:numCache>
            </c:numRef>
          </c:cat>
          <c:val>
            <c:numRef>
              <c:f>'CapEx, TI &amp; LC'!$M$25:$R$25</c:f>
              <c:numCache>
                <c:formatCode>_("$"* #,##0.00_);_("$"* \(#,##0.00\);_("$"* "-"??_);_(@_)</c:formatCode>
                <c:ptCount val="6"/>
                <c:pt idx="0">
                  <c:v>0.30634654146750923</c:v>
                </c:pt>
                <c:pt idx="1">
                  <c:v>0.64117911165507924</c:v>
                </c:pt>
                <c:pt idx="2">
                  <c:v>0.2539387215737357</c:v>
                </c:pt>
                <c:pt idx="3">
                  <c:v>0.47848531189520155</c:v>
                </c:pt>
                <c:pt idx="4">
                  <c:v>0.63228763055434734</c:v>
                </c:pt>
                <c:pt idx="5">
                  <c:v>0.57585477591161738</c:v>
                </c:pt>
              </c:numCache>
            </c:numRef>
          </c:val>
          <c:smooth val="0"/>
          <c:extLst>
            <c:ext xmlns:c16="http://schemas.microsoft.com/office/drawing/2014/chart" uri="{C3380CC4-5D6E-409C-BE32-E72D297353CC}">
              <c16:uniqueId val="{00000005-9955-4635-A9BC-2EB9B3C4C531}"/>
            </c:ext>
          </c:extLst>
        </c:ser>
        <c:dLbls>
          <c:dLblPos val="ctr"/>
          <c:showLegendKey val="0"/>
          <c:showVal val="1"/>
          <c:showCatName val="0"/>
          <c:showSerName val="0"/>
          <c:showPercent val="0"/>
          <c:showBubbleSize val="0"/>
        </c:dLbls>
        <c:smooth val="0"/>
        <c:axId val="705099264"/>
        <c:axId val="148986224"/>
      </c:lineChart>
      <c:catAx>
        <c:axId val="7050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8986224"/>
        <c:crosses val="autoZero"/>
        <c:auto val="1"/>
        <c:lblAlgn val="ctr"/>
        <c:lblOffset val="100"/>
        <c:noMultiLvlLbl val="0"/>
      </c:catAx>
      <c:valAx>
        <c:axId val="148986224"/>
        <c:scaling>
          <c:orientation val="minMax"/>
          <c:max val="2.2000000000000002"/>
          <c:min val="0.15000000000000002"/>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099264"/>
        <c:crosses val="autoZero"/>
        <c:crossBetween val="between"/>
      </c:valAx>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6AE1-42DD-840F-C6ACF5A7CFA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AE1-42DD-840F-C6ACF5A7CFA1}"/>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6AE1-42DD-840F-C6ACF5A7CFA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AE1-42DD-840F-C6ACF5A7CFA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AE1-42DD-840F-C6ACF5A7CFA1}"/>
              </c:ext>
            </c:extLst>
          </c:dPt>
          <c:dPt>
            <c:idx val="5"/>
            <c:bubble3D val="0"/>
            <c:spPr>
              <a:solidFill>
                <a:schemeClr val="accent5"/>
              </a:solidFill>
              <a:ln w="19050">
                <a:solidFill>
                  <a:schemeClr val="lt1"/>
                </a:solidFill>
              </a:ln>
              <a:effectLst/>
            </c:spPr>
            <c:extLst>
              <c:ext xmlns:c16="http://schemas.microsoft.com/office/drawing/2014/chart" uri="{C3380CC4-5D6E-409C-BE32-E72D297353CC}">
                <c16:uniqueId val="{0000000B-6AE1-42DD-840F-C6ACF5A7CFA1}"/>
              </c:ext>
            </c:extLst>
          </c:dPt>
          <c:dPt>
            <c:idx val="6"/>
            <c:bubble3D val="0"/>
            <c:spPr>
              <a:solidFill>
                <a:schemeClr val="accent3"/>
              </a:solidFill>
              <a:ln w="19050">
                <a:solidFill>
                  <a:schemeClr val="lt1"/>
                </a:solidFill>
              </a:ln>
              <a:effectLst/>
            </c:spPr>
            <c:extLst>
              <c:ext xmlns:c16="http://schemas.microsoft.com/office/drawing/2014/chart" uri="{C3380CC4-5D6E-409C-BE32-E72D297353CC}">
                <c16:uniqueId val="{0000000D-6AE1-42DD-840F-C6ACF5A7CFA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AE1-42DD-840F-C6ACF5A7CFA1}"/>
              </c:ext>
            </c:extLst>
          </c:dPt>
          <c:dPt>
            <c:idx val="8"/>
            <c:bubble3D val="0"/>
            <c:spPr>
              <a:solidFill>
                <a:schemeClr val="accent2"/>
              </a:solidFill>
              <a:ln w="19050">
                <a:solidFill>
                  <a:schemeClr val="lt1"/>
                </a:solidFill>
              </a:ln>
              <a:effectLst/>
            </c:spPr>
            <c:extLst>
              <c:ext xmlns:c16="http://schemas.microsoft.com/office/drawing/2014/chart" uri="{C3380CC4-5D6E-409C-BE32-E72D297353CC}">
                <c16:uniqueId val="{00000011-6AE1-42DD-840F-C6ACF5A7CFA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6AE1-42DD-840F-C6ACF5A7CFA1}"/>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6AE1-42DD-840F-C6ACF5A7CFA1}"/>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6AE1-42DD-840F-C6ACF5A7CFA1}"/>
              </c:ext>
            </c:extLst>
          </c:dPt>
          <c:dPt>
            <c:idx val="12"/>
            <c:bubble3D val="0"/>
            <c:spPr>
              <a:solidFill>
                <a:schemeClr val="accent3"/>
              </a:solidFill>
              <a:ln w="19050">
                <a:solidFill>
                  <a:schemeClr val="lt1"/>
                </a:solidFill>
              </a:ln>
              <a:effectLst/>
            </c:spPr>
            <c:extLst>
              <c:ext xmlns:c16="http://schemas.microsoft.com/office/drawing/2014/chart" uri="{C3380CC4-5D6E-409C-BE32-E72D297353CC}">
                <c16:uniqueId val="{00000019-6AE1-42DD-840F-C6ACF5A7CFA1}"/>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6AE1-42DD-840F-C6ACF5A7CFA1}"/>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6AE1-42DD-840F-C6ACF5A7CFA1}"/>
              </c:ext>
            </c:extLst>
          </c:dPt>
          <c:dLbls>
            <c:delete val="1"/>
          </c:dLbls>
          <c:cat>
            <c:strLit>
              <c:ptCount val="1"/>
              <c:pt idx="0">
                <c:v>''Summary ISLB'!$G$7:$G$18</c:v>
              </c:pt>
            </c:strLit>
          </c:cat>
          <c:val>
            <c:numRef>
              <c:f>'[Performance Table - Asset Level Q4 2024 v1.1.xlsx]Summary Fund II no lubbock'!$K$7:$K$21</c:f>
              <c:numCache>
                <c:formatCode>General</c:formatCode>
                <c:ptCount val="15"/>
                <c:pt idx="0" formatCode="0.0%">
                  <c:v>0.1684528634776937</c:v>
                </c:pt>
                <c:pt idx="2" formatCode="0.0%">
                  <c:v>0.33781894610364377</c:v>
                </c:pt>
                <c:pt idx="5" formatCode="0.0%">
                  <c:v>0.36543607650667875</c:v>
                </c:pt>
                <c:pt idx="8" formatCode="0.0%">
                  <c:v>6.1686530306856349E-2</c:v>
                </c:pt>
                <c:pt idx="12" formatCode="0.0%">
                  <c:v>6.6605583605127444E-2</c:v>
                </c:pt>
              </c:numCache>
            </c:numRef>
          </c:val>
          <c:extLst>
            <c:ext xmlns:c16="http://schemas.microsoft.com/office/drawing/2014/chart" uri="{C3380CC4-5D6E-409C-BE32-E72D297353CC}">
              <c16:uniqueId val="{0000001E-6AE1-42DD-840F-C6ACF5A7CFA1}"/>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i="0" u="none" strike="noStrike" kern="1200" spc="0" baseline="0" err="1">
                <a:solidFill>
                  <a:prstClr val="black">
                    <a:lumMod val="65000"/>
                    <a:lumOff val="35000"/>
                  </a:prstClr>
                </a:solidFill>
              </a:rPr>
              <a:t>CapEx</a:t>
            </a:r>
            <a:r>
              <a:rPr lang="en-US" sz="1400" b="1" i="0" u="none" strike="noStrike" kern="1200" spc="0" baseline="0">
                <a:solidFill>
                  <a:prstClr val="black">
                    <a:lumMod val="65000"/>
                    <a:lumOff val="35000"/>
                  </a:prstClr>
                </a:solidFill>
              </a:rPr>
              <a:t>, TI &amp; LC % of NOI</a:t>
            </a:r>
          </a:p>
        </c:rich>
      </c:tx>
      <c:overlay val="0"/>
      <c:spPr>
        <a:noFill/>
        <a:ln>
          <a:noFill/>
        </a:ln>
        <a:effectLst/>
      </c:spPr>
    </c:title>
    <c:autoTitleDeleted val="0"/>
    <c:plotArea>
      <c:layout/>
      <c:lineChart>
        <c:grouping val="standard"/>
        <c:varyColors val="0"/>
        <c:ser>
          <c:idx val="0"/>
          <c:order val="0"/>
          <c:tx>
            <c:strRef>
              <c:f>'CapEx, TI &amp; LC'!$L$28</c:f>
              <c:strCache>
                <c:ptCount val="1"/>
                <c:pt idx="0">
                  <c:v>CapEx &amp; TI % of NOI</c:v>
                </c:pt>
              </c:strCache>
            </c:strRef>
          </c:tx>
          <c:spPr>
            <a:ln w="28575">
              <a:solidFill>
                <a:srgbClr val="44546A"/>
              </a:solidFill>
            </a:ln>
          </c:spPr>
          <c:marker>
            <c:symbol val="none"/>
          </c:marker>
          <c:dLbls>
            <c:spPr>
              <a:solidFill>
                <a:srgbClr val="44546A"/>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LC'!$M$23:$R$23</c:f>
              <c:numCache>
                <c:formatCode>General</c:formatCode>
                <c:ptCount val="6"/>
                <c:pt idx="0">
                  <c:v>2022</c:v>
                </c:pt>
                <c:pt idx="1">
                  <c:v>2023</c:v>
                </c:pt>
                <c:pt idx="2">
                  <c:v>2024</c:v>
                </c:pt>
                <c:pt idx="3">
                  <c:v>2025</c:v>
                </c:pt>
                <c:pt idx="4">
                  <c:v>2026</c:v>
                </c:pt>
                <c:pt idx="5">
                  <c:v>2027</c:v>
                </c:pt>
              </c:numCache>
            </c:numRef>
          </c:cat>
          <c:val>
            <c:numRef>
              <c:f>'CapEx, TI &amp; LC'!$M$28:$R$28</c:f>
              <c:numCache>
                <c:formatCode>0.0%</c:formatCode>
                <c:ptCount val="6"/>
                <c:pt idx="0">
                  <c:v>0.26819529784367113</c:v>
                </c:pt>
                <c:pt idx="1">
                  <c:v>0.27064375954156999</c:v>
                </c:pt>
                <c:pt idx="2">
                  <c:v>0.17401197085378081</c:v>
                </c:pt>
                <c:pt idx="3">
                  <c:v>0.24719338260898152</c:v>
                </c:pt>
                <c:pt idx="4">
                  <c:v>0.41350672153403589</c:v>
                </c:pt>
                <c:pt idx="5">
                  <c:v>0.1445315390334744</c:v>
                </c:pt>
              </c:numCache>
            </c:numRef>
          </c:val>
          <c:smooth val="0"/>
          <c:extLst>
            <c:ext xmlns:c16="http://schemas.microsoft.com/office/drawing/2014/chart" uri="{C3380CC4-5D6E-409C-BE32-E72D297353CC}">
              <c16:uniqueId val="{00000000-1C15-4348-A5B4-E17C67786202}"/>
            </c:ext>
          </c:extLst>
        </c:ser>
        <c:ser>
          <c:idx val="2"/>
          <c:order val="1"/>
          <c:tx>
            <c:strRef>
              <c:f>'CapEx, TI &amp; LC'!$L$29</c:f>
              <c:strCache>
                <c:ptCount val="1"/>
                <c:pt idx="0">
                  <c:v>LC % of NOI</c:v>
                </c:pt>
              </c:strCache>
            </c:strRef>
          </c:tx>
          <c:spPr>
            <a:ln w="28575">
              <a:solidFill>
                <a:srgbClr val="A5A5A5"/>
              </a:solidFill>
            </a:ln>
          </c:spPr>
          <c:marker>
            <c:symbol val="none"/>
          </c:marker>
          <c:dLbls>
            <c:spPr>
              <a:solidFill>
                <a:srgbClr val="A5A5A5"/>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LC'!$M$23:$R$23</c:f>
              <c:numCache>
                <c:formatCode>General</c:formatCode>
                <c:ptCount val="6"/>
                <c:pt idx="0">
                  <c:v>2022</c:v>
                </c:pt>
                <c:pt idx="1">
                  <c:v>2023</c:v>
                </c:pt>
                <c:pt idx="2">
                  <c:v>2024</c:v>
                </c:pt>
                <c:pt idx="3">
                  <c:v>2025</c:v>
                </c:pt>
                <c:pt idx="4">
                  <c:v>2026</c:v>
                </c:pt>
                <c:pt idx="5">
                  <c:v>2027</c:v>
                </c:pt>
              </c:numCache>
            </c:numRef>
          </c:cat>
          <c:val>
            <c:numRef>
              <c:f>'CapEx, TI &amp; LC'!$M$29:$R$29</c:f>
              <c:numCache>
                <c:formatCode>0.0%</c:formatCode>
                <c:ptCount val="6"/>
                <c:pt idx="0">
                  <c:v>7.5059464270123388E-2</c:v>
                </c:pt>
                <c:pt idx="1">
                  <c:v>5.3369616007488692E-2</c:v>
                </c:pt>
                <c:pt idx="2">
                  <c:v>3.4194421851584854E-2</c:v>
                </c:pt>
                <c:pt idx="3">
                  <c:v>5.6336469858066923E-2</c:v>
                </c:pt>
                <c:pt idx="4">
                  <c:v>5.3773078717179033E-2</c:v>
                </c:pt>
                <c:pt idx="5">
                  <c:v>7.0106623207867397E-2</c:v>
                </c:pt>
              </c:numCache>
            </c:numRef>
          </c:val>
          <c:smooth val="0"/>
          <c:extLst>
            <c:ext xmlns:c16="http://schemas.microsoft.com/office/drawing/2014/chart" uri="{C3380CC4-5D6E-409C-BE32-E72D297353CC}">
              <c16:uniqueId val="{00000001-1C15-4348-A5B4-E17C67786202}"/>
            </c:ext>
          </c:extLst>
        </c:ser>
        <c:dLbls>
          <c:dLblPos val="ctr"/>
          <c:showLegendKey val="0"/>
          <c:showVal val="1"/>
          <c:showCatName val="0"/>
          <c:showSerName val="0"/>
          <c:showPercent val="0"/>
          <c:showBubbleSize val="0"/>
        </c:dLbls>
        <c:smooth val="0"/>
        <c:axId val="705099264"/>
        <c:axId val="148986224"/>
      </c:lineChart>
      <c:catAx>
        <c:axId val="7050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8986224"/>
        <c:crosses val="autoZero"/>
        <c:auto val="1"/>
        <c:lblAlgn val="ctr"/>
        <c:lblOffset val="100"/>
        <c:noMultiLvlLbl val="0"/>
      </c:catAx>
      <c:valAx>
        <c:axId val="148986224"/>
        <c:scaling>
          <c:orientation val="minMax"/>
          <c:max val="0.42000000000000004"/>
          <c:min val="0"/>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099264"/>
        <c:crosses val="autoZero"/>
        <c:crossBetween val="between"/>
      </c:valAx>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t>Hedged Loan Trend over Fund Lifespan</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barChart>
        <c:barDir val="col"/>
        <c:grouping val="stacked"/>
        <c:varyColors val="0"/>
        <c:ser>
          <c:idx val="0"/>
          <c:order val="0"/>
          <c:tx>
            <c:strRef>
              <c:f>Hedging!$Q$35</c:f>
              <c:strCache>
                <c:ptCount val="1"/>
                <c:pt idx="0">
                  <c:v>Swap</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Hedging!$R$34:$V$34</c:f>
              <c:numCache>
                <c:formatCode>General</c:formatCode>
                <c:ptCount val="5"/>
                <c:pt idx="0">
                  <c:v>2023</c:v>
                </c:pt>
                <c:pt idx="1">
                  <c:v>2024</c:v>
                </c:pt>
                <c:pt idx="2">
                  <c:v>2025</c:v>
                </c:pt>
                <c:pt idx="3">
                  <c:v>2026</c:v>
                </c:pt>
                <c:pt idx="4">
                  <c:v>2027</c:v>
                </c:pt>
              </c:numCache>
            </c:numRef>
          </c:cat>
          <c:val>
            <c:numRef>
              <c:f>Hedging!$R$35:$V$35</c:f>
              <c:numCache>
                <c:formatCode>0.0%</c:formatCode>
                <c:ptCount val="5"/>
                <c:pt idx="0">
                  <c:v>0.52806426579201315</c:v>
                </c:pt>
                <c:pt idx="1">
                  <c:v>0.48386359587196515</c:v>
                </c:pt>
                <c:pt idx="2">
                  <c:v>0.64295897001160607</c:v>
                </c:pt>
                <c:pt idx="3">
                  <c:v>0.72038687693187653</c:v>
                </c:pt>
                <c:pt idx="4">
                  <c:v>0.13338941668062063</c:v>
                </c:pt>
              </c:numCache>
            </c:numRef>
          </c:val>
          <c:extLst>
            <c:ext xmlns:c16="http://schemas.microsoft.com/office/drawing/2014/chart" uri="{C3380CC4-5D6E-409C-BE32-E72D297353CC}">
              <c16:uniqueId val="{00000000-E912-4554-A5BC-5ED9E92E9312}"/>
            </c:ext>
          </c:extLst>
        </c:ser>
        <c:ser>
          <c:idx val="1"/>
          <c:order val="1"/>
          <c:tx>
            <c:strRef>
              <c:f>Hedging!$Q$36</c:f>
              <c:strCache>
                <c:ptCount val="1"/>
                <c:pt idx="0">
                  <c:v>Cap</c:v>
                </c:pt>
              </c:strCache>
            </c:strRef>
          </c:tx>
          <c:spPr>
            <a:solidFill>
              <a:srgbClr val="FFAB21"/>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0-D5D0-4BAD-A18F-090AE983F3FC}"/>
                </c:ext>
              </c:extLst>
            </c:dLbl>
            <c:dLbl>
              <c:idx val="4"/>
              <c:delete val="1"/>
              <c:extLst>
                <c:ext xmlns:c15="http://schemas.microsoft.com/office/drawing/2012/chart" uri="{CE6537A1-D6FC-4f65-9D91-7224C49458BB}"/>
                <c:ext xmlns:c16="http://schemas.microsoft.com/office/drawing/2014/chart" uri="{C3380CC4-5D6E-409C-BE32-E72D297353CC}">
                  <c16:uniqueId val="{00000001-D5D0-4BAD-A18F-090AE983F3FC}"/>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Hedging!$R$34:$V$34</c:f>
              <c:numCache>
                <c:formatCode>General</c:formatCode>
                <c:ptCount val="5"/>
                <c:pt idx="0">
                  <c:v>2023</c:v>
                </c:pt>
                <c:pt idx="1">
                  <c:v>2024</c:v>
                </c:pt>
                <c:pt idx="2">
                  <c:v>2025</c:v>
                </c:pt>
                <c:pt idx="3">
                  <c:v>2026</c:v>
                </c:pt>
                <c:pt idx="4">
                  <c:v>2027</c:v>
                </c:pt>
              </c:numCache>
            </c:numRef>
          </c:cat>
          <c:val>
            <c:numRef>
              <c:f>Hedging!$R$36:$V$36</c:f>
              <c:numCache>
                <c:formatCode>0.0%</c:formatCode>
                <c:ptCount val="5"/>
                <c:pt idx="0">
                  <c:v>0.43125248373014402</c:v>
                </c:pt>
                <c:pt idx="1">
                  <c:v>0.3024147474199782</c:v>
                </c:pt>
                <c:pt idx="2">
                  <c:v>7.4700627221265428E-2</c:v>
                </c:pt>
                <c:pt idx="3">
                  <c:v>0</c:v>
                </c:pt>
                <c:pt idx="4">
                  <c:v>0</c:v>
                </c:pt>
              </c:numCache>
            </c:numRef>
          </c:val>
          <c:extLst>
            <c:ext xmlns:c16="http://schemas.microsoft.com/office/drawing/2014/chart" uri="{C3380CC4-5D6E-409C-BE32-E72D297353CC}">
              <c16:uniqueId val="{00000003-E912-4554-A5BC-5ED9E92E9312}"/>
            </c:ext>
          </c:extLst>
        </c:ser>
        <c:ser>
          <c:idx val="3"/>
          <c:order val="2"/>
          <c:tx>
            <c:strRef>
              <c:f>Hedging!$Q$37</c:f>
              <c:strCache>
                <c:ptCount val="1"/>
                <c:pt idx="0">
                  <c:v>Fixed Refi</c:v>
                </c:pt>
              </c:strCache>
            </c:strRef>
          </c:tx>
          <c:spPr>
            <a:solidFill>
              <a:schemeClr val="accent3"/>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D5D0-4BAD-A18F-090AE983F3FC}"/>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Hedging!$R$34:$V$34</c:f>
              <c:numCache>
                <c:formatCode>General</c:formatCode>
                <c:ptCount val="5"/>
                <c:pt idx="0">
                  <c:v>2023</c:v>
                </c:pt>
                <c:pt idx="1">
                  <c:v>2024</c:v>
                </c:pt>
                <c:pt idx="2">
                  <c:v>2025</c:v>
                </c:pt>
                <c:pt idx="3">
                  <c:v>2026</c:v>
                </c:pt>
                <c:pt idx="4">
                  <c:v>2027</c:v>
                </c:pt>
              </c:numCache>
            </c:numRef>
          </c:cat>
          <c:val>
            <c:numRef>
              <c:f>Hedging!$R$37:$V$37</c:f>
              <c:numCache>
                <c:formatCode>0.0%</c:formatCode>
                <c:ptCount val="5"/>
                <c:pt idx="0">
                  <c:v>0</c:v>
                </c:pt>
                <c:pt idx="1">
                  <c:v>0.1944094804842717</c:v>
                </c:pt>
                <c:pt idx="2">
                  <c:v>0.24010915892549603</c:v>
                </c:pt>
                <c:pt idx="3">
                  <c:v>0.24936468816872648</c:v>
                </c:pt>
                <c:pt idx="4">
                  <c:v>0.24010095002511714</c:v>
                </c:pt>
              </c:numCache>
            </c:numRef>
          </c:val>
          <c:extLst>
            <c:ext xmlns:c16="http://schemas.microsoft.com/office/drawing/2014/chart" uri="{C3380CC4-5D6E-409C-BE32-E72D297353CC}">
              <c16:uniqueId val="{00000005-E912-4554-A5BC-5ED9E92E9312}"/>
            </c:ext>
          </c:extLst>
        </c:ser>
        <c:ser>
          <c:idx val="2"/>
          <c:order val="3"/>
          <c:tx>
            <c:strRef>
              <c:f>Hedging!$Q$38</c:f>
              <c:strCache>
                <c:ptCount val="1"/>
                <c:pt idx="0">
                  <c:v>Floating</c:v>
                </c:pt>
              </c:strCache>
            </c:strRef>
          </c:tx>
          <c:spPr>
            <a:solidFill>
              <a:srgbClr val="ED1E79">
                <a:lumMod val="40000"/>
                <a:lumOff val="60000"/>
              </a:srgbClr>
            </a:solidFill>
            <a:ln w="25400">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Hedging!$R$34:$V$34</c:f>
              <c:numCache>
                <c:formatCode>General</c:formatCode>
                <c:ptCount val="5"/>
                <c:pt idx="0">
                  <c:v>2023</c:v>
                </c:pt>
                <c:pt idx="1">
                  <c:v>2024</c:v>
                </c:pt>
                <c:pt idx="2">
                  <c:v>2025</c:v>
                </c:pt>
                <c:pt idx="3">
                  <c:v>2026</c:v>
                </c:pt>
                <c:pt idx="4">
                  <c:v>2027</c:v>
                </c:pt>
              </c:numCache>
            </c:numRef>
          </c:cat>
          <c:val>
            <c:numRef>
              <c:f>Hedging!$R$38:$V$38</c:f>
              <c:numCache>
                <c:formatCode>0.0%</c:formatCode>
                <c:ptCount val="5"/>
                <c:pt idx="0">
                  <c:v>4.0683250477842901E-2</c:v>
                </c:pt>
                <c:pt idx="1">
                  <c:v>1.9312176223784883E-2</c:v>
                </c:pt>
                <c:pt idx="2">
                  <c:v>4.2231243841632446E-2</c:v>
                </c:pt>
                <c:pt idx="3">
                  <c:v>3.0248434899396957E-2</c:v>
                </c:pt>
                <c:pt idx="4">
                  <c:v>0.62650963329426224</c:v>
                </c:pt>
              </c:numCache>
            </c:numRef>
          </c:val>
          <c:extLst>
            <c:ext xmlns:c16="http://schemas.microsoft.com/office/drawing/2014/chart" uri="{C3380CC4-5D6E-409C-BE32-E72D297353CC}">
              <c16:uniqueId val="{00000006-E912-4554-A5BC-5ED9E92E9312}"/>
            </c:ext>
          </c:extLst>
        </c:ser>
        <c:dLbls>
          <c:dLblPos val="ctr"/>
          <c:showLegendKey val="0"/>
          <c:showVal val="1"/>
          <c:showCatName val="0"/>
          <c:showSerName val="0"/>
          <c:showPercent val="0"/>
          <c:showBubbleSize val="0"/>
        </c:dLbls>
        <c:gapWidth val="150"/>
        <c:overlap val="100"/>
        <c:axId val="76969552"/>
        <c:axId val="1771915215"/>
      </c:barChart>
      <c:catAx>
        <c:axId val="7696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1771915215"/>
        <c:crosses val="autoZero"/>
        <c:auto val="1"/>
        <c:lblAlgn val="ctr"/>
        <c:lblOffset val="100"/>
        <c:noMultiLvlLbl val="0"/>
      </c:catAx>
      <c:valAx>
        <c:axId val="1771915215"/>
        <c:scaling>
          <c:orientation val="minMax"/>
          <c:max val="1"/>
          <c:min val="0"/>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76969552"/>
        <c:crosses val="autoZero"/>
        <c:crossBetween val="between"/>
        <c:majorUnit val="0.2"/>
      </c:valAx>
      <c:spPr>
        <a:noFill/>
        <a:ln>
          <a:noFill/>
        </a:ln>
        <a:effectLst/>
      </c:spPr>
    </c:plotArea>
    <c:legend>
      <c:legendPos val="b"/>
      <c:layout>
        <c:manualLayout>
          <c:xMode val="edge"/>
          <c:yMode val="edge"/>
          <c:x val="0.55509307813934139"/>
          <c:y val="0.88690874595562574"/>
          <c:w val="0.43774591062645296"/>
          <c:h val="8.859450786808482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t>Hedging Impact - SOFR vs Effective Wght. Avg. Interest Rate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lineChart>
        <c:grouping val="standard"/>
        <c:varyColors val="0"/>
        <c:ser>
          <c:idx val="0"/>
          <c:order val="0"/>
          <c:tx>
            <c:strRef>
              <c:f>Hedging!$L$13</c:f>
              <c:strCache>
                <c:ptCount val="1"/>
                <c:pt idx="0">
                  <c:v>SOFR Forward Curve</c:v>
                </c:pt>
              </c:strCache>
            </c:strRef>
          </c:tx>
          <c:spPr>
            <a:ln w="28575" cap="rnd">
              <a:solidFill>
                <a:schemeClr val="accent3"/>
              </a:solidFill>
              <a:prstDash val="dash"/>
              <a:round/>
            </a:ln>
            <a:effectLst/>
          </c:spPr>
          <c:marker>
            <c:symbol val="none"/>
          </c:marker>
          <c:dLbls>
            <c:spPr>
              <a:solidFill>
                <a:schemeClr val="accent3"/>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Hedging!$S$12:$AA$12</c:f>
              <c:strCache>
                <c:ptCount val="9"/>
                <c:pt idx="0">
                  <c:v>Q2-24</c:v>
                </c:pt>
                <c:pt idx="1">
                  <c:v>Q3-24</c:v>
                </c:pt>
                <c:pt idx="2">
                  <c:v>Q4-24</c:v>
                </c:pt>
                <c:pt idx="3">
                  <c:v>Q1-25</c:v>
                </c:pt>
                <c:pt idx="4">
                  <c:v>Q2-25</c:v>
                </c:pt>
                <c:pt idx="5">
                  <c:v>Q3-25</c:v>
                </c:pt>
                <c:pt idx="6">
                  <c:v>Q4-25</c:v>
                </c:pt>
                <c:pt idx="7">
                  <c:v>Q1-26</c:v>
                </c:pt>
                <c:pt idx="8">
                  <c:v>Q2-26</c:v>
                </c:pt>
              </c:strCache>
              <c:extLst/>
            </c:strRef>
          </c:cat>
          <c:val>
            <c:numRef>
              <c:f>Hedging!$S$13:$AA$13</c:f>
              <c:numCache>
                <c:formatCode>0.00%</c:formatCode>
                <c:ptCount val="9"/>
                <c:pt idx="0">
                  <c:v>5.3255183253588523E-2</c:v>
                </c:pt>
                <c:pt idx="1">
                  <c:v>5.1427310606060601E-2</c:v>
                </c:pt>
                <c:pt idx="2">
                  <c:v>4.5916960689602798E-2</c:v>
                </c:pt>
                <c:pt idx="3">
                  <c:v>4.3148949373433589E-2</c:v>
                </c:pt>
                <c:pt idx="4">
                  <c:v>4.2713366666666662E-2</c:v>
                </c:pt>
                <c:pt idx="5">
                  <c:v>3.9147399999999999E-2</c:v>
                </c:pt>
                <c:pt idx="6">
                  <c:v>3.5929900000000001E-2</c:v>
                </c:pt>
                <c:pt idx="7">
                  <c:v>3.3858866666666661E-2</c:v>
                </c:pt>
                <c:pt idx="8">
                  <c:v>3.2393100000000001E-2</c:v>
                </c:pt>
              </c:numCache>
              <c:extLst/>
            </c:numRef>
          </c:val>
          <c:smooth val="0"/>
          <c:extLst>
            <c:ext xmlns:c16="http://schemas.microsoft.com/office/drawing/2014/chart" uri="{C3380CC4-5D6E-409C-BE32-E72D297353CC}">
              <c16:uniqueId val="{00000000-8BF0-49C9-9EA8-6A61A9821E42}"/>
            </c:ext>
          </c:extLst>
        </c:ser>
        <c:ser>
          <c:idx val="3"/>
          <c:order val="3"/>
          <c:tx>
            <c:strRef>
              <c:f>Hedging!$L$16</c:f>
              <c:strCache>
                <c:ptCount val="1"/>
                <c:pt idx="0">
                  <c:v>Overall Wght. Avg. Rate (with Apollo Refi)</c:v>
                </c:pt>
              </c:strCache>
            </c:strRef>
          </c:tx>
          <c:spPr>
            <a:ln w="28575" cap="rnd">
              <a:solidFill>
                <a:schemeClr val="accent4"/>
              </a:solidFill>
              <a:round/>
            </a:ln>
            <a:effectLst/>
          </c:spPr>
          <c:marker>
            <c:symbol val="none"/>
          </c:marker>
          <c:dLbls>
            <c:spPr>
              <a:solidFill>
                <a:srgbClr val="FFAB2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Hedging!$S$12:$AA$12</c:f>
              <c:strCache>
                <c:ptCount val="9"/>
                <c:pt idx="0">
                  <c:v>Q2-24</c:v>
                </c:pt>
                <c:pt idx="1">
                  <c:v>Q3-24</c:v>
                </c:pt>
                <c:pt idx="2">
                  <c:v>Q4-24</c:v>
                </c:pt>
                <c:pt idx="3">
                  <c:v>Q1-25</c:v>
                </c:pt>
                <c:pt idx="4">
                  <c:v>Q2-25</c:v>
                </c:pt>
                <c:pt idx="5">
                  <c:v>Q3-25</c:v>
                </c:pt>
                <c:pt idx="6">
                  <c:v>Q4-25</c:v>
                </c:pt>
                <c:pt idx="7">
                  <c:v>Q1-26</c:v>
                </c:pt>
                <c:pt idx="8">
                  <c:v>Q2-26</c:v>
                </c:pt>
              </c:strCache>
              <c:extLst/>
            </c:strRef>
          </c:cat>
          <c:val>
            <c:numRef>
              <c:f>Hedging!$S$16:$AA$16</c:f>
              <c:numCache>
                <c:formatCode>0.00%</c:formatCode>
                <c:ptCount val="9"/>
                <c:pt idx="0">
                  <c:v>3.3105486979938141E-2</c:v>
                </c:pt>
                <c:pt idx="1">
                  <c:v>3.2559200668548449E-2</c:v>
                </c:pt>
                <c:pt idx="2">
                  <c:v>3.2794655852069143E-2</c:v>
                </c:pt>
                <c:pt idx="3">
                  <c:v>3.2818885067478334E-2</c:v>
                </c:pt>
                <c:pt idx="4">
                  <c:v>3.4266452115091113E-2</c:v>
                </c:pt>
                <c:pt idx="5">
                  <c:v>3.3599290206551953E-2</c:v>
                </c:pt>
                <c:pt idx="6">
                  <c:v>3.3292990454599526E-2</c:v>
                </c:pt>
                <c:pt idx="7">
                  <c:v>3.3282849298062633E-2</c:v>
                </c:pt>
                <c:pt idx="8">
                  <c:v>3.3281767200982387E-2</c:v>
                </c:pt>
              </c:numCache>
              <c:extLst/>
            </c:numRef>
          </c:val>
          <c:smooth val="0"/>
          <c:extLst>
            <c:ext xmlns:c16="http://schemas.microsoft.com/office/drawing/2014/chart" uri="{C3380CC4-5D6E-409C-BE32-E72D297353CC}">
              <c16:uniqueId val="{00000001-8BF0-49C9-9EA8-6A61A9821E42}"/>
            </c:ext>
          </c:extLst>
        </c:ser>
        <c:dLbls>
          <c:dLblPos val="t"/>
          <c:showLegendKey val="0"/>
          <c:showVal val="1"/>
          <c:showCatName val="0"/>
          <c:showSerName val="0"/>
          <c:showPercent val="0"/>
          <c:showBubbleSize val="0"/>
        </c:dLbls>
        <c:smooth val="0"/>
        <c:axId val="442501152"/>
        <c:axId val="2066071408"/>
        <c:extLst>
          <c:ext xmlns:c15="http://schemas.microsoft.com/office/drawing/2012/chart" uri="{02D57815-91ED-43cb-92C2-25804820EDAC}">
            <c15:filteredLineSeries>
              <c15:ser>
                <c:idx val="1"/>
                <c:order val="1"/>
                <c:tx>
                  <c:strRef>
                    <c:extLst>
                      <c:ext uri="{02D57815-91ED-43cb-92C2-25804820EDAC}">
                        <c15:formulaRef>
                          <c15:sqref>Hedging!$L$14</c15:sqref>
                        </c15:formulaRef>
                      </c:ext>
                    </c:extLst>
                    <c:strCache>
                      <c:ptCount val="1"/>
                      <c:pt idx="0">
                        <c:v>Facility Wght. Avg. SOFR</c:v>
                      </c:pt>
                    </c:strCache>
                  </c:strRef>
                </c:tx>
                <c:spPr>
                  <a:ln w="28575" cap="rnd">
                    <a:solidFill>
                      <a:schemeClr val="tx2"/>
                    </a:solidFill>
                    <a:round/>
                  </a:ln>
                  <a:effectLst/>
                </c:spPr>
                <c:marker>
                  <c:symbol val="none"/>
                </c:marker>
                <c:dLbls>
                  <c:spPr>
                    <a:solidFill>
                      <a:schemeClr val="tx2"/>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b"/>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Hedging!$S$12:$AA$12</c15:sqref>
                        </c15:formulaRef>
                      </c:ext>
                    </c:extLst>
                    <c:strCache>
                      <c:ptCount val="9"/>
                      <c:pt idx="0">
                        <c:v>Q2-24</c:v>
                      </c:pt>
                      <c:pt idx="1">
                        <c:v>Q3-24</c:v>
                      </c:pt>
                      <c:pt idx="2">
                        <c:v>Q4-24</c:v>
                      </c:pt>
                      <c:pt idx="3">
                        <c:v>Q1-25</c:v>
                      </c:pt>
                      <c:pt idx="4">
                        <c:v>Q2-25</c:v>
                      </c:pt>
                      <c:pt idx="5">
                        <c:v>Q3-25</c:v>
                      </c:pt>
                      <c:pt idx="6">
                        <c:v>Q4-25</c:v>
                      </c:pt>
                      <c:pt idx="7">
                        <c:v>Q1-26</c:v>
                      </c:pt>
                      <c:pt idx="8">
                        <c:v>Q2-26</c:v>
                      </c:pt>
                    </c:strCache>
                  </c:strRef>
                </c:cat>
                <c:val>
                  <c:numRef>
                    <c:extLst>
                      <c:ext uri="{02D57815-91ED-43cb-92C2-25804820EDAC}">
                        <c15:formulaRef>
                          <c15:sqref>Hedging!$S$14:$AA$14</c15:sqref>
                        </c15:formulaRef>
                      </c:ext>
                    </c:extLst>
                    <c:numCache>
                      <c:formatCode>0.00%</c:formatCode>
                      <c:ptCount val="9"/>
                      <c:pt idx="0">
                        <c:v>3.1328393449806091E-2</c:v>
                      </c:pt>
                      <c:pt idx="1">
                        <c:v>3.0561844736464165E-2</c:v>
                      </c:pt>
                      <c:pt idx="2">
                        <c:v>3.0827761556336236E-2</c:v>
                      </c:pt>
                      <c:pt idx="3">
                        <c:v>3.0874224664974855E-2</c:v>
                      </c:pt>
                      <c:pt idx="4">
                        <c:v>3.2706448898163779E-2</c:v>
                      </c:pt>
                      <c:pt idx="5">
                        <c:v>3.171418050234158E-2</c:v>
                      </c:pt>
                      <c:pt idx="6">
                        <c:v>3.119222670620737E-2</c:v>
                      </c:pt>
                      <c:pt idx="7">
                        <c:v>3.117774486442542E-2</c:v>
                      </c:pt>
                      <c:pt idx="8">
                        <c:v>3.1233149149532916E-2</c:v>
                      </c:pt>
                    </c:numCache>
                  </c:numRef>
                </c:val>
                <c:smooth val="0"/>
                <c:extLst>
                  <c:ext xmlns:c16="http://schemas.microsoft.com/office/drawing/2014/chart" uri="{C3380CC4-5D6E-409C-BE32-E72D297353CC}">
                    <c16:uniqueId val="{00000002-8BF0-49C9-9EA8-6A61A9821E42}"/>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Hedging!$L$15</c15:sqref>
                        </c15:formulaRef>
                      </c:ext>
                    </c:extLst>
                    <c:strCache>
                      <c:ptCount val="1"/>
                      <c:pt idx="0">
                        <c:v>Apollo Refi</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Gilroy" panose="00000500000000000000"/>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Hedging!$S$12:$AA$12</c15:sqref>
                        </c15:formulaRef>
                      </c:ext>
                    </c:extLst>
                    <c:strCache>
                      <c:ptCount val="9"/>
                      <c:pt idx="0">
                        <c:v>Q2-24</c:v>
                      </c:pt>
                      <c:pt idx="1">
                        <c:v>Q3-24</c:v>
                      </c:pt>
                      <c:pt idx="2">
                        <c:v>Q4-24</c:v>
                      </c:pt>
                      <c:pt idx="3">
                        <c:v>Q1-25</c:v>
                      </c:pt>
                      <c:pt idx="4">
                        <c:v>Q2-25</c:v>
                      </c:pt>
                      <c:pt idx="5">
                        <c:v>Q3-25</c:v>
                      </c:pt>
                      <c:pt idx="6">
                        <c:v>Q4-25</c:v>
                      </c:pt>
                      <c:pt idx="7">
                        <c:v>Q1-26</c:v>
                      </c:pt>
                      <c:pt idx="8">
                        <c:v>Q2-26</c:v>
                      </c:pt>
                    </c:strCache>
                  </c:strRef>
                </c:cat>
                <c:val>
                  <c:numRef>
                    <c:extLst xmlns:c15="http://schemas.microsoft.com/office/drawing/2012/chart">
                      <c:ext xmlns:c15="http://schemas.microsoft.com/office/drawing/2012/chart" uri="{02D57815-91ED-43cb-92C2-25804820EDAC}">
                        <c15:formulaRef>
                          <c15:sqref>Hedging!$S$15:$AA$15</c15:sqref>
                        </c15:formulaRef>
                      </c:ext>
                    </c:extLst>
                    <c:numCache>
                      <c:formatCode>0.00%</c:formatCode>
                      <c:ptCount val="9"/>
                      <c:pt idx="0">
                        <c:v>3.9399999999999998E-2</c:v>
                      </c:pt>
                      <c:pt idx="1">
                        <c:v>3.9399999999999998E-2</c:v>
                      </c:pt>
                      <c:pt idx="2">
                        <c:v>3.9399999999999998E-2</c:v>
                      </c:pt>
                      <c:pt idx="3">
                        <c:v>3.9399999999999998E-2</c:v>
                      </c:pt>
                      <c:pt idx="4">
                        <c:v>3.9399999999999998E-2</c:v>
                      </c:pt>
                      <c:pt idx="5">
                        <c:v>3.9399999999999998E-2</c:v>
                      </c:pt>
                      <c:pt idx="6">
                        <c:v>3.9399999999999998E-2</c:v>
                      </c:pt>
                      <c:pt idx="7">
                        <c:v>3.9399999999999998E-2</c:v>
                      </c:pt>
                      <c:pt idx="8">
                        <c:v>3.9399999999999998E-2</c:v>
                      </c:pt>
                    </c:numCache>
                  </c:numRef>
                </c:val>
                <c:smooth val="0"/>
                <c:extLst xmlns:c15="http://schemas.microsoft.com/office/drawing/2012/chart">
                  <c:ext xmlns:c16="http://schemas.microsoft.com/office/drawing/2014/chart" uri="{C3380CC4-5D6E-409C-BE32-E72D297353CC}">
                    <c16:uniqueId val="{00000003-8BF0-49C9-9EA8-6A61A9821E42}"/>
                  </c:ext>
                </c:extLst>
              </c15:ser>
            </c15:filteredLineSeries>
          </c:ext>
        </c:extLst>
      </c:lineChart>
      <c:catAx>
        <c:axId val="44250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2066071408"/>
        <c:crosses val="autoZero"/>
        <c:auto val="1"/>
        <c:lblAlgn val="ctr"/>
        <c:lblOffset val="100"/>
        <c:noMultiLvlLbl val="0"/>
      </c:catAx>
      <c:valAx>
        <c:axId val="2066071408"/>
        <c:scaling>
          <c:orientation val="minMax"/>
          <c:max val="5.6000000000000008E-2"/>
          <c:min val="2.5000000000000005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44250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595959"/>
                </a:solidFill>
                <a:latin typeface="Gilroy" panose="00000500000000000000"/>
                <a:ea typeface="+mn-ea"/>
                <a:cs typeface="+mn-cs"/>
              </a:defRPr>
            </a:pPr>
            <a:r>
              <a:rPr lang="en-US" b="1">
                <a:solidFill>
                  <a:srgbClr val="595959"/>
                </a:solidFill>
              </a:rPr>
              <a:t>All-In Interest Rate</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595959"/>
              </a:solidFill>
              <a:latin typeface="Gilroy" panose="00000500000000000000"/>
              <a:ea typeface="+mn-ea"/>
              <a:cs typeface="+mn-cs"/>
            </a:defRPr>
          </a:pPr>
          <a:endParaRPr lang="en-US"/>
        </a:p>
      </c:txPr>
    </c:title>
    <c:autoTitleDeleted val="0"/>
    <c:plotArea>
      <c:layout/>
      <c:barChart>
        <c:barDir val="col"/>
        <c:grouping val="stacked"/>
        <c:varyColors val="0"/>
        <c:ser>
          <c:idx val="0"/>
          <c:order val="0"/>
          <c:tx>
            <c:strRef>
              <c:f>Hedging!$Q$30</c:f>
              <c:strCache>
                <c:ptCount val="1"/>
                <c:pt idx="0">
                  <c:v>Effective Wght. Avg. SOFR</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Hedging!$R$29:$V$29</c:f>
              <c:numCache>
                <c:formatCode>General</c:formatCode>
                <c:ptCount val="5"/>
                <c:pt idx="0">
                  <c:v>2023</c:v>
                </c:pt>
                <c:pt idx="1">
                  <c:v>2024</c:v>
                </c:pt>
                <c:pt idx="2">
                  <c:v>2025</c:v>
                </c:pt>
                <c:pt idx="3">
                  <c:v>2026</c:v>
                </c:pt>
                <c:pt idx="4">
                  <c:v>2027</c:v>
                </c:pt>
              </c:numCache>
            </c:numRef>
          </c:cat>
          <c:val>
            <c:numRef>
              <c:f>Hedging!$R$30:$V$30</c:f>
              <c:numCache>
                <c:formatCode>0.00%</c:formatCode>
                <c:ptCount val="5"/>
                <c:pt idx="0">
                  <c:v>3.2414367692428989E-2</c:v>
                </c:pt>
                <c:pt idx="1">
                  <c:v>3.2870937640259099E-2</c:v>
                </c:pt>
                <c:pt idx="2">
                  <c:v>3.3493908369721846E-2</c:v>
                </c:pt>
                <c:pt idx="3">
                  <c:v>3.3267426180736616E-2</c:v>
                </c:pt>
                <c:pt idx="4">
                  <c:v>3.5402155381679207E-2</c:v>
                </c:pt>
              </c:numCache>
            </c:numRef>
          </c:val>
          <c:extLst>
            <c:ext xmlns:c16="http://schemas.microsoft.com/office/drawing/2014/chart" uri="{C3380CC4-5D6E-409C-BE32-E72D297353CC}">
              <c16:uniqueId val="{00000000-B4C9-414D-AB22-7E696701F3BD}"/>
            </c:ext>
          </c:extLst>
        </c:ser>
        <c:ser>
          <c:idx val="1"/>
          <c:order val="1"/>
          <c:tx>
            <c:strRef>
              <c:f>Hedging!$Q$31</c:f>
              <c:strCache>
                <c:ptCount val="1"/>
                <c:pt idx="0">
                  <c:v>Wght. Avg. Spread</c:v>
                </c:pt>
              </c:strCache>
            </c:strRef>
          </c:tx>
          <c:spPr>
            <a:solidFill>
              <a:srgbClr val="FFAB2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595959"/>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Hedging!$R$29:$V$29</c:f>
              <c:numCache>
                <c:formatCode>General</c:formatCode>
                <c:ptCount val="5"/>
                <c:pt idx="0">
                  <c:v>2023</c:v>
                </c:pt>
                <c:pt idx="1">
                  <c:v>2024</c:v>
                </c:pt>
                <c:pt idx="2">
                  <c:v>2025</c:v>
                </c:pt>
                <c:pt idx="3">
                  <c:v>2026</c:v>
                </c:pt>
                <c:pt idx="4">
                  <c:v>2027</c:v>
                </c:pt>
              </c:numCache>
            </c:numRef>
          </c:cat>
          <c:val>
            <c:numRef>
              <c:f>Hedging!$R$31:$V$31</c:f>
              <c:numCache>
                <c:formatCode>0.00%</c:formatCode>
                <c:ptCount val="5"/>
                <c:pt idx="0">
                  <c:v>2.0254065817881535E-2</c:v>
                </c:pt>
                <c:pt idx="1">
                  <c:v>2.0038138019094865E-2</c:v>
                </c:pt>
                <c:pt idx="2">
                  <c:v>1.9867989066537427E-2</c:v>
                </c:pt>
                <c:pt idx="3">
                  <c:v>1.9866162423000076E-2</c:v>
                </c:pt>
                <c:pt idx="4">
                  <c:v>1.9982582477945016E-2</c:v>
                </c:pt>
              </c:numCache>
            </c:numRef>
          </c:val>
          <c:extLst>
            <c:ext xmlns:c16="http://schemas.microsoft.com/office/drawing/2014/chart" uri="{C3380CC4-5D6E-409C-BE32-E72D297353CC}">
              <c16:uniqueId val="{00000001-B4C9-414D-AB22-7E696701F3BD}"/>
            </c:ext>
          </c:extLst>
        </c:ser>
        <c:dLbls>
          <c:dLblPos val="ctr"/>
          <c:showLegendKey val="0"/>
          <c:showVal val="1"/>
          <c:showCatName val="0"/>
          <c:showSerName val="0"/>
          <c:showPercent val="0"/>
          <c:showBubbleSize val="0"/>
        </c:dLbls>
        <c:gapWidth val="150"/>
        <c:overlap val="100"/>
        <c:axId val="76969552"/>
        <c:axId val="1771915215"/>
      </c:barChart>
      <c:lineChart>
        <c:grouping val="standard"/>
        <c:varyColors val="0"/>
        <c:ser>
          <c:idx val="2"/>
          <c:order val="2"/>
          <c:tx>
            <c:strRef>
              <c:f>Hedging!$Q$32</c:f>
              <c:strCache>
                <c:ptCount val="1"/>
                <c:pt idx="0">
                  <c:v>All-In Interest Rate</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Gilroy" panose="0000050000000000000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Hedging!$R$29:$V$29</c:f>
              <c:numCache>
                <c:formatCode>General</c:formatCode>
                <c:ptCount val="5"/>
                <c:pt idx="0">
                  <c:v>2023</c:v>
                </c:pt>
                <c:pt idx="1">
                  <c:v>2024</c:v>
                </c:pt>
                <c:pt idx="2">
                  <c:v>2025</c:v>
                </c:pt>
                <c:pt idx="3">
                  <c:v>2026</c:v>
                </c:pt>
                <c:pt idx="4">
                  <c:v>2027</c:v>
                </c:pt>
              </c:numCache>
            </c:numRef>
          </c:cat>
          <c:val>
            <c:numRef>
              <c:f>Hedging!$R$32:$V$32</c:f>
              <c:numCache>
                <c:formatCode>0.00%</c:formatCode>
                <c:ptCount val="5"/>
                <c:pt idx="0">
                  <c:v>5.2668433510310517E-2</c:v>
                </c:pt>
                <c:pt idx="1">
                  <c:v>5.290907565935396E-2</c:v>
                </c:pt>
                <c:pt idx="2">
                  <c:v>5.336189743625927E-2</c:v>
                </c:pt>
                <c:pt idx="3">
                  <c:v>5.3133588603736688E-2</c:v>
                </c:pt>
                <c:pt idx="4">
                  <c:v>5.5384737859624222E-2</c:v>
                </c:pt>
              </c:numCache>
            </c:numRef>
          </c:val>
          <c:smooth val="0"/>
          <c:extLst>
            <c:ext xmlns:c16="http://schemas.microsoft.com/office/drawing/2014/chart" uri="{C3380CC4-5D6E-409C-BE32-E72D297353CC}">
              <c16:uniqueId val="{00000002-B4C9-414D-AB22-7E696701F3BD}"/>
            </c:ext>
          </c:extLst>
        </c:ser>
        <c:dLbls>
          <c:dLblPos val="ctr"/>
          <c:showLegendKey val="0"/>
          <c:showVal val="1"/>
          <c:showCatName val="0"/>
          <c:showSerName val="0"/>
          <c:showPercent val="0"/>
          <c:showBubbleSize val="0"/>
        </c:dLbls>
        <c:marker val="1"/>
        <c:smooth val="0"/>
        <c:axId val="76969552"/>
        <c:axId val="1771915215"/>
      </c:lineChart>
      <c:catAx>
        <c:axId val="7696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Gilroy" panose="00000500000000000000"/>
                <a:ea typeface="+mn-ea"/>
                <a:cs typeface="+mn-cs"/>
              </a:defRPr>
            </a:pPr>
            <a:endParaRPr lang="en-US"/>
          </a:p>
        </c:txPr>
        <c:crossAx val="1771915215"/>
        <c:crosses val="autoZero"/>
        <c:auto val="1"/>
        <c:lblAlgn val="ctr"/>
        <c:lblOffset val="100"/>
        <c:noMultiLvlLbl val="0"/>
      </c:catAx>
      <c:valAx>
        <c:axId val="1771915215"/>
        <c:scaling>
          <c:orientation val="minMax"/>
          <c:max val="6.0000000000000012E-2"/>
          <c:min val="0"/>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7696955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t>Effective Hedging Trend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lineChart>
        <c:grouping val="standard"/>
        <c:varyColors val="0"/>
        <c:ser>
          <c:idx val="0"/>
          <c:order val="0"/>
          <c:tx>
            <c:strRef>
              <c:f>Hedging!$B$49</c:f>
              <c:strCache>
                <c:ptCount val="1"/>
                <c:pt idx="0">
                  <c:v>% Hedged</c:v>
                </c:pt>
              </c:strCache>
            </c:strRef>
          </c:tx>
          <c:spPr>
            <a:ln w="38100" cap="rnd">
              <a:solidFill>
                <a:schemeClr val="tx2"/>
              </a:solidFill>
              <a:round/>
            </a:ln>
            <a:effectLst/>
          </c:spPr>
          <c:marker>
            <c:symbol val="none"/>
          </c:marker>
          <c:dLbls>
            <c:dLbl>
              <c:idx val="8"/>
              <c:layout>
                <c:manualLayout>
                  <c:x val="-2.2963351408187664E-2"/>
                  <c:y val="-5.82031250000000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A1A-4D7F-96D7-FFCEEAB485B8}"/>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Gilroy" panose="0000050000000000000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Hedging!$L$48:$U$48</c:f>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f>Hedging!$L$49:$U$49</c:f>
              <c:numCache>
                <c:formatCode>0.0%</c:formatCode>
                <c:ptCount val="10"/>
                <c:pt idx="0">
                  <c:v>0.97826086956521741</c:v>
                </c:pt>
                <c:pt idx="1">
                  <c:v>0.9063468829386192</c:v>
                </c:pt>
                <c:pt idx="2">
                  <c:v>0.95383220816906089</c:v>
                </c:pt>
                <c:pt idx="3">
                  <c:v>0.99535361259080601</c:v>
                </c:pt>
                <c:pt idx="4">
                  <c:v>0.99565351681955883</c:v>
                </c:pt>
                <c:pt idx="5">
                  <c:v>0.97551040465045435</c:v>
                </c:pt>
                <c:pt idx="6">
                  <c:v>0.9586619816586317</c:v>
                </c:pt>
                <c:pt idx="7">
                  <c:v>0.95041008771518087</c:v>
                </c:pt>
                <c:pt idx="8">
                  <c:v>0.51241007295183816</c:v>
                </c:pt>
                <c:pt idx="9">
                  <c:v>0.50833646877927874</c:v>
                </c:pt>
              </c:numCache>
            </c:numRef>
          </c:val>
          <c:smooth val="0"/>
          <c:extLst>
            <c:ext xmlns:c16="http://schemas.microsoft.com/office/drawing/2014/chart" uri="{C3380CC4-5D6E-409C-BE32-E72D297353CC}">
              <c16:uniqueId val="{00000000-6A1A-4D7F-96D7-FFCEEAB485B8}"/>
            </c:ext>
          </c:extLst>
        </c:ser>
        <c:dLbls>
          <c:dLblPos val="ctr"/>
          <c:showLegendKey val="0"/>
          <c:showVal val="1"/>
          <c:showCatName val="0"/>
          <c:showSerName val="0"/>
          <c:showPercent val="0"/>
          <c:showBubbleSize val="0"/>
        </c:dLbls>
        <c:smooth val="0"/>
        <c:axId val="881504127"/>
        <c:axId val="881504607"/>
        <c:extLst>
          <c:ext xmlns:c15="http://schemas.microsoft.com/office/drawing/2012/chart" uri="{02D57815-91ED-43cb-92C2-25804820EDAC}">
            <c15:filteredLineSeries>
              <c15:ser>
                <c:idx val="1"/>
                <c:order val="1"/>
                <c:tx>
                  <c:strRef>
                    <c:extLst>
                      <c:ext uri="{02D57815-91ED-43cb-92C2-25804820EDAC}">
                        <c15:formulaRef>
                          <c15:sqref>Hedging!$B$50</c15:sqref>
                        </c15:formulaRef>
                      </c:ext>
                    </c:extLst>
                    <c:strCache>
                      <c:ptCount val="1"/>
                      <c:pt idx="0">
                        <c:v>Effective % Hedged over Loan Term</c:v>
                      </c:pt>
                    </c:strCache>
                  </c:strRef>
                </c:tx>
                <c:spPr>
                  <a:ln w="38100"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Gilroy" panose="00000500000000000000"/>
                          <a:ea typeface="+mn-ea"/>
                          <a:cs typeface="+mn-cs"/>
                        </a:defRPr>
                      </a:pPr>
                      <a:endParaRPr lang="en-US"/>
                    </a:p>
                  </c:txPr>
                  <c:dLblPos val="b"/>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Hedging!$L$48:$U$48</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c:ext uri="{02D57815-91ED-43cb-92C2-25804820EDAC}">
                        <c15:formulaRef>
                          <c15:sqref>Hedging!$L$50:$U$50</c15:sqref>
                        </c15:formulaRef>
                      </c:ext>
                    </c:extLst>
                    <c:numCache>
                      <c:formatCode>0.0%</c:formatCode>
                      <c:ptCount val="10"/>
                      <c:pt idx="0">
                        <c:v>0.87212335568395438</c:v>
                      </c:pt>
                      <c:pt idx="1">
                        <c:v>0.85940551921949271</c:v>
                      </c:pt>
                      <c:pt idx="2">
                        <c:v>0.85316942164344234</c:v>
                      </c:pt>
                      <c:pt idx="3">
                        <c:v>0.83862642352134387</c:v>
                      </c:pt>
                      <c:pt idx="4">
                        <c:v>0.81344146183412469</c:v>
                      </c:pt>
                      <c:pt idx="5">
                        <c:v>0.77856781789280327</c:v>
                      </c:pt>
                      <c:pt idx="6">
                        <c:v>0.73075712069608423</c:v>
                      </c:pt>
                      <c:pt idx="7">
                        <c:v>0.65598693522893881</c:v>
                      </c:pt>
                      <c:pt idx="8">
                        <c:v>0.51036514237808572</c:v>
                      </c:pt>
                      <c:pt idx="9">
                        <c:v>0.50833646877927874</c:v>
                      </c:pt>
                    </c:numCache>
                  </c:numRef>
                </c:val>
                <c:smooth val="0"/>
                <c:extLst>
                  <c:ext xmlns:c16="http://schemas.microsoft.com/office/drawing/2014/chart" uri="{C3380CC4-5D6E-409C-BE32-E72D297353CC}">
                    <c16:uniqueId val="{00000001-6A1A-4D7F-96D7-FFCEEAB485B8}"/>
                  </c:ext>
                </c:extLst>
              </c15:ser>
            </c15:filteredLineSeries>
          </c:ext>
        </c:extLst>
      </c:lineChart>
      <c:catAx>
        <c:axId val="881504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Gilroy" panose="00000500000000000000"/>
                <a:ea typeface="+mn-ea"/>
                <a:cs typeface="+mn-cs"/>
              </a:defRPr>
            </a:pPr>
            <a:endParaRPr lang="en-US"/>
          </a:p>
        </c:txPr>
        <c:crossAx val="881504607"/>
        <c:crosses val="autoZero"/>
        <c:auto val="1"/>
        <c:lblAlgn val="ctr"/>
        <c:lblOffset val="100"/>
        <c:noMultiLvlLbl val="0"/>
      </c:catAx>
      <c:valAx>
        <c:axId val="881504607"/>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88150412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Quarterly Core FFO &amp;</a:t>
            </a:r>
            <a:r>
              <a:rPr lang="en-US" b="1" baseline="0"/>
              <a:t> A</a:t>
            </a:r>
            <a:r>
              <a:rPr lang="en-US" b="1"/>
              <a:t>FFO CoC%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6048357365327271E-2"/>
          <c:y val="0.10278132495211019"/>
          <c:w val="0.95586701724535006"/>
          <c:h val="0.72483829679369349"/>
        </c:manualLayout>
      </c:layout>
      <c:lineChart>
        <c:grouping val="standard"/>
        <c:varyColors val="0"/>
        <c:ser>
          <c:idx val="0"/>
          <c:order val="0"/>
          <c:tx>
            <c:strRef>
              <c:f>'Fund Performance'!$B$157</c:f>
              <c:strCache>
                <c:ptCount val="1"/>
                <c:pt idx="0">
                  <c:v>Core FFO %</c:v>
                </c:pt>
              </c:strCache>
            </c:strRef>
          </c:tx>
          <c:spPr>
            <a:ln w="28575" cap="rnd">
              <a:solidFill>
                <a:srgbClr val="FFC000"/>
              </a:solidFill>
              <a:round/>
            </a:ln>
            <a:effectLst/>
          </c:spPr>
          <c:marker>
            <c:symbol val="none"/>
          </c:marker>
          <c:dLbls>
            <c:dLbl>
              <c:idx val="0"/>
              <c:tx>
                <c:rich>
                  <a:bodyPr/>
                  <a:lstStyle/>
                  <a:p>
                    <a:fld id="{38BAC95C-FB19-426C-A1FA-B3140DDB82AC}" type="CELLRANGE">
                      <a:rPr lang="en-US"/>
                      <a:pPr/>
                      <a:t>[CELLRANGE]</a:t>
                    </a:fld>
                    <a:endParaRPr lang="en-US" baseline="0"/>
                  </a:p>
                  <a:p>
                    <a:fld id="{FF716B54-E98B-42DD-847F-7778E93BBBAA}"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DFF0-4E22-A862-6C688CB72921}"/>
                </c:ext>
              </c:extLst>
            </c:dLbl>
            <c:dLbl>
              <c:idx val="1"/>
              <c:tx>
                <c:rich>
                  <a:bodyPr/>
                  <a:lstStyle/>
                  <a:p>
                    <a:fld id="{936270AF-3411-45FF-8E67-09B3477A8D07}" type="CELLRANGE">
                      <a:rPr lang="en-US"/>
                      <a:pPr/>
                      <a:t>[CELLRANGE]</a:t>
                    </a:fld>
                    <a:endParaRPr lang="en-US" baseline="0"/>
                  </a:p>
                  <a:p>
                    <a:fld id="{37590806-0FD5-4100-BB96-9849B72355C8}"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DFF0-4E22-A862-6C688CB72921}"/>
                </c:ext>
              </c:extLst>
            </c:dLbl>
            <c:dLbl>
              <c:idx val="2"/>
              <c:tx>
                <c:rich>
                  <a:bodyPr/>
                  <a:lstStyle/>
                  <a:p>
                    <a:fld id="{588FCE23-C180-4754-A924-7230F67933B5}" type="CELLRANGE">
                      <a:rPr lang="en-US"/>
                      <a:pPr/>
                      <a:t>[CELLRANGE]</a:t>
                    </a:fld>
                    <a:endParaRPr lang="en-US" baseline="0"/>
                  </a:p>
                  <a:p>
                    <a:fld id="{2D8FF860-108A-4F7A-9663-88E9D24310BD}"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DFF0-4E22-A862-6C688CB72921}"/>
                </c:ext>
              </c:extLst>
            </c:dLbl>
            <c:dLbl>
              <c:idx val="3"/>
              <c:tx>
                <c:rich>
                  <a:bodyPr/>
                  <a:lstStyle/>
                  <a:p>
                    <a:fld id="{1D16433D-F167-48D4-8F85-74D14313FA3C}" type="CELLRANGE">
                      <a:rPr lang="en-US"/>
                      <a:pPr/>
                      <a:t>[CELLRANGE]</a:t>
                    </a:fld>
                    <a:endParaRPr lang="en-US" baseline="0"/>
                  </a:p>
                  <a:p>
                    <a:fld id="{D6D58D08-046B-4D28-A241-39FE318308CB}"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DFF0-4E22-A862-6C688CB72921}"/>
                </c:ext>
              </c:extLst>
            </c:dLbl>
            <c:dLbl>
              <c:idx val="4"/>
              <c:tx>
                <c:rich>
                  <a:bodyPr/>
                  <a:lstStyle/>
                  <a:p>
                    <a:fld id="{580078BE-3F1E-437B-978C-1C62D3CE6C4C}" type="CELLRANGE">
                      <a:rPr lang="en-US"/>
                      <a:pPr/>
                      <a:t>[CELLRANGE]</a:t>
                    </a:fld>
                    <a:endParaRPr lang="en-US" baseline="0"/>
                  </a:p>
                  <a:p>
                    <a:fld id="{E019BDC7-907E-4DB1-97D6-70BB61A324A9}"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DFF0-4E22-A862-6C688CB72921}"/>
                </c:ext>
              </c:extLst>
            </c:dLbl>
            <c:dLbl>
              <c:idx val="5"/>
              <c:tx>
                <c:rich>
                  <a:bodyPr/>
                  <a:lstStyle/>
                  <a:p>
                    <a:fld id="{2899FAC6-C327-44C0-8FEA-17A3499A4C76}" type="CELLRANGE">
                      <a:rPr lang="en-US"/>
                      <a:pPr/>
                      <a:t>[CELLRANGE]</a:t>
                    </a:fld>
                    <a:endParaRPr lang="en-US" baseline="0"/>
                  </a:p>
                  <a:p>
                    <a:fld id="{7152C3A0-D666-4E7A-982C-6692DEAE149D}"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DFF0-4E22-A862-6C688CB72921}"/>
                </c:ext>
              </c:extLst>
            </c:dLbl>
            <c:dLbl>
              <c:idx val="6"/>
              <c:tx>
                <c:rich>
                  <a:bodyPr/>
                  <a:lstStyle/>
                  <a:p>
                    <a:fld id="{31AD8811-198F-43C5-A267-58E410D7105B}" type="CELLRANGE">
                      <a:rPr lang="en-US"/>
                      <a:pPr/>
                      <a:t>[CELLRANGE]</a:t>
                    </a:fld>
                    <a:endParaRPr lang="en-US" baseline="0"/>
                  </a:p>
                  <a:p>
                    <a:fld id="{3737CD10-1A39-448A-BC26-039FB2426710}"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DFF0-4E22-A862-6C688CB72921}"/>
                </c:ext>
              </c:extLst>
            </c:dLbl>
            <c:dLbl>
              <c:idx val="7"/>
              <c:tx>
                <c:rich>
                  <a:bodyPr/>
                  <a:lstStyle/>
                  <a:p>
                    <a:fld id="{863CB47D-F32F-45CA-8C37-5B214896835F}" type="CELLRANGE">
                      <a:rPr lang="en-US"/>
                      <a:pPr/>
                      <a:t>[CELLRANGE]</a:t>
                    </a:fld>
                    <a:r>
                      <a:rPr lang="en-US" baseline="0"/>
                      <a:t>
</a:t>
                    </a:r>
                    <a:fld id="{AC9F1191-09CB-4A9F-8EEF-0B032AC48144}"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FF0-4E22-A862-6C688CB72921}"/>
                </c:ext>
              </c:extLst>
            </c:dLbl>
            <c:dLbl>
              <c:idx val="8"/>
              <c:tx>
                <c:rich>
                  <a:bodyPr/>
                  <a:lstStyle/>
                  <a:p>
                    <a:fld id="{23C281F2-EC15-43A9-9071-0217F3790EDA}" type="CELLRANGE">
                      <a:rPr lang="en-US"/>
                      <a:pPr/>
                      <a:t>[CELLRANGE]</a:t>
                    </a:fld>
                    <a:r>
                      <a:rPr lang="en-US" baseline="0"/>
                      <a:t>
</a:t>
                    </a:r>
                    <a:fld id="{B46F459A-6BDF-47AB-B7B2-92BA78C4D959}"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FF0-4E22-A862-6C688CB72921}"/>
                </c:ext>
              </c:extLst>
            </c:dLbl>
            <c:dLbl>
              <c:idx val="9"/>
              <c:tx>
                <c:rich>
                  <a:bodyPr/>
                  <a:lstStyle/>
                  <a:p>
                    <a:fld id="{3C1CADD2-5ABC-4598-8351-96081DFB7B55}" type="CELLRANGE">
                      <a:rPr lang="en-US"/>
                      <a:pPr/>
                      <a:t>[CELLRANGE]</a:t>
                    </a:fld>
                    <a:r>
                      <a:rPr lang="en-US" baseline="0"/>
                      <a:t>
</a:t>
                    </a:r>
                    <a:fld id="{769906E9-7740-4D2B-BD94-B901D9E68239}"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DFF0-4E22-A862-6C688CB72921}"/>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Performance'!$L$157:$U$157</c:f>
              <c:numCache>
                <c:formatCode>0.00%</c:formatCode>
                <c:ptCount val="10"/>
                <c:pt idx="0">
                  <c:v>3.0595649039388086E-2</c:v>
                </c:pt>
                <c:pt idx="1">
                  <c:v>3.3576706731377921E-2</c:v>
                </c:pt>
                <c:pt idx="2">
                  <c:v>2.013161253976482E-2</c:v>
                </c:pt>
                <c:pt idx="3">
                  <c:v>2.7303213515478379E-2</c:v>
                </c:pt>
                <c:pt idx="4">
                  <c:v>2.9972612101144276E-2</c:v>
                </c:pt>
                <c:pt idx="5">
                  <c:v>3.3595354305097823E-2</c:v>
                </c:pt>
                <c:pt idx="6">
                  <c:v>4.1978319686319758E-2</c:v>
                </c:pt>
                <c:pt idx="7">
                  <c:v>4.2225506446280744E-2</c:v>
                </c:pt>
                <c:pt idx="8">
                  <c:v>3.9698943905633208E-2</c:v>
                </c:pt>
                <c:pt idx="9">
                  <c:v>3.4866223585134012E-2</c:v>
                </c:pt>
              </c:numCache>
              <c:extLst/>
            </c:numRef>
          </c:val>
          <c:smooth val="0"/>
          <c:extLst>
            <c:ext xmlns:c15="http://schemas.microsoft.com/office/drawing/2012/chart" uri="{02D57815-91ED-43cb-92C2-25804820EDAC}">
              <c15:datalabelsRange>
                <c15:f>'Fund Performance'!$L$156:$U$156</c15:f>
                <c15:dlblRangeCache>
                  <c:ptCount val="10"/>
                  <c:pt idx="0">
                    <c:v> $3.8 </c:v>
                  </c:pt>
                  <c:pt idx="1">
                    <c:v> $4.2 </c:v>
                  </c:pt>
                  <c:pt idx="2">
                    <c:v> $2.5 </c:v>
                  </c:pt>
                  <c:pt idx="3">
                    <c:v> $3.4 </c:v>
                  </c:pt>
                  <c:pt idx="4">
                    <c:v> $3.7 </c:v>
                  </c:pt>
                  <c:pt idx="5">
                    <c:v> $4.2 </c:v>
                  </c:pt>
                  <c:pt idx="6">
                    <c:v> $5.2 </c:v>
                  </c:pt>
                  <c:pt idx="7">
                    <c:v> $5.3 </c:v>
                  </c:pt>
                  <c:pt idx="8">
                    <c:v> $5.0 </c:v>
                  </c:pt>
                  <c:pt idx="9">
                    <c:v> $4.4 </c:v>
                  </c:pt>
                </c15:dlblRangeCache>
              </c15:datalabelsRange>
            </c:ext>
            <c:ext xmlns:c16="http://schemas.microsoft.com/office/drawing/2014/chart" uri="{C3380CC4-5D6E-409C-BE32-E72D297353CC}">
              <c16:uniqueId val="{0000000A-DFF0-4E22-A862-6C688CB72921}"/>
            </c:ext>
          </c:extLst>
        </c:ser>
        <c:ser>
          <c:idx val="1"/>
          <c:order val="1"/>
          <c:tx>
            <c:strRef>
              <c:f>'Fund Performance'!$B$168</c:f>
              <c:strCache>
                <c:ptCount val="1"/>
                <c:pt idx="0">
                  <c:v>AFFO %</c:v>
                </c:pt>
              </c:strCache>
            </c:strRef>
          </c:tx>
          <c:spPr>
            <a:ln w="28575" cap="rnd">
              <a:solidFill>
                <a:schemeClr val="tx2"/>
              </a:solidFill>
              <a:round/>
            </a:ln>
            <a:effectLst/>
          </c:spPr>
          <c:marker>
            <c:symbol val="none"/>
          </c:marker>
          <c:dLbls>
            <c:dLbl>
              <c:idx val="0"/>
              <c:tx>
                <c:rich>
                  <a:bodyPr/>
                  <a:lstStyle/>
                  <a:p>
                    <a:fld id="{650CE6C9-F357-4139-B6F3-6C3409ED9F10}" type="CELLRANGE">
                      <a:rPr lang="en-US"/>
                      <a:pPr/>
                      <a:t>[CELLRANGE]</a:t>
                    </a:fld>
                    <a:endParaRPr lang="en-US" baseline="0"/>
                  </a:p>
                  <a:p>
                    <a:fld id="{02DB69D7-518B-473F-BE4B-5DB2B8BC33FE}"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DFF0-4E22-A862-6C688CB72921}"/>
                </c:ext>
              </c:extLst>
            </c:dLbl>
            <c:dLbl>
              <c:idx val="1"/>
              <c:tx>
                <c:rich>
                  <a:bodyPr/>
                  <a:lstStyle/>
                  <a:p>
                    <a:fld id="{4FCF3197-08E1-4DB8-91E2-E20E8785AF8C}" type="CELLRANGE">
                      <a:rPr lang="en-US"/>
                      <a:pPr/>
                      <a:t>[CELLRANGE]</a:t>
                    </a:fld>
                    <a:endParaRPr lang="en-US" baseline="0"/>
                  </a:p>
                  <a:p>
                    <a:fld id="{B557047A-0CDF-425D-B21B-DFB98DCF3493}"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DFF0-4E22-A862-6C688CB72921}"/>
                </c:ext>
              </c:extLst>
            </c:dLbl>
            <c:dLbl>
              <c:idx val="2"/>
              <c:tx>
                <c:rich>
                  <a:bodyPr/>
                  <a:lstStyle/>
                  <a:p>
                    <a:fld id="{CF8D1284-7E51-4ADB-9423-2D06BCC2CC89}" type="CELLRANGE">
                      <a:rPr lang="en-US"/>
                      <a:pPr/>
                      <a:t>[CELLRANGE]</a:t>
                    </a:fld>
                    <a:endParaRPr lang="en-US" baseline="0"/>
                  </a:p>
                  <a:p>
                    <a:fld id="{5B7EA9A8-E77C-4FC5-B2F2-B4C559D54422}"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DFF0-4E22-A862-6C688CB72921}"/>
                </c:ext>
              </c:extLst>
            </c:dLbl>
            <c:dLbl>
              <c:idx val="3"/>
              <c:tx>
                <c:rich>
                  <a:bodyPr/>
                  <a:lstStyle/>
                  <a:p>
                    <a:fld id="{4179A3AD-98C1-4AAD-BDAC-69B4DE18AE48}" type="CELLRANGE">
                      <a:rPr lang="en-US"/>
                      <a:pPr/>
                      <a:t>[CELLRANGE]</a:t>
                    </a:fld>
                    <a:endParaRPr lang="en-US" baseline="0"/>
                  </a:p>
                  <a:p>
                    <a:fld id="{39A7C0FC-F5EA-48A9-8B8C-121D571BC5A4}"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E-DFF0-4E22-A862-6C688CB72921}"/>
                </c:ext>
              </c:extLst>
            </c:dLbl>
            <c:dLbl>
              <c:idx val="4"/>
              <c:tx>
                <c:rich>
                  <a:bodyPr/>
                  <a:lstStyle/>
                  <a:p>
                    <a:fld id="{DC5C9D7A-F387-451E-82DB-CD5C0F07FBD3}" type="CELLRANGE">
                      <a:rPr lang="en-US"/>
                      <a:pPr/>
                      <a:t>[CELLRANGE]</a:t>
                    </a:fld>
                    <a:endParaRPr lang="en-US" baseline="0"/>
                  </a:p>
                  <a:p>
                    <a:fld id="{DE818AE4-87CE-4BE0-A20A-2FEEF36733B0}"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DFF0-4E22-A862-6C688CB72921}"/>
                </c:ext>
              </c:extLst>
            </c:dLbl>
            <c:dLbl>
              <c:idx val="5"/>
              <c:tx>
                <c:rich>
                  <a:bodyPr/>
                  <a:lstStyle/>
                  <a:p>
                    <a:fld id="{A53AC130-7315-41E1-8723-A2A51F8B0C3B}" type="CELLRANGE">
                      <a:rPr lang="en-US"/>
                      <a:pPr/>
                      <a:t>[CELLRANGE]</a:t>
                    </a:fld>
                    <a:endParaRPr lang="en-US" baseline="0"/>
                  </a:p>
                  <a:p>
                    <a:fld id="{00323C59-B9EB-4B7B-ABC9-DC7D20895F4A}"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0-DFF0-4E22-A862-6C688CB72921}"/>
                </c:ext>
              </c:extLst>
            </c:dLbl>
            <c:dLbl>
              <c:idx val="6"/>
              <c:tx>
                <c:rich>
                  <a:bodyPr/>
                  <a:lstStyle/>
                  <a:p>
                    <a:fld id="{12EE9602-8831-40D1-AF66-E05E62E1D9A1}" type="CELLRANGE">
                      <a:rPr lang="en-US"/>
                      <a:pPr/>
                      <a:t>[CELLRANGE]</a:t>
                    </a:fld>
                    <a:endParaRPr lang="en-US" baseline="0"/>
                  </a:p>
                  <a:p>
                    <a:fld id="{A2327465-A73D-4E03-ADB8-723ADEBEAB21}"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DFF0-4E22-A862-6C688CB72921}"/>
                </c:ext>
              </c:extLst>
            </c:dLbl>
            <c:dLbl>
              <c:idx val="7"/>
              <c:tx>
                <c:rich>
                  <a:bodyPr/>
                  <a:lstStyle/>
                  <a:p>
                    <a:fld id="{B6B8F81B-6311-4C5A-8209-F99944D9E699}" type="CELLRANGE">
                      <a:rPr lang="en-US"/>
                      <a:pPr/>
                      <a:t>[CELLRANGE]</a:t>
                    </a:fld>
                    <a:r>
                      <a:rPr lang="en-US" baseline="0"/>
                      <a:t>
</a:t>
                    </a:r>
                    <a:fld id="{6417274F-D7E8-4AD5-B19A-3C595B9C28E3}"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DFF0-4E22-A862-6C688CB72921}"/>
                </c:ext>
              </c:extLst>
            </c:dLbl>
            <c:dLbl>
              <c:idx val="8"/>
              <c:tx>
                <c:rich>
                  <a:bodyPr/>
                  <a:lstStyle/>
                  <a:p>
                    <a:fld id="{AFEC9FA7-6A4D-4452-BE5B-AD0ED1131E24}" type="CELLRANGE">
                      <a:rPr lang="en-US"/>
                      <a:pPr/>
                      <a:t>[CELLRANGE]</a:t>
                    </a:fld>
                    <a:r>
                      <a:rPr lang="en-US" baseline="0"/>
                      <a:t>
</a:t>
                    </a:r>
                    <a:fld id="{42E7E75D-5394-41A7-BAB1-65342BCDBFC9}"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DFF0-4E22-A862-6C688CB72921}"/>
                </c:ext>
              </c:extLst>
            </c:dLbl>
            <c:dLbl>
              <c:idx val="9"/>
              <c:tx>
                <c:rich>
                  <a:bodyPr/>
                  <a:lstStyle/>
                  <a:p>
                    <a:fld id="{EBD774C3-B479-4121-A099-B17C0E8ACBD5}" type="CELLRANGE">
                      <a:rPr lang="en-US"/>
                      <a:pPr/>
                      <a:t>[CELLRANGE]</a:t>
                    </a:fld>
                    <a:r>
                      <a:rPr lang="en-US" baseline="0"/>
                      <a:t>
</a:t>
                    </a:r>
                    <a:fld id="{90A8A356-5899-4E3D-8D67-7D231D312096}"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DFF0-4E22-A862-6C688CB72921}"/>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Performance'!$L$168:$U$168</c:f>
              <c:numCache>
                <c:formatCode>0.00%</c:formatCode>
                <c:ptCount val="10"/>
                <c:pt idx="0">
                  <c:v>6.6089700798678142E-3</c:v>
                </c:pt>
                <c:pt idx="1">
                  <c:v>-1.6208902707626361E-2</c:v>
                </c:pt>
                <c:pt idx="2">
                  <c:v>1.4362882470952485E-3</c:v>
                </c:pt>
                <c:pt idx="3">
                  <c:v>-4.1553555933334495E-3</c:v>
                </c:pt>
                <c:pt idx="4">
                  <c:v>-4.1381129886000075E-2</c:v>
                </c:pt>
                <c:pt idx="5">
                  <c:v>-4.5791581761885865E-2</c:v>
                </c:pt>
                <c:pt idx="6">
                  <c:v>-9.0257187812315797E-3</c:v>
                </c:pt>
                <c:pt idx="7">
                  <c:v>1.8332870938187168E-2</c:v>
                </c:pt>
                <c:pt idx="8">
                  <c:v>1.5753489117540695E-2</c:v>
                </c:pt>
                <c:pt idx="9">
                  <c:v>2.6425240772070578E-3</c:v>
                </c:pt>
              </c:numCache>
              <c:extLst/>
            </c:numRef>
          </c:val>
          <c:smooth val="0"/>
          <c:extLst>
            <c:ext xmlns:c15="http://schemas.microsoft.com/office/drawing/2012/chart" uri="{02D57815-91ED-43cb-92C2-25804820EDAC}">
              <c15:datalabelsRange>
                <c15:f>'Fund Performance'!$L$167:$U$167</c15:f>
                <c15:dlblRangeCache>
                  <c:ptCount val="10"/>
                  <c:pt idx="0">
                    <c:v> $0.8 </c:v>
                  </c:pt>
                  <c:pt idx="1">
                    <c:v> $(2.0)</c:v>
                  </c:pt>
                  <c:pt idx="2">
                    <c:v> $0.2 </c:v>
                  </c:pt>
                  <c:pt idx="3">
                    <c:v> $(0.5)</c:v>
                  </c:pt>
                  <c:pt idx="4">
                    <c:v> $(5.2)</c:v>
                  </c:pt>
                  <c:pt idx="5">
                    <c:v> $(5.7)</c:v>
                  </c:pt>
                  <c:pt idx="6">
                    <c:v> $(1.1)</c:v>
                  </c:pt>
                  <c:pt idx="7">
                    <c:v> $2.3 </c:v>
                  </c:pt>
                  <c:pt idx="8">
                    <c:v> $2.0 </c:v>
                  </c:pt>
                  <c:pt idx="9">
                    <c:v> $0.3 </c:v>
                  </c:pt>
                </c15:dlblRangeCache>
              </c15:datalabelsRange>
            </c:ext>
            <c:ext xmlns:c16="http://schemas.microsoft.com/office/drawing/2014/chart" uri="{C3380CC4-5D6E-409C-BE32-E72D297353CC}">
              <c16:uniqueId val="{00000015-DFF0-4E22-A862-6C688CB72921}"/>
            </c:ext>
          </c:extLst>
        </c:ser>
        <c:dLbls>
          <c:dLblPos val="ctr"/>
          <c:showLegendKey val="0"/>
          <c:showVal val="1"/>
          <c:showCatName val="0"/>
          <c:showSerName val="0"/>
          <c:showPercent val="0"/>
          <c:showBubbleSize val="0"/>
        </c:dLbls>
        <c:smooth val="0"/>
        <c:axId val="269469712"/>
        <c:axId val="19816816"/>
        <c:extLst>
          <c:ext xmlns:c15="http://schemas.microsoft.com/office/drawing/2012/chart" uri="{02D57815-91ED-43cb-92C2-25804820EDAC}">
            <c15:filteredLineSeries>
              <c15:ser>
                <c:idx val="2"/>
                <c:order val="2"/>
                <c:tx>
                  <c:strRef>
                    <c:extLst>
                      <c:ext uri="{02D57815-91ED-43cb-92C2-25804820EDAC}">
                        <c15:formulaRef>
                          <c15:sqref>'Fund Performance'!$L$79</c15:sqref>
                        </c15:formulaRef>
                      </c:ext>
                    </c:extLst>
                    <c:strCache>
                      <c:ptCount val="1"/>
                      <c:pt idx="0">
                        <c:v>Quarterly Yield on Cost</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'Fund Performance'!$L$142:$U$142</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c:ext uri="{02D57815-91ED-43cb-92C2-25804820EDAC}">
                        <c15:formulaRef>
                          <c15:sqref>'Fund Performance'!$W$79:$AF$79</c15:sqref>
                        </c15:formulaRef>
                      </c:ext>
                    </c:extLst>
                    <c:numCache>
                      <c:formatCode>0.00%</c:formatCode>
                      <c:ptCount val="10"/>
                      <c:pt idx="0">
                        <c:v>5.4543259429847654E-2</c:v>
                      </c:pt>
                      <c:pt idx="1">
                        <c:v>5.5888900435775692E-2</c:v>
                      </c:pt>
                      <c:pt idx="2">
                        <c:v>5.566085089734444E-2</c:v>
                      </c:pt>
                      <c:pt idx="3">
                        <c:v>5.8087213056783209E-2</c:v>
                      </c:pt>
                      <c:pt idx="4">
                        <c:v>5.8812079887529241E-2</c:v>
                      </c:pt>
                      <c:pt idx="5">
                        <c:v>6.0202434607302839E-2</c:v>
                      </c:pt>
                      <c:pt idx="6">
                        <c:v>6.4067668868576719E-2</c:v>
                      </c:pt>
                      <c:pt idx="7">
                        <c:v>6.4049299745405575E-2</c:v>
                      </c:pt>
                      <c:pt idx="8">
                        <c:v>6.2983535145264308E-2</c:v>
                      </c:pt>
                      <c:pt idx="9">
                        <c:v>6.0753219405052676E-2</c:v>
                      </c:pt>
                    </c:numCache>
                  </c:numRef>
                </c:val>
                <c:smooth val="0"/>
                <c:extLst>
                  <c:ext xmlns:c16="http://schemas.microsoft.com/office/drawing/2014/chart" uri="{C3380CC4-5D6E-409C-BE32-E72D297353CC}">
                    <c16:uniqueId val="{00000016-DFF0-4E22-A862-6C688CB72921}"/>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'Fund Performance'!$L$81</c15:sqref>
                        </c15:formulaRef>
                      </c:ext>
                    </c:extLst>
                    <c:strCache>
                      <c:ptCount val="1"/>
                      <c:pt idx="0">
                        <c:v>YOC Post-Bad Debt</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'Fund Performance'!$L$142:$U$142</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xmlns:c15="http://schemas.microsoft.com/office/drawing/2012/chart">
                      <c:ext xmlns:c15="http://schemas.microsoft.com/office/drawing/2012/chart" uri="{02D57815-91ED-43cb-92C2-25804820EDAC}">
                        <c15:formulaRef>
                          <c15:sqref>'Fund Performance'!$W$81:$AF$81</c15:sqref>
                        </c15:formulaRef>
                      </c:ext>
                    </c:extLst>
                    <c:numCache>
                      <c:formatCode>0.00%</c:formatCode>
                      <c:ptCount val="10"/>
                      <c:pt idx="0">
                        <c:v>5.4543259429847654E-2</c:v>
                      </c:pt>
                      <c:pt idx="1">
                        <c:v>5.5888900435775692E-2</c:v>
                      </c:pt>
                      <c:pt idx="2">
                        <c:v>5.566085089734444E-2</c:v>
                      </c:pt>
                      <c:pt idx="3">
                        <c:v>5.8087213056783209E-2</c:v>
                      </c:pt>
                      <c:pt idx="4">
                        <c:v>5.8812079887529241E-2</c:v>
                      </c:pt>
                      <c:pt idx="5">
                        <c:v>6.0202434607302839E-2</c:v>
                      </c:pt>
                      <c:pt idx="6">
                        <c:v>6.4067668868576719E-2</c:v>
                      </c:pt>
                      <c:pt idx="7">
                        <c:v>6.4049299745405575E-2</c:v>
                      </c:pt>
                      <c:pt idx="8">
                        <c:v>6.2983535145264308E-2</c:v>
                      </c:pt>
                      <c:pt idx="9">
                        <c:v>6.0753219405052676E-2</c:v>
                      </c:pt>
                    </c:numCache>
                  </c:numRef>
                </c:val>
                <c:smooth val="0"/>
                <c:extLst xmlns:c15="http://schemas.microsoft.com/office/drawing/2012/chart">
                  <c:ext xmlns:c16="http://schemas.microsoft.com/office/drawing/2014/chart" uri="{C3380CC4-5D6E-409C-BE32-E72D297353CC}">
                    <c16:uniqueId val="{00000017-DFF0-4E22-A862-6C688CB72921}"/>
                  </c:ext>
                </c:extLst>
              </c15:ser>
            </c15:filteredLineSeries>
          </c:ext>
        </c:extLst>
      </c:lineChart>
      <c:catAx>
        <c:axId val="2694697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16816"/>
        <c:crosses val="autoZero"/>
        <c:auto val="1"/>
        <c:lblAlgn val="ctr"/>
        <c:lblOffset val="100"/>
        <c:noMultiLvlLbl val="0"/>
      </c:catAx>
      <c:valAx>
        <c:axId val="19816816"/>
        <c:scaling>
          <c:orientation val="minMax"/>
          <c:max val="6.6000000000000017E-2"/>
          <c:min val="-6.0000000000000012E-2"/>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94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Quarterly Core FFO &amp; AFFO CoC%</a:t>
            </a:r>
          </a:p>
        </c:rich>
      </c:tx>
      <c:layout>
        <c:manualLayout>
          <c:xMode val="edge"/>
          <c:yMode val="edge"/>
          <c:x val="0.26831082470818307"/>
          <c:y val="2.11364884581458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6048357365327271E-2"/>
          <c:y val="0.10278132495211019"/>
          <c:w val="0.95586701724535006"/>
          <c:h val="0.72483829679369349"/>
        </c:manualLayout>
      </c:layout>
      <c:lineChart>
        <c:grouping val="standard"/>
        <c:varyColors val="0"/>
        <c:ser>
          <c:idx val="0"/>
          <c:order val="0"/>
          <c:tx>
            <c:strRef>
              <c:f>'Fund Performance'!$B$157</c:f>
              <c:strCache>
                <c:ptCount val="1"/>
                <c:pt idx="0">
                  <c:v>Core FFO %</c:v>
                </c:pt>
              </c:strCache>
            </c:strRef>
          </c:tx>
          <c:spPr>
            <a:ln w="28575" cap="rnd">
              <a:solidFill>
                <a:srgbClr val="FFC000"/>
              </a:solidFill>
              <a:round/>
            </a:ln>
            <a:effectLst/>
          </c:spPr>
          <c:marker>
            <c:symbol val="none"/>
          </c:marker>
          <c:dLbls>
            <c:dLbl>
              <c:idx val="0"/>
              <c:tx>
                <c:rich>
                  <a:bodyPr/>
                  <a:lstStyle/>
                  <a:p>
                    <a:fld id="{38BAC95C-FB19-426C-A1FA-B3140DDB82AC}" type="CELLRANGE">
                      <a:rPr lang="en-US"/>
                      <a:pPr/>
                      <a:t>[CELLRANGE]</a:t>
                    </a:fld>
                    <a:endParaRPr lang="en-US" baseline="0"/>
                  </a:p>
                  <a:p>
                    <a:fld id="{FF716B54-E98B-42DD-847F-7778E93BBBAA}"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9473-4730-822E-4B0D5B923816}"/>
                </c:ext>
              </c:extLst>
            </c:dLbl>
            <c:dLbl>
              <c:idx val="1"/>
              <c:tx>
                <c:rich>
                  <a:bodyPr/>
                  <a:lstStyle/>
                  <a:p>
                    <a:fld id="{936270AF-3411-45FF-8E67-09B3477A8D07}" type="CELLRANGE">
                      <a:rPr lang="en-US"/>
                      <a:pPr/>
                      <a:t>[CELLRANGE]</a:t>
                    </a:fld>
                    <a:endParaRPr lang="en-US" baseline="0"/>
                  </a:p>
                  <a:p>
                    <a:fld id="{37590806-0FD5-4100-BB96-9849B72355C8}"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9473-4730-822E-4B0D5B923816}"/>
                </c:ext>
              </c:extLst>
            </c:dLbl>
            <c:dLbl>
              <c:idx val="2"/>
              <c:tx>
                <c:rich>
                  <a:bodyPr/>
                  <a:lstStyle/>
                  <a:p>
                    <a:fld id="{588FCE23-C180-4754-A924-7230F67933B5}" type="CELLRANGE">
                      <a:rPr lang="en-US"/>
                      <a:pPr/>
                      <a:t>[CELLRANGE]</a:t>
                    </a:fld>
                    <a:endParaRPr lang="en-US" baseline="0"/>
                  </a:p>
                  <a:p>
                    <a:fld id="{2D8FF860-108A-4F7A-9663-88E9D24310BD}"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9473-4730-822E-4B0D5B923816}"/>
                </c:ext>
              </c:extLst>
            </c:dLbl>
            <c:dLbl>
              <c:idx val="3"/>
              <c:tx>
                <c:rich>
                  <a:bodyPr/>
                  <a:lstStyle/>
                  <a:p>
                    <a:fld id="{1D16433D-F167-48D4-8F85-74D14313FA3C}" type="CELLRANGE">
                      <a:rPr lang="en-US"/>
                      <a:pPr/>
                      <a:t>[CELLRANGE]</a:t>
                    </a:fld>
                    <a:endParaRPr lang="en-US" baseline="0"/>
                  </a:p>
                  <a:p>
                    <a:fld id="{D6D58D08-046B-4D28-A241-39FE318308CB}"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9473-4730-822E-4B0D5B923816}"/>
                </c:ext>
              </c:extLst>
            </c:dLbl>
            <c:dLbl>
              <c:idx val="4"/>
              <c:tx>
                <c:rich>
                  <a:bodyPr/>
                  <a:lstStyle/>
                  <a:p>
                    <a:fld id="{580078BE-3F1E-437B-978C-1C62D3CE6C4C}" type="CELLRANGE">
                      <a:rPr lang="en-US"/>
                      <a:pPr/>
                      <a:t>[CELLRANGE]</a:t>
                    </a:fld>
                    <a:endParaRPr lang="en-US" baseline="0"/>
                  </a:p>
                  <a:p>
                    <a:fld id="{E019BDC7-907E-4DB1-97D6-70BB61A324A9}"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9473-4730-822E-4B0D5B923816}"/>
                </c:ext>
              </c:extLst>
            </c:dLbl>
            <c:dLbl>
              <c:idx val="5"/>
              <c:tx>
                <c:rich>
                  <a:bodyPr/>
                  <a:lstStyle/>
                  <a:p>
                    <a:fld id="{2899FAC6-C327-44C0-8FEA-17A3499A4C76}" type="CELLRANGE">
                      <a:rPr lang="en-US"/>
                      <a:pPr/>
                      <a:t>[CELLRANGE]</a:t>
                    </a:fld>
                    <a:endParaRPr lang="en-US" baseline="0"/>
                  </a:p>
                  <a:p>
                    <a:fld id="{7152C3A0-D666-4E7A-982C-6692DEAE149D}"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9473-4730-822E-4B0D5B923816}"/>
                </c:ext>
              </c:extLst>
            </c:dLbl>
            <c:dLbl>
              <c:idx val="6"/>
              <c:tx>
                <c:rich>
                  <a:bodyPr/>
                  <a:lstStyle/>
                  <a:p>
                    <a:fld id="{31AD8811-198F-43C5-A267-58E410D7105B}" type="CELLRANGE">
                      <a:rPr lang="en-US"/>
                      <a:pPr/>
                      <a:t>[CELLRANGE]</a:t>
                    </a:fld>
                    <a:endParaRPr lang="en-US" baseline="0"/>
                  </a:p>
                  <a:p>
                    <a:fld id="{3737CD10-1A39-448A-BC26-039FB2426710}"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9473-4730-822E-4B0D5B923816}"/>
                </c:ext>
              </c:extLst>
            </c:dLbl>
            <c:dLbl>
              <c:idx val="7"/>
              <c:tx>
                <c:rich>
                  <a:bodyPr/>
                  <a:lstStyle/>
                  <a:p>
                    <a:fld id="{0A45127F-4C15-4170-A710-E0C9FF7EEEA1}" type="CELLRANGE">
                      <a:rPr lang="en-US"/>
                      <a:pPr/>
                      <a:t>[CELLRANGE]</a:t>
                    </a:fld>
                    <a:r>
                      <a:rPr lang="en-US" baseline="0"/>
                      <a:t>
</a:t>
                    </a:r>
                    <a:fld id="{608851EA-EB84-4B50-86DD-CDF45FE19FDA}"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9473-4730-822E-4B0D5B923816}"/>
                </c:ext>
              </c:extLst>
            </c:dLbl>
            <c:dLbl>
              <c:idx val="8"/>
              <c:tx>
                <c:rich>
                  <a:bodyPr/>
                  <a:lstStyle/>
                  <a:p>
                    <a:fld id="{1967F6BA-DA5F-4393-9564-2D8F46755E60}" type="CELLRANGE">
                      <a:rPr lang="en-US"/>
                      <a:pPr/>
                      <a:t>[CELLRANGE]</a:t>
                    </a:fld>
                    <a:r>
                      <a:rPr lang="en-US" baseline="0"/>
                      <a:t>
</a:t>
                    </a:r>
                    <a:fld id="{CA6765D6-C50C-42EC-9161-743B394EC398}"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9473-4730-822E-4B0D5B923816}"/>
                </c:ext>
              </c:extLst>
            </c:dLbl>
            <c:dLbl>
              <c:idx val="9"/>
              <c:tx>
                <c:rich>
                  <a:bodyPr/>
                  <a:lstStyle/>
                  <a:p>
                    <a:fld id="{4D5F9AC6-8C94-4B00-BDD9-34F998926BE0}" type="CELLRANGE">
                      <a:rPr lang="en-US"/>
                      <a:pPr/>
                      <a:t>[CELLRANGE]</a:t>
                    </a:fld>
                    <a:r>
                      <a:rPr lang="en-US" baseline="0"/>
                      <a:t>
</a:t>
                    </a:r>
                    <a:fld id="{1A528BA7-44D8-4449-B912-64678BB67702}"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9473-4730-822E-4B0D5B923816}"/>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Performance'!$L$157:$U$157</c:f>
              <c:numCache>
                <c:formatCode>0.00%</c:formatCode>
                <c:ptCount val="10"/>
                <c:pt idx="0">
                  <c:v>3.0595649039388086E-2</c:v>
                </c:pt>
                <c:pt idx="1">
                  <c:v>3.3576706731377921E-2</c:v>
                </c:pt>
                <c:pt idx="2">
                  <c:v>3.3367605905814328E-2</c:v>
                </c:pt>
                <c:pt idx="3">
                  <c:v>3.8864713812662495E-2</c:v>
                </c:pt>
                <c:pt idx="4">
                  <c:v>4.053746936452747E-2</c:v>
                </c:pt>
                <c:pt idx="5">
                  <c:v>4.3480833709076322E-2</c:v>
                </c:pt>
                <c:pt idx="6">
                  <c:v>5.1449518901804096E-2</c:v>
                </c:pt>
                <c:pt idx="7">
                  <c:v>5.1652232951393109E-2</c:v>
                </c:pt>
                <c:pt idx="8">
                  <c:v>4.7940498439852652E-2</c:v>
                </c:pt>
                <c:pt idx="9">
                  <c:v>4.3239974379763846E-2</c:v>
                </c:pt>
              </c:numCache>
              <c:extLst/>
            </c:numRef>
          </c:val>
          <c:smooth val="0"/>
          <c:extLst>
            <c:ext xmlns:c15="http://schemas.microsoft.com/office/drawing/2012/chart" uri="{02D57815-91ED-43cb-92C2-25804820EDAC}">
              <c15:datalabelsRange>
                <c15:f>'Fund Performance'!$L$156:$U$156</c15:f>
                <c15:dlblRangeCache>
                  <c:ptCount val="10"/>
                  <c:pt idx="0">
                    <c:v> $3.8 </c:v>
                  </c:pt>
                  <c:pt idx="1">
                    <c:v> $4.2 </c:v>
                  </c:pt>
                  <c:pt idx="2">
                    <c:v> $4.2 </c:v>
                  </c:pt>
                  <c:pt idx="3">
                    <c:v> $4.9 </c:v>
                  </c:pt>
                  <c:pt idx="4">
                    <c:v> $5.1 </c:v>
                  </c:pt>
                  <c:pt idx="5">
                    <c:v> $5.4 </c:v>
                  </c:pt>
                  <c:pt idx="6">
                    <c:v> $6.4 </c:v>
                  </c:pt>
                  <c:pt idx="7">
                    <c:v> $6.5 </c:v>
                  </c:pt>
                  <c:pt idx="8">
                    <c:v> $6.0 </c:v>
                  </c:pt>
                  <c:pt idx="9">
                    <c:v> $5.4 </c:v>
                  </c:pt>
                </c15:dlblRangeCache>
              </c15:datalabelsRange>
            </c:ext>
            <c:ext xmlns:c16="http://schemas.microsoft.com/office/drawing/2014/chart" uri="{C3380CC4-5D6E-409C-BE32-E72D297353CC}">
              <c16:uniqueId val="{0000000A-9473-4730-822E-4B0D5B923816}"/>
            </c:ext>
          </c:extLst>
        </c:ser>
        <c:ser>
          <c:idx val="1"/>
          <c:order val="1"/>
          <c:tx>
            <c:strRef>
              <c:f>'Fund Performance'!$B$168</c:f>
              <c:strCache>
                <c:ptCount val="1"/>
                <c:pt idx="0">
                  <c:v>AFFO %</c:v>
                </c:pt>
              </c:strCache>
            </c:strRef>
          </c:tx>
          <c:spPr>
            <a:ln w="28575" cap="rnd">
              <a:solidFill>
                <a:schemeClr val="tx2"/>
              </a:solidFill>
              <a:round/>
            </a:ln>
            <a:effectLst/>
          </c:spPr>
          <c:marker>
            <c:symbol val="none"/>
          </c:marker>
          <c:dLbls>
            <c:dLbl>
              <c:idx val="0"/>
              <c:tx>
                <c:rich>
                  <a:bodyPr/>
                  <a:lstStyle/>
                  <a:p>
                    <a:fld id="{650CE6C9-F357-4139-B6F3-6C3409ED9F10}" type="CELLRANGE">
                      <a:rPr lang="en-US"/>
                      <a:pPr/>
                      <a:t>[CELLRANGE]</a:t>
                    </a:fld>
                    <a:endParaRPr lang="en-US" baseline="0"/>
                  </a:p>
                  <a:p>
                    <a:fld id="{02DB69D7-518B-473F-BE4B-5DB2B8BC33FE}"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9473-4730-822E-4B0D5B923816}"/>
                </c:ext>
              </c:extLst>
            </c:dLbl>
            <c:dLbl>
              <c:idx val="1"/>
              <c:tx>
                <c:rich>
                  <a:bodyPr/>
                  <a:lstStyle/>
                  <a:p>
                    <a:fld id="{4FCF3197-08E1-4DB8-91E2-E20E8785AF8C}" type="CELLRANGE">
                      <a:rPr lang="en-US"/>
                      <a:pPr/>
                      <a:t>[CELLRANGE]</a:t>
                    </a:fld>
                    <a:endParaRPr lang="en-US" baseline="0"/>
                  </a:p>
                  <a:p>
                    <a:fld id="{B557047A-0CDF-425D-B21B-DFB98DCF3493}"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9473-4730-822E-4B0D5B923816}"/>
                </c:ext>
              </c:extLst>
            </c:dLbl>
            <c:dLbl>
              <c:idx val="2"/>
              <c:tx>
                <c:rich>
                  <a:bodyPr/>
                  <a:lstStyle/>
                  <a:p>
                    <a:fld id="{CF8D1284-7E51-4ADB-9423-2D06BCC2CC89}" type="CELLRANGE">
                      <a:rPr lang="en-US"/>
                      <a:pPr/>
                      <a:t>[CELLRANGE]</a:t>
                    </a:fld>
                    <a:endParaRPr lang="en-US" baseline="0"/>
                  </a:p>
                  <a:p>
                    <a:fld id="{5B7EA9A8-E77C-4FC5-B2F2-B4C559D54422}"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9473-4730-822E-4B0D5B923816}"/>
                </c:ext>
              </c:extLst>
            </c:dLbl>
            <c:dLbl>
              <c:idx val="3"/>
              <c:tx>
                <c:rich>
                  <a:bodyPr/>
                  <a:lstStyle/>
                  <a:p>
                    <a:fld id="{4179A3AD-98C1-4AAD-BDAC-69B4DE18AE48}" type="CELLRANGE">
                      <a:rPr lang="en-US"/>
                      <a:pPr/>
                      <a:t>[CELLRANGE]</a:t>
                    </a:fld>
                    <a:endParaRPr lang="en-US" baseline="0"/>
                  </a:p>
                  <a:p>
                    <a:fld id="{39A7C0FC-F5EA-48A9-8B8C-121D571BC5A4}"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E-9473-4730-822E-4B0D5B923816}"/>
                </c:ext>
              </c:extLst>
            </c:dLbl>
            <c:dLbl>
              <c:idx val="4"/>
              <c:tx>
                <c:rich>
                  <a:bodyPr/>
                  <a:lstStyle/>
                  <a:p>
                    <a:fld id="{DC5C9D7A-F387-451E-82DB-CD5C0F07FBD3}" type="CELLRANGE">
                      <a:rPr lang="en-US"/>
                      <a:pPr/>
                      <a:t>[CELLRANGE]</a:t>
                    </a:fld>
                    <a:endParaRPr lang="en-US" baseline="0"/>
                  </a:p>
                  <a:p>
                    <a:fld id="{DE818AE4-87CE-4BE0-A20A-2FEEF36733B0}"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9473-4730-822E-4B0D5B923816}"/>
                </c:ext>
              </c:extLst>
            </c:dLbl>
            <c:dLbl>
              <c:idx val="5"/>
              <c:tx>
                <c:rich>
                  <a:bodyPr/>
                  <a:lstStyle/>
                  <a:p>
                    <a:fld id="{A53AC130-7315-41E1-8723-A2A51F8B0C3B}" type="CELLRANGE">
                      <a:rPr lang="en-US"/>
                      <a:pPr/>
                      <a:t>[CELLRANGE]</a:t>
                    </a:fld>
                    <a:endParaRPr lang="en-US" baseline="0"/>
                  </a:p>
                  <a:p>
                    <a:fld id="{00323C59-B9EB-4B7B-ABC9-DC7D20895F4A}"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0-9473-4730-822E-4B0D5B923816}"/>
                </c:ext>
              </c:extLst>
            </c:dLbl>
            <c:dLbl>
              <c:idx val="6"/>
              <c:tx>
                <c:rich>
                  <a:bodyPr/>
                  <a:lstStyle/>
                  <a:p>
                    <a:fld id="{12EE9602-8831-40D1-AF66-E05E62E1D9A1}" type="CELLRANGE">
                      <a:rPr lang="en-US"/>
                      <a:pPr/>
                      <a:t>[CELLRANGE]</a:t>
                    </a:fld>
                    <a:endParaRPr lang="en-US" baseline="0"/>
                  </a:p>
                  <a:p>
                    <a:fld id="{A2327465-A73D-4E03-ADB8-723ADEBEAB21}"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9473-4730-822E-4B0D5B923816}"/>
                </c:ext>
              </c:extLst>
            </c:dLbl>
            <c:dLbl>
              <c:idx val="7"/>
              <c:tx>
                <c:rich>
                  <a:bodyPr/>
                  <a:lstStyle/>
                  <a:p>
                    <a:fld id="{3AB0FE46-2AE7-4FF8-9CCB-1E43AA4C1908}" type="CELLRANGE">
                      <a:rPr lang="en-US"/>
                      <a:pPr/>
                      <a:t>[CELLRANGE]</a:t>
                    </a:fld>
                    <a:r>
                      <a:rPr lang="en-US" baseline="0"/>
                      <a:t>
</a:t>
                    </a:r>
                    <a:fld id="{3463DF58-4989-48BB-BE42-A3A646F99BD7}"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9473-4730-822E-4B0D5B923816}"/>
                </c:ext>
              </c:extLst>
            </c:dLbl>
            <c:dLbl>
              <c:idx val="8"/>
              <c:tx>
                <c:rich>
                  <a:bodyPr/>
                  <a:lstStyle/>
                  <a:p>
                    <a:fld id="{4FA051EB-A81F-46CE-A4D7-86B84D32B045}" type="CELLRANGE">
                      <a:rPr lang="en-US"/>
                      <a:pPr/>
                      <a:t>[CELLRANGE]</a:t>
                    </a:fld>
                    <a:r>
                      <a:rPr lang="en-US" baseline="0"/>
                      <a:t>
</a:t>
                    </a:r>
                    <a:fld id="{A675C345-46E6-44F3-B365-B568C2910D0F}"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473-4730-822E-4B0D5B923816}"/>
                </c:ext>
              </c:extLst>
            </c:dLbl>
            <c:dLbl>
              <c:idx val="9"/>
              <c:tx>
                <c:rich>
                  <a:bodyPr/>
                  <a:lstStyle/>
                  <a:p>
                    <a:fld id="{A02EA8F6-1652-489D-92E7-A2026F606E1D}" type="CELLRANGE">
                      <a:rPr lang="en-US"/>
                      <a:pPr/>
                      <a:t>[CELLRANGE]</a:t>
                    </a:fld>
                    <a:r>
                      <a:rPr lang="en-US" baseline="0"/>
                      <a:t>
</a:t>
                    </a:r>
                    <a:fld id="{EE8664A1-2BAE-42D1-8DE7-1623919E1459}"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9473-4730-822E-4B0D5B923816}"/>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Performance'!$L$168:$U$168</c:f>
              <c:numCache>
                <c:formatCode>0.00%</c:formatCode>
                <c:ptCount val="10"/>
                <c:pt idx="0">
                  <c:v>6.6089700798678142E-3</c:v>
                </c:pt>
                <c:pt idx="1">
                  <c:v>-1.6208902707626361E-2</c:v>
                </c:pt>
                <c:pt idx="2">
                  <c:v>1.4672281613144754E-2</c:v>
                </c:pt>
                <c:pt idx="3">
                  <c:v>7.4061447038506695E-3</c:v>
                </c:pt>
                <c:pt idx="4">
                  <c:v>-3.0816272622616884E-2</c:v>
                </c:pt>
                <c:pt idx="5">
                  <c:v>-3.5906102357907366E-2</c:v>
                </c:pt>
                <c:pt idx="6">
                  <c:v>4.4548043425275333E-4</c:v>
                </c:pt>
                <c:pt idx="7">
                  <c:v>2.7759597443299529E-2</c:v>
                </c:pt>
                <c:pt idx="8">
                  <c:v>2.3995043651760133E-2</c:v>
                </c:pt>
                <c:pt idx="9">
                  <c:v>1.1016274871836892E-2</c:v>
                </c:pt>
              </c:numCache>
              <c:extLst/>
            </c:numRef>
          </c:val>
          <c:smooth val="0"/>
          <c:extLst>
            <c:ext xmlns:c15="http://schemas.microsoft.com/office/drawing/2012/chart" uri="{02D57815-91ED-43cb-92C2-25804820EDAC}">
              <c15:datalabelsRange>
                <c15:f>'Fund Performance'!$L$167:$U$167</c15:f>
                <c15:dlblRangeCache>
                  <c:ptCount val="10"/>
                  <c:pt idx="0">
                    <c:v> $0.8 </c:v>
                  </c:pt>
                  <c:pt idx="1">
                    <c:v> $(2.0)</c:v>
                  </c:pt>
                  <c:pt idx="2">
                    <c:v> $1.8 </c:v>
                  </c:pt>
                  <c:pt idx="3">
                    <c:v> $0.9 </c:v>
                  </c:pt>
                  <c:pt idx="4">
                    <c:v> $(3.9)</c:v>
                  </c:pt>
                  <c:pt idx="5">
                    <c:v> $(4.5)</c:v>
                  </c:pt>
                  <c:pt idx="6">
                    <c:v> $0.1 </c:v>
                  </c:pt>
                  <c:pt idx="7">
                    <c:v> $3.5 </c:v>
                  </c:pt>
                  <c:pt idx="8">
                    <c:v> $3.0 </c:v>
                  </c:pt>
                  <c:pt idx="9">
                    <c:v> $1.4 </c:v>
                  </c:pt>
                </c15:dlblRangeCache>
              </c15:datalabelsRange>
            </c:ext>
            <c:ext xmlns:c16="http://schemas.microsoft.com/office/drawing/2014/chart" uri="{C3380CC4-5D6E-409C-BE32-E72D297353CC}">
              <c16:uniqueId val="{00000015-9473-4730-822E-4B0D5B923816}"/>
            </c:ext>
          </c:extLst>
        </c:ser>
        <c:dLbls>
          <c:dLblPos val="ctr"/>
          <c:showLegendKey val="0"/>
          <c:showVal val="1"/>
          <c:showCatName val="0"/>
          <c:showSerName val="0"/>
          <c:showPercent val="0"/>
          <c:showBubbleSize val="0"/>
        </c:dLbls>
        <c:smooth val="0"/>
        <c:axId val="269469712"/>
        <c:axId val="19816816"/>
        <c:extLst>
          <c:ext xmlns:c15="http://schemas.microsoft.com/office/drawing/2012/chart" uri="{02D57815-91ED-43cb-92C2-25804820EDAC}">
            <c15:filteredLineSeries>
              <c15:ser>
                <c:idx val="2"/>
                <c:order val="2"/>
                <c:tx>
                  <c:strRef>
                    <c:extLst>
                      <c:ext uri="{02D57815-91ED-43cb-92C2-25804820EDAC}">
                        <c15:formulaRef>
                          <c15:sqref>'Fund Performance'!$L$79</c15:sqref>
                        </c15:formulaRef>
                      </c:ext>
                    </c:extLst>
                    <c:strCache>
                      <c:ptCount val="1"/>
                      <c:pt idx="0">
                        <c:v>Quarterly Yield on Cost</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'Fund Performance'!$L$142:$U$142</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c:ext uri="{02D57815-91ED-43cb-92C2-25804820EDAC}">
                        <c15:formulaRef>
                          <c15:sqref>'Fund Performance'!$W$79:$AF$79</c15:sqref>
                        </c15:formulaRef>
                      </c:ext>
                    </c:extLst>
                    <c:numCache>
                      <c:formatCode>0.00%</c:formatCode>
                      <c:ptCount val="10"/>
                      <c:pt idx="0">
                        <c:v>5.4509110044364248E-2</c:v>
                      </c:pt>
                      <c:pt idx="1">
                        <c:v>5.5888900435775692E-2</c:v>
                      </c:pt>
                      <c:pt idx="2">
                        <c:v>5.566085089734444E-2</c:v>
                      </c:pt>
                      <c:pt idx="3">
                        <c:v>5.8087213056783209E-2</c:v>
                      </c:pt>
                      <c:pt idx="4">
                        <c:v>5.8812079887529241E-2</c:v>
                      </c:pt>
                      <c:pt idx="5">
                        <c:v>6.0202434607302839E-2</c:v>
                      </c:pt>
                      <c:pt idx="6">
                        <c:v>6.4067668868576719E-2</c:v>
                      </c:pt>
                      <c:pt idx="7">
                        <c:v>6.4049299745405575E-2</c:v>
                      </c:pt>
                      <c:pt idx="8">
                        <c:v>6.2983535145264308E-2</c:v>
                      </c:pt>
                      <c:pt idx="9">
                        <c:v>6.0753219405052676E-2</c:v>
                      </c:pt>
                    </c:numCache>
                  </c:numRef>
                </c:val>
                <c:smooth val="0"/>
                <c:extLst>
                  <c:ext xmlns:c16="http://schemas.microsoft.com/office/drawing/2014/chart" uri="{C3380CC4-5D6E-409C-BE32-E72D297353CC}">
                    <c16:uniqueId val="{00000016-9473-4730-822E-4B0D5B923816}"/>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'Fund Performance'!$L$81</c15:sqref>
                        </c15:formulaRef>
                      </c:ext>
                    </c:extLst>
                    <c:strCache>
                      <c:ptCount val="1"/>
                      <c:pt idx="0">
                        <c:v>YOC Post-Bad Debt</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'Fund Performance'!$L$142:$U$142</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xmlns:c15="http://schemas.microsoft.com/office/drawing/2012/chart">
                      <c:ext xmlns:c15="http://schemas.microsoft.com/office/drawing/2012/chart" uri="{02D57815-91ED-43cb-92C2-25804820EDAC}">
                        <c15:formulaRef>
                          <c15:sqref>'Fund Performance'!$W$81:$AF$81</c15:sqref>
                        </c15:formulaRef>
                      </c:ext>
                    </c:extLst>
                    <c:numCache>
                      <c:formatCode>0.00%</c:formatCode>
                      <c:ptCount val="10"/>
                      <c:pt idx="0">
                        <c:v>5.4543259429847654E-2</c:v>
                      </c:pt>
                      <c:pt idx="1">
                        <c:v>5.5888900435775692E-2</c:v>
                      </c:pt>
                      <c:pt idx="2">
                        <c:v>5.566085089734444E-2</c:v>
                      </c:pt>
                      <c:pt idx="3">
                        <c:v>5.8087213056783209E-2</c:v>
                      </c:pt>
                      <c:pt idx="4">
                        <c:v>5.8812079887529241E-2</c:v>
                      </c:pt>
                      <c:pt idx="5">
                        <c:v>6.0202434607302839E-2</c:v>
                      </c:pt>
                      <c:pt idx="6">
                        <c:v>6.4067668868576719E-2</c:v>
                      </c:pt>
                      <c:pt idx="7">
                        <c:v>6.4049299745405575E-2</c:v>
                      </c:pt>
                      <c:pt idx="8">
                        <c:v>6.2983535145264308E-2</c:v>
                      </c:pt>
                      <c:pt idx="9">
                        <c:v>6.0753219405052676E-2</c:v>
                      </c:pt>
                    </c:numCache>
                  </c:numRef>
                </c:val>
                <c:smooth val="0"/>
                <c:extLst xmlns:c15="http://schemas.microsoft.com/office/drawing/2012/chart">
                  <c:ext xmlns:c16="http://schemas.microsoft.com/office/drawing/2014/chart" uri="{C3380CC4-5D6E-409C-BE32-E72D297353CC}">
                    <c16:uniqueId val="{00000017-9473-4730-822E-4B0D5B923816}"/>
                  </c:ext>
                </c:extLst>
              </c15:ser>
            </c15:filteredLineSeries>
          </c:ext>
        </c:extLst>
      </c:lineChart>
      <c:catAx>
        <c:axId val="2694697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16816"/>
        <c:crosses val="autoZero"/>
        <c:auto val="1"/>
        <c:lblAlgn val="ctr"/>
        <c:lblOffset val="100"/>
        <c:noMultiLvlLbl val="0"/>
      </c:catAx>
      <c:valAx>
        <c:axId val="19816816"/>
        <c:scaling>
          <c:orientation val="minMax"/>
          <c:max val="6.6000000000000017E-2"/>
          <c:min val="-6.0000000000000012E-2"/>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94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a:t>
            </a:r>
            <a:r>
              <a:rPr lang="en-US" b="1" baseline="0"/>
              <a:t> </a:t>
            </a:r>
            <a:r>
              <a:rPr lang="en-US" b="1"/>
              <a:t>Distribution</a:t>
            </a:r>
            <a:r>
              <a:rPr lang="en-US" b="1" baseline="0"/>
              <a:t>s</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1"/>
          <c:tx>
            <c:strRef>
              <c:f>'Fund Performance'!$B$172</c:f>
              <c:strCache>
                <c:ptCount val="1"/>
                <c:pt idx="0">
                  <c:v>Accumulated Distributions Since Q1 2025</c:v>
                </c:pt>
              </c:strCache>
            </c:strRef>
          </c:tx>
          <c:spPr>
            <a:solidFill>
              <a:schemeClr val="tx2"/>
            </a:solidFill>
            <a:ln>
              <a:noFill/>
            </a:ln>
            <a:effectLst/>
          </c:spPr>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Performance'!$L$172:$U$172</c:f>
              <c:numCache>
                <c:formatCode>_("$"* #,##0.0_);_("$"* \(#,##0.0\);_("$"* "-"??_);_(@_)</c:formatCode>
                <c:ptCount val="10"/>
                <c:pt idx="0">
                  <c:v>4.5999999999999996</c:v>
                </c:pt>
                <c:pt idx="1">
                  <c:v>9.1999999999999993</c:v>
                </c:pt>
                <c:pt idx="2">
                  <c:v>88.8</c:v>
                </c:pt>
                <c:pt idx="3">
                  <c:v>93.399999999999991</c:v>
                </c:pt>
                <c:pt idx="4">
                  <c:v>97.999999999999986</c:v>
                </c:pt>
                <c:pt idx="5">
                  <c:v>101.74657651271795</c:v>
                </c:pt>
                <c:pt idx="6">
                  <c:v>105.94599580093917</c:v>
                </c:pt>
                <c:pt idx="7">
                  <c:v>111.19328576183409</c:v>
                </c:pt>
                <c:pt idx="8">
                  <c:v>116.47147406772474</c:v>
                </c:pt>
                <c:pt idx="9">
                  <c:v>121.43384205602814</c:v>
                </c:pt>
              </c:numCache>
              <c:extLst/>
            </c:numRef>
          </c:val>
          <c:extLst>
            <c:ext xmlns:c16="http://schemas.microsoft.com/office/drawing/2014/chart" uri="{C3380CC4-5D6E-409C-BE32-E72D297353CC}">
              <c16:uniqueId val="{00000000-AED5-4CBB-A3F9-001473403A49}"/>
            </c:ext>
          </c:extLst>
        </c:ser>
        <c:dLbls>
          <c:showLegendKey val="0"/>
          <c:showVal val="0"/>
          <c:showCatName val="0"/>
          <c:showSerName val="0"/>
          <c:showPercent val="0"/>
          <c:showBubbleSize val="0"/>
        </c:dLbls>
        <c:axId val="408460192"/>
        <c:axId val="408460672"/>
      </c:areaChart>
      <c:barChart>
        <c:barDir val="col"/>
        <c:grouping val="clustered"/>
        <c:varyColors val="0"/>
        <c:ser>
          <c:idx val="0"/>
          <c:order val="0"/>
          <c:tx>
            <c:strRef>
              <c:f>'Fund Performance'!$B$170</c:f>
              <c:strCache>
                <c:ptCount val="1"/>
                <c:pt idx="0">
                  <c:v>Forecasted Distributions</c:v>
                </c:pt>
              </c:strCache>
            </c:strRef>
          </c:tx>
          <c:spPr>
            <a:solidFill>
              <a:srgbClr val="FFC000"/>
            </a:solidFill>
            <a:ln>
              <a:noFill/>
            </a:ln>
            <a:effectLst/>
          </c:spPr>
          <c:invertIfNegative val="0"/>
          <c:dLbls>
            <c:dLbl>
              <c:idx val="0"/>
              <c:tx>
                <c:rich>
                  <a:bodyPr/>
                  <a:lstStyle/>
                  <a:p>
                    <a:fld id="{D6ABBFDF-FD65-45C2-A695-0FA2CF9EE6F0}" type="CELLRANGE">
                      <a:rPr lang="en-US"/>
                      <a:pPr/>
                      <a:t>[CELLRANGE]</a:t>
                    </a:fld>
                    <a:endParaRPr lang="en-US" baseline="0"/>
                  </a:p>
                  <a:p>
                    <a:fld id="{7F4F6640-E090-4045-9347-0CB9AAED875F}"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ED5-4CBB-A3F9-001473403A49}"/>
                </c:ext>
              </c:extLst>
            </c:dLbl>
            <c:dLbl>
              <c:idx val="1"/>
              <c:tx>
                <c:rich>
                  <a:bodyPr/>
                  <a:lstStyle/>
                  <a:p>
                    <a:fld id="{251EB390-535D-4FD9-92EC-477BB2763C7D}" type="CELLRANGE">
                      <a:rPr lang="en-US"/>
                      <a:pPr/>
                      <a:t>[CELLRANGE]</a:t>
                    </a:fld>
                    <a:endParaRPr lang="en-US" baseline="0"/>
                  </a:p>
                  <a:p>
                    <a:fld id="{55FC01D3-9EC2-4928-98E8-AB00F7B5F4F9}"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ED5-4CBB-A3F9-001473403A49}"/>
                </c:ext>
              </c:extLst>
            </c:dLbl>
            <c:dLbl>
              <c:idx val="2"/>
              <c:tx>
                <c:rich>
                  <a:bodyPr/>
                  <a:lstStyle/>
                  <a:p>
                    <a:fld id="{9B958C6C-F9FC-4DC0-917A-FDB728479F53}" type="CELLRANGE">
                      <a:rPr lang="en-US"/>
                      <a:pPr/>
                      <a:t>[CELLRANGE]</a:t>
                    </a:fld>
                    <a:endParaRPr lang="en-US" baseline="0"/>
                  </a:p>
                  <a:p>
                    <a:fld id="{D30D8419-245F-496F-881D-EDC622A9C436}"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ED5-4CBB-A3F9-001473403A49}"/>
                </c:ext>
              </c:extLst>
            </c:dLbl>
            <c:dLbl>
              <c:idx val="3"/>
              <c:tx>
                <c:rich>
                  <a:bodyPr/>
                  <a:lstStyle/>
                  <a:p>
                    <a:fld id="{A6BDC826-58AA-4666-B23C-934FF6B80BD9}" type="CELLRANGE">
                      <a:rPr lang="en-US"/>
                      <a:pPr/>
                      <a:t>[CELLRANGE]</a:t>
                    </a:fld>
                    <a:endParaRPr lang="en-US" baseline="0"/>
                  </a:p>
                  <a:p>
                    <a:fld id="{738E8908-DAEE-4CE2-AD8B-9C5225653280}"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ED5-4CBB-A3F9-001473403A49}"/>
                </c:ext>
              </c:extLst>
            </c:dLbl>
            <c:dLbl>
              <c:idx val="4"/>
              <c:tx>
                <c:rich>
                  <a:bodyPr/>
                  <a:lstStyle/>
                  <a:p>
                    <a:fld id="{93CEF308-CC04-477E-AA4F-8437C0B1A620}" type="CELLRANGE">
                      <a:rPr lang="en-US"/>
                      <a:pPr/>
                      <a:t>[CELLRANGE]</a:t>
                    </a:fld>
                    <a:endParaRPr lang="en-US" baseline="0"/>
                  </a:p>
                  <a:p>
                    <a:fld id="{A259E09C-AACA-44F3-9F8D-7741034D20B5}"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ED5-4CBB-A3F9-001473403A49}"/>
                </c:ext>
              </c:extLst>
            </c:dLbl>
            <c:dLbl>
              <c:idx val="5"/>
              <c:tx>
                <c:rich>
                  <a:bodyPr/>
                  <a:lstStyle/>
                  <a:p>
                    <a:fld id="{66829A25-5B2C-4781-85D2-4FE7852893F6}" type="CELLRANGE">
                      <a:rPr lang="en-US"/>
                      <a:pPr/>
                      <a:t>[CELLRANGE]</a:t>
                    </a:fld>
                    <a:endParaRPr lang="en-US" baseline="0"/>
                  </a:p>
                  <a:p>
                    <a:fld id="{998755FC-D591-47A1-BF45-9138B241D826}"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ED5-4CBB-A3F9-001473403A49}"/>
                </c:ext>
              </c:extLst>
            </c:dLbl>
            <c:dLbl>
              <c:idx val="6"/>
              <c:tx>
                <c:rich>
                  <a:bodyPr/>
                  <a:lstStyle/>
                  <a:p>
                    <a:fld id="{33F491F0-A417-4CC7-9A83-8231C3D25148}" type="CELLRANGE">
                      <a:rPr lang="en-US"/>
                      <a:pPr/>
                      <a:t>[CELLRANGE]</a:t>
                    </a:fld>
                    <a:endParaRPr lang="en-US" baseline="0"/>
                  </a:p>
                  <a:p>
                    <a:fld id="{79A4E2DB-A8D0-4E40-B8EE-56459366B10D}"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ED5-4CBB-A3F9-001473403A49}"/>
                </c:ext>
              </c:extLst>
            </c:dLbl>
            <c:dLbl>
              <c:idx val="7"/>
              <c:tx>
                <c:rich>
                  <a:bodyPr/>
                  <a:lstStyle/>
                  <a:p>
                    <a:fld id="{27812E0B-F73D-4FA1-A857-C29772862AAE}" type="CELLRANGE">
                      <a:rPr lang="en-US"/>
                      <a:pPr/>
                      <a:t>[CELLRANGE]</a:t>
                    </a:fld>
                    <a:endParaRPr lang="en-US" baseline="0"/>
                  </a:p>
                  <a:p>
                    <a:fld id="{2DF6E1B4-B7EB-4872-8455-73F06FD84288}"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ED5-4CBB-A3F9-001473403A49}"/>
                </c:ext>
              </c:extLst>
            </c:dLbl>
            <c:dLbl>
              <c:idx val="8"/>
              <c:tx>
                <c:rich>
                  <a:bodyPr/>
                  <a:lstStyle/>
                  <a:p>
                    <a:fld id="{1394DF49-48B9-484E-A77E-75DCC1A7EE16}" type="CELLRANGE">
                      <a:rPr lang="en-US"/>
                      <a:pPr/>
                      <a:t>[CELLRANGE]</a:t>
                    </a:fld>
                    <a:endParaRPr lang="en-US" baseline="0"/>
                  </a:p>
                  <a:p>
                    <a:fld id="{E5DC08D6-1FA3-4382-ABA6-C5D0F5066D00}"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ED5-4CBB-A3F9-001473403A49}"/>
                </c:ext>
              </c:extLst>
            </c:dLbl>
            <c:dLbl>
              <c:idx val="9"/>
              <c:tx>
                <c:rich>
                  <a:bodyPr/>
                  <a:lstStyle/>
                  <a:p>
                    <a:fld id="{B1F8AF3E-27AF-4F81-9E44-4056A39B3801}" type="CELLRANGE">
                      <a:rPr lang="en-US"/>
                      <a:pPr/>
                      <a:t>[CELLRANGE]</a:t>
                    </a:fld>
                    <a:endParaRPr lang="en-US" baseline="0"/>
                  </a:p>
                  <a:p>
                    <a:fld id="{203ECAFC-805B-4EDA-8B14-5FCC468D6682}" type="VALUE">
                      <a:rPr lang="en-US"/>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AED5-4CBB-A3F9-001473403A49}"/>
                </c:ext>
              </c:extLst>
            </c:dLbl>
            <c:spPr>
              <a:solidFill>
                <a:srgbClr val="FFC0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Gilroy" panose="00000500000000000000"/>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Performance'!$L$170:$U$170</c:f>
              <c:numCache>
                <c:formatCode>_("$"* #,##0.0_);_("$"* \(#,##0.0\);_("$"* "-"??_);_(@_)</c:formatCode>
                <c:ptCount val="10"/>
                <c:pt idx="0">
                  <c:v>4.5999999999999996</c:v>
                </c:pt>
                <c:pt idx="1">
                  <c:v>4.5999999999999996</c:v>
                </c:pt>
                <c:pt idx="2">
                  <c:v>79.599999999999994</c:v>
                </c:pt>
                <c:pt idx="3">
                  <c:v>4.5999999999999996</c:v>
                </c:pt>
                <c:pt idx="4">
                  <c:v>4.5999999999999996</c:v>
                </c:pt>
                <c:pt idx="5">
                  <c:v>3.746576512717966</c:v>
                </c:pt>
                <c:pt idx="6">
                  <c:v>4.1994192882212165</c:v>
                </c:pt>
                <c:pt idx="7">
                  <c:v>5.247289960894916</c:v>
                </c:pt>
                <c:pt idx="8">
                  <c:v>5.2781883058906569</c:v>
                </c:pt>
                <c:pt idx="9">
                  <c:v>4.9623679883033986</c:v>
                </c:pt>
              </c:numCache>
              <c:extLst/>
            </c:numRef>
          </c:val>
          <c:extLst>
            <c:ext xmlns:c15="http://schemas.microsoft.com/office/drawing/2012/chart" uri="{02D57815-91ED-43cb-92C2-25804820EDAC}">
              <c15:datalabelsRange>
                <c15:f>'Fund Performance'!$L$171:$W$171</c15:f>
                <c15:dlblRangeCache>
                  <c:ptCount val="12"/>
                  <c:pt idx="0">
                    <c:v>3.7%</c:v>
                  </c:pt>
                  <c:pt idx="1">
                    <c:v>3.7%</c:v>
                  </c:pt>
                  <c:pt idx="2">
                    <c:v>63.7%</c:v>
                  </c:pt>
                  <c:pt idx="3">
                    <c:v>3.7%</c:v>
                  </c:pt>
                  <c:pt idx="4">
                    <c:v>3.7%</c:v>
                  </c:pt>
                  <c:pt idx="5">
                    <c:v>3.0%</c:v>
                  </c:pt>
                  <c:pt idx="6">
                    <c:v>3.4%</c:v>
                  </c:pt>
                  <c:pt idx="7">
                    <c:v>4.2%</c:v>
                  </c:pt>
                  <c:pt idx="8">
                    <c:v>4.2%</c:v>
                  </c:pt>
                  <c:pt idx="9">
                    <c:v>4.0%</c:v>
                  </c:pt>
                  <c:pt idx="10">
                    <c:v>3.5%</c:v>
                  </c:pt>
                  <c:pt idx="11">
                    <c:v>4.6%</c:v>
                  </c:pt>
                </c15:dlblRangeCache>
              </c15:datalabelsRange>
            </c:ext>
            <c:ext xmlns:c16="http://schemas.microsoft.com/office/drawing/2014/chart" uri="{C3380CC4-5D6E-409C-BE32-E72D297353CC}">
              <c16:uniqueId val="{0000000B-AED5-4CBB-A3F9-001473403A49}"/>
            </c:ext>
          </c:extLst>
        </c:ser>
        <c:dLbls>
          <c:showLegendKey val="0"/>
          <c:showVal val="0"/>
          <c:showCatName val="0"/>
          <c:showSerName val="0"/>
          <c:showPercent val="0"/>
          <c:showBubbleSize val="0"/>
        </c:dLbls>
        <c:gapWidth val="219"/>
        <c:axId val="408460192"/>
        <c:axId val="408460672"/>
      </c:barChart>
      <c:lineChart>
        <c:grouping val="standard"/>
        <c:varyColors val="0"/>
        <c:ser>
          <c:idx val="3"/>
          <c:order val="2"/>
          <c:tx>
            <c:v>Accumulated Line</c:v>
          </c:tx>
          <c:spPr>
            <a:ln w="25400" cap="rnd">
              <a:noFill/>
              <a:round/>
            </a:ln>
            <a:effectLst/>
          </c:spPr>
          <c:marker>
            <c:symbol val="none"/>
          </c:marker>
          <c:dLbls>
            <c:dLbl>
              <c:idx val="0"/>
              <c:layout>
                <c:manualLayout>
                  <c:x val="-4.3056415097510424E-2"/>
                  <c:y val="-0.1144629612164853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ED5-4CBB-A3F9-001473403A49}"/>
                </c:ext>
              </c:extLst>
            </c:dLbl>
            <c:dLbl>
              <c:idx val="1"/>
              <c:layout>
                <c:manualLayout>
                  <c:x val="-5.233581490300835E-2"/>
                  <c:y val="-8.98037246819818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ED5-4CBB-A3F9-001473403A49}"/>
                </c:ext>
              </c:extLst>
            </c:dLbl>
            <c:dLbl>
              <c:idx val="2"/>
              <c:layout>
                <c:manualLayout>
                  <c:x val="-0.12932341484835491"/>
                  <c:y val="2.06360918022601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ED5-4CBB-A3F9-001473403A4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Gilroy" panose="0000050000000000000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Performance'!$L$172:$U$172</c:f>
              <c:numCache>
                <c:formatCode>_("$"* #,##0.0_);_("$"* \(#,##0.0\);_("$"* "-"??_);_(@_)</c:formatCode>
                <c:ptCount val="10"/>
                <c:pt idx="0">
                  <c:v>4.5999999999999996</c:v>
                </c:pt>
                <c:pt idx="1">
                  <c:v>9.1999999999999993</c:v>
                </c:pt>
                <c:pt idx="2">
                  <c:v>88.8</c:v>
                </c:pt>
                <c:pt idx="3">
                  <c:v>93.399999999999991</c:v>
                </c:pt>
                <c:pt idx="4">
                  <c:v>97.999999999999986</c:v>
                </c:pt>
                <c:pt idx="5">
                  <c:v>101.74657651271795</c:v>
                </c:pt>
                <c:pt idx="6">
                  <c:v>105.94599580093917</c:v>
                </c:pt>
                <c:pt idx="7">
                  <c:v>111.19328576183409</c:v>
                </c:pt>
                <c:pt idx="8">
                  <c:v>116.47147406772474</c:v>
                </c:pt>
                <c:pt idx="9">
                  <c:v>121.43384205602814</c:v>
                </c:pt>
              </c:numCache>
              <c:extLst/>
            </c:numRef>
          </c:val>
          <c:smooth val="0"/>
          <c:extLst>
            <c:ext xmlns:c16="http://schemas.microsoft.com/office/drawing/2014/chart" uri="{C3380CC4-5D6E-409C-BE32-E72D297353CC}">
              <c16:uniqueId val="{0000000D-AED5-4CBB-A3F9-001473403A49}"/>
            </c:ext>
          </c:extLst>
        </c:ser>
        <c:dLbls>
          <c:showLegendKey val="0"/>
          <c:showVal val="0"/>
          <c:showCatName val="0"/>
          <c:showSerName val="0"/>
          <c:showPercent val="0"/>
          <c:showBubbleSize val="0"/>
        </c:dLbls>
        <c:marker val="1"/>
        <c:smooth val="0"/>
        <c:axId val="408460192"/>
        <c:axId val="408460672"/>
      </c:lineChart>
      <c:catAx>
        <c:axId val="40846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408460672"/>
        <c:crosses val="autoZero"/>
        <c:auto val="1"/>
        <c:lblAlgn val="ctr"/>
        <c:lblOffset val="100"/>
        <c:noMultiLvlLbl val="0"/>
      </c:catAx>
      <c:valAx>
        <c:axId val="408460672"/>
        <c:scaling>
          <c:orientation val="minMax"/>
          <c:max val="125"/>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46019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a:t>
            </a:r>
            <a:r>
              <a:rPr lang="en-US" b="1" baseline="0"/>
              <a:t> </a:t>
            </a:r>
            <a:r>
              <a:rPr lang="en-US" b="1"/>
              <a:t>Distribution</a:t>
            </a:r>
            <a:r>
              <a:rPr lang="en-US" b="1" baseline="0"/>
              <a:t>s</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1"/>
          <c:tx>
            <c:strRef>
              <c:f>'Fund Performance'!$B$172</c:f>
              <c:strCache>
                <c:ptCount val="1"/>
                <c:pt idx="0">
                  <c:v>Accumulated Distributions Since Q1 2025</c:v>
                </c:pt>
              </c:strCache>
            </c:strRef>
          </c:tx>
          <c:spPr>
            <a:solidFill>
              <a:srgbClr val="44546A"/>
            </a:solidFill>
            <a:ln w="25400">
              <a:noFill/>
            </a:ln>
            <a:effectLst/>
          </c:spPr>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Performance'!$L$172:$U$172</c:f>
              <c:numCache>
                <c:formatCode>_("$"* #,##0.0_);_("$"* \(#,##0.0\);_("$"* "-"??_);_(@_)</c:formatCode>
                <c:ptCount val="10"/>
                <c:pt idx="0">
                  <c:v>4.5999999999999996</c:v>
                </c:pt>
                <c:pt idx="1">
                  <c:v>9.1999999999999993</c:v>
                </c:pt>
                <c:pt idx="2">
                  <c:v>13.799999999999999</c:v>
                </c:pt>
                <c:pt idx="3">
                  <c:v>18.399999999999999</c:v>
                </c:pt>
                <c:pt idx="4">
                  <c:v>23</c:v>
                </c:pt>
                <c:pt idx="5">
                  <c:v>28.067183670667276</c:v>
                </c:pt>
                <c:pt idx="6">
                  <c:v>33.502287884410521</c:v>
                </c:pt>
                <c:pt idx="7">
                  <c:v>39.933477747264654</c:v>
                </c:pt>
                <c:pt idx="8">
                  <c:v>46.390006866317925</c:v>
                </c:pt>
                <c:pt idx="9">
                  <c:v>52.382569171419355</c:v>
                </c:pt>
              </c:numCache>
              <c:extLst/>
            </c:numRef>
          </c:val>
          <c:extLst>
            <c:ext xmlns:c16="http://schemas.microsoft.com/office/drawing/2014/chart" uri="{C3380CC4-5D6E-409C-BE32-E72D297353CC}">
              <c16:uniqueId val="{00000000-851F-479E-A060-99C41B8C8543}"/>
            </c:ext>
          </c:extLst>
        </c:ser>
        <c:dLbls>
          <c:showLegendKey val="0"/>
          <c:showVal val="0"/>
          <c:showCatName val="0"/>
          <c:showSerName val="0"/>
          <c:showPercent val="0"/>
          <c:showBubbleSize val="0"/>
        </c:dLbls>
        <c:axId val="408460192"/>
        <c:axId val="408460672"/>
      </c:areaChart>
      <c:barChart>
        <c:barDir val="col"/>
        <c:grouping val="clustered"/>
        <c:varyColors val="0"/>
        <c:ser>
          <c:idx val="0"/>
          <c:order val="0"/>
          <c:tx>
            <c:strRef>
              <c:f>'Fund Performance'!$B$170</c:f>
              <c:strCache>
                <c:ptCount val="1"/>
                <c:pt idx="0">
                  <c:v>Forecasted Distributions</c:v>
                </c:pt>
              </c:strCache>
            </c:strRef>
          </c:tx>
          <c:spPr>
            <a:solidFill>
              <a:srgbClr val="FFC000"/>
            </a:solidFill>
            <a:ln>
              <a:noFill/>
            </a:ln>
            <a:effectLst/>
          </c:spPr>
          <c:invertIfNegative val="0"/>
          <c:dLbls>
            <c:dLbl>
              <c:idx val="0"/>
              <c:tx>
                <c:rich>
                  <a:bodyPr/>
                  <a:lstStyle/>
                  <a:p>
                    <a:fld id="{162AED55-79FB-456B-868E-89CF6552B9EB}" type="CELLRANGE">
                      <a:rPr lang="en-US"/>
                      <a:pPr/>
                      <a:t>[CELLRANGE]</a:t>
                    </a:fld>
                    <a:endParaRPr lang="en-US" baseline="0"/>
                  </a:p>
                  <a:p>
                    <a:fld id="{331C56DB-6699-465D-9DB8-18ECF15F70BB}"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851F-479E-A060-99C41B8C8543}"/>
                </c:ext>
              </c:extLst>
            </c:dLbl>
            <c:dLbl>
              <c:idx val="1"/>
              <c:tx>
                <c:rich>
                  <a:bodyPr/>
                  <a:lstStyle/>
                  <a:p>
                    <a:fld id="{88AE0418-B2BB-456F-9139-06A4E6B9FA87}" type="CELLRANGE">
                      <a:rPr lang="en-US"/>
                      <a:pPr/>
                      <a:t>[CELLRANGE]</a:t>
                    </a:fld>
                    <a:endParaRPr lang="en-US" baseline="0"/>
                  </a:p>
                  <a:p>
                    <a:fld id="{0A0F1086-6826-4062-9382-9A112B0AF520}"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851F-479E-A060-99C41B8C8543}"/>
                </c:ext>
              </c:extLst>
            </c:dLbl>
            <c:dLbl>
              <c:idx val="2"/>
              <c:tx>
                <c:rich>
                  <a:bodyPr/>
                  <a:lstStyle/>
                  <a:p>
                    <a:fld id="{FDFB352C-7081-422C-90A5-59CA73A8F5A4}" type="CELLRANGE">
                      <a:rPr lang="en-US"/>
                      <a:pPr/>
                      <a:t>[CELLRANGE]</a:t>
                    </a:fld>
                    <a:endParaRPr lang="en-US" baseline="0"/>
                  </a:p>
                  <a:p>
                    <a:fld id="{610D6DD4-8886-4B4B-B709-8FC501DD096B}"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851F-479E-A060-99C41B8C8543}"/>
                </c:ext>
              </c:extLst>
            </c:dLbl>
            <c:dLbl>
              <c:idx val="3"/>
              <c:tx>
                <c:rich>
                  <a:bodyPr/>
                  <a:lstStyle/>
                  <a:p>
                    <a:fld id="{BDA60497-3955-48A1-869C-84167FC79F81}" type="CELLRANGE">
                      <a:rPr lang="en-US"/>
                      <a:pPr/>
                      <a:t>[CELLRANGE]</a:t>
                    </a:fld>
                    <a:endParaRPr lang="en-US" baseline="0"/>
                  </a:p>
                  <a:p>
                    <a:fld id="{387324FA-91BA-4B46-B955-C7DA9E8521EF}"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851F-479E-A060-99C41B8C8543}"/>
                </c:ext>
              </c:extLst>
            </c:dLbl>
            <c:dLbl>
              <c:idx val="4"/>
              <c:tx>
                <c:rich>
                  <a:bodyPr/>
                  <a:lstStyle/>
                  <a:p>
                    <a:fld id="{BF1CC02E-E334-4C68-88E3-50AEE7969FD4}" type="CELLRANGE">
                      <a:rPr lang="en-US"/>
                      <a:pPr/>
                      <a:t>[CELLRANGE]</a:t>
                    </a:fld>
                    <a:endParaRPr lang="en-US" baseline="0"/>
                  </a:p>
                  <a:p>
                    <a:fld id="{C81B1D47-298B-4162-9A84-EE8AB5B16DB7}"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851F-479E-A060-99C41B8C8543}"/>
                </c:ext>
              </c:extLst>
            </c:dLbl>
            <c:dLbl>
              <c:idx val="5"/>
              <c:tx>
                <c:rich>
                  <a:bodyPr/>
                  <a:lstStyle/>
                  <a:p>
                    <a:fld id="{350B1C0A-C3CE-44E5-8267-1557AD1ABACB}" type="CELLRANGE">
                      <a:rPr lang="en-US"/>
                      <a:pPr/>
                      <a:t>[CELLRANGE]</a:t>
                    </a:fld>
                    <a:endParaRPr lang="en-US" baseline="0"/>
                  </a:p>
                  <a:p>
                    <a:fld id="{CF62B8EB-7F80-4FCA-A6F0-AD0A4BC402F4}"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851F-479E-A060-99C41B8C8543}"/>
                </c:ext>
              </c:extLst>
            </c:dLbl>
            <c:dLbl>
              <c:idx val="6"/>
              <c:tx>
                <c:rich>
                  <a:bodyPr/>
                  <a:lstStyle/>
                  <a:p>
                    <a:fld id="{5E0345CA-B2E4-458C-85DF-97220FF65B6F}" type="CELLRANGE">
                      <a:rPr lang="en-US"/>
                      <a:pPr/>
                      <a:t>[CELLRANGE]</a:t>
                    </a:fld>
                    <a:endParaRPr lang="en-US" baseline="0"/>
                  </a:p>
                  <a:p>
                    <a:fld id="{EB785813-FF45-498C-9E8F-7D9B1ADEE0F9}"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851F-479E-A060-99C41B8C8543}"/>
                </c:ext>
              </c:extLst>
            </c:dLbl>
            <c:dLbl>
              <c:idx val="7"/>
              <c:tx>
                <c:rich>
                  <a:bodyPr/>
                  <a:lstStyle/>
                  <a:p>
                    <a:fld id="{E97E9692-2AB3-446A-953C-91CB6A53FF72}" type="CELLRANGE">
                      <a:rPr lang="en-US"/>
                      <a:pPr/>
                      <a:t>[CELLRANGE]</a:t>
                    </a:fld>
                    <a:endParaRPr lang="en-US" baseline="0"/>
                  </a:p>
                  <a:p>
                    <a:fld id="{7BB37673-B686-460A-847F-B65856257862}"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851F-479E-A060-99C41B8C8543}"/>
                </c:ext>
              </c:extLst>
            </c:dLbl>
            <c:dLbl>
              <c:idx val="8"/>
              <c:tx>
                <c:rich>
                  <a:bodyPr/>
                  <a:lstStyle/>
                  <a:p>
                    <a:fld id="{F82DDE34-A3A2-4B84-B928-2EEF08F92100}" type="CELLRANGE">
                      <a:rPr lang="en-US"/>
                      <a:pPr/>
                      <a:t>[CELLRANGE]</a:t>
                    </a:fld>
                    <a:endParaRPr lang="en-US" baseline="0"/>
                  </a:p>
                  <a:p>
                    <a:fld id="{1B7F4C29-BDA0-4532-AFBB-DF3B7CF6E809}"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851F-479E-A060-99C41B8C8543}"/>
                </c:ext>
              </c:extLst>
            </c:dLbl>
            <c:dLbl>
              <c:idx val="9"/>
              <c:tx>
                <c:rich>
                  <a:bodyPr/>
                  <a:lstStyle/>
                  <a:p>
                    <a:fld id="{E9AA9948-745A-4749-893A-C075E9C5A403}" type="CELLRANGE">
                      <a:rPr lang="en-US"/>
                      <a:pPr/>
                      <a:t>[CELLRANGE]</a:t>
                    </a:fld>
                    <a:endParaRPr lang="en-US" baseline="0"/>
                  </a:p>
                  <a:p>
                    <a:fld id="{A2509718-35B2-431E-B3E3-517E546933D2}"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851F-479E-A060-99C41B8C8543}"/>
                </c:ext>
              </c:extLst>
            </c:dLbl>
            <c:spPr>
              <a:solidFill>
                <a:srgbClr val="FFC0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Performance'!$L$170:$U$170</c:f>
              <c:numCache>
                <c:formatCode>_("$"* #,##0.0_);_("$"* \(#,##0.0\);_("$"* "-"??_);_(@_)</c:formatCode>
                <c:ptCount val="10"/>
                <c:pt idx="0">
                  <c:v>4.5999999999999996</c:v>
                </c:pt>
                <c:pt idx="1">
                  <c:v>4.5999999999999996</c:v>
                </c:pt>
                <c:pt idx="2">
                  <c:v>4.5999999999999996</c:v>
                </c:pt>
                <c:pt idx="3">
                  <c:v>4.5999999999999996</c:v>
                </c:pt>
                <c:pt idx="4">
                  <c:v>4.5999999999999996</c:v>
                </c:pt>
                <c:pt idx="5">
                  <c:v>5.0671836706672773</c:v>
                </c:pt>
                <c:pt idx="6">
                  <c:v>5.4351042137432426</c:v>
                </c:pt>
                <c:pt idx="7">
                  <c:v>6.4311898628541355</c:v>
                </c:pt>
                <c:pt idx="8">
                  <c:v>6.4565291190532692</c:v>
                </c:pt>
                <c:pt idx="9">
                  <c:v>5.9925623051014325</c:v>
                </c:pt>
              </c:numCache>
              <c:extLst/>
            </c:numRef>
          </c:val>
          <c:extLst>
            <c:ext xmlns:c15="http://schemas.microsoft.com/office/drawing/2012/chart" uri="{02D57815-91ED-43cb-92C2-25804820EDAC}">
              <c15:datalabelsRange>
                <c15:f>'Fund Performance'!$L$171:$W$171</c15:f>
                <c15:dlblRangeCache>
                  <c:ptCount val="12"/>
                  <c:pt idx="0">
                    <c:v>3.7%</c:v>
                  </c:pt>
                  <c:pt idx="1">
                    <c:v>3.7%</c:v>
                  </c:pt>
                  <c:pt idx="2">
                    <c:v>3.7%</c:v>
                  </c:pt>
                  <c:pt idx="3">
                    <c:v>3.7%</c:v>
                  </c:pt>
                  <c:pt idx="4">
                    <c:v>3.7%</c:v>
                  </c:pt>
                  <c:pt idx="5">
                    <c:v>4.1%</c:v>
                  </c:pt>
                  <c:pt idx="6">
                    <c:v>4.3%</c:v>
                  </c:pt>
                  <c:pt idx="7">
                    <c:v>5.1%</c:v>
                  </c:pt>
                  <c:pt idx="8">
                    <c:v>5.2%</c:v>
                  </c:pt>
                  <c:pt idx="9">
                    <c:v>4.8%</c:v>
                  </c:pt>
                  <c:pt idx="10">
                    <c:v>4.3%</c:v>
                  </c:pt>
                  <c:pt idx="11">
                    <c:v>5.5%</c:v>
                  </c:pt>
                </c15:dlblRangeCache>
              </c15:datalabelsRange>
            </c:ext>
            <c:ext xmlns:c16="http://schemas.microsoft.com/office/drawing/2014/chart" uri="{C3380CC4-5D6E-409C-BE32-E72D297353CC}">
              <c16:uniqueId val="{0000000B-851F-479E-A060-99C41B8C8543}"/>
            </c:ext>
          </c:extLst>
        </c:ser>
        <c:dLbls>
          <c:showLegendKey val="0"/>
          <c:showVal val="0"/>
          <c:showCatName val="0"/>
          <c:showSerName val="0"/>
          <c:showPercent val="0"/>
          <c:showBubbleSize val="0"/>
        </c:dLbls>
        <c:gapWidth val="219"/>
        <c:axId val="408460192"/>
        <c:axId val="408460672"/>
      </c:barChart>
      <c:lineChart>
        <c:grouping val="standard"/>
        <c:varyColors val="0"/>
        <c:ser>
          <c:idx val="3"/>
          <c:order val="2"/>
          <c:tx>
            <c:v>Accumulated Line</c:v>
          </c:tx>
          <c:spPr>
            <a:ln w="28575" cap="rnd">
              <a:noFill/>
              <a:round/>
            </a:ln>
            <a:effectLst/>
          </c:spPr>
          <c:marker>
            <c:symbol val="none"/>
          </c:marker>
          <c:dLbls>
            <c:dLbl>
              <c:idx val="0"/>
              <c:layout>
                <c:manualLayout>
                  <c:x val="-4.2149700498076814E-2"/>
                  <c:y val="-0.1285539535219159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851F-479E-A060-99C41B8C8543}"/>
                </c:ext>
              </c:extLst>
            </c:dLbl>
            <c:dLbl>
              <c:idx val="1"/>
              <c:layout>
                <c:manualLayout>
                  <c:x val="-4.2149700498076814E-2"/>
                  <c:y val="-0.1074174650637701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51F-479E-A060-99C41B8C8543}"/>
                </c:ext>
              </c:extLst>
            </c:dLbl>
            <c:dLbl>
              <c:idx val="2"/>
              <c:layout>
                <c:manualLayout>
                  <c:x val="-4.762244065386359E-2"/>
                  <c:y val="-7.571273237655125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51F-479E-A060-99C41B8C8543}"/>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Performance'!$L$172:$U$172</c:f>
              <c:numCache>
                <c:formatCode>_("$"* #,##0.0_);_("$"* \(#,##0.0\);_("$"* "-"??_);_(@_)</c:formatCode>
                <c:ptCount val="10"/>
                <c:pt idx="0">
                  <c:v>4.5999999999999996</c:v>
                </c:pt>
                <c:pt idx="1">
                  <c:v>9.1999999999999993</c:v>
                </c:pt>
                <c:pt idx="2">
                  <c:v>13.799999999999999</c:v>
                </c:pt>
                <c:pt idx="3">
                  <c:v>18.399999999999999</c:v>
                </c:pt>
                <c:pt idx="4">
                  <c:v>23</c:v>
                </c:pt>
                <c:pt idx="5">
                  <c:v>28.067183670667276</c:v>
                </c:pt>
                <c:pt idx="6">
                  <c:v>33.502287884410521</c:v>
                </c:pt>
                <c:pt idx="7">
                  <c:v>39.933477747264654</c:v>
                </c:pt>
                <c:pt idx="8">
                  <c:v>46.390006866317925</c:v>
                </c:pt>
                <c:pt idx="9">
                  <c:v>52.382569171419355</c:v>
                </c:pt>
              </c:numCache>
              <c:extLst/>
            </c:numRef>
          </c:val>
          <c:smooth val="0"/>
          <c:extLst>
            <c:ext xmlns:c16="http://schemas.microsoft.com/office/drawing/2014/chart" uri="{C3380CC4-5D6E-409C-BE32-E72D297353CC}">
              <c16:uniqueId val="{0000000C-851F-479E-A060-99C41B8C8543}"/>
            </c:ext>
          </c:extLst>
        </c:ser>
        <c:dLbls>
          <c:showLegendKey val="0"/>
          <c:showVal val="0"/>
          <c:showCatName val="0"/>
          <c:showSerName val="0"/>
          <c:showPercent val="0"/>
          <c:showBubbleSize val="0"/>
        </c:dLbls>
        <c:marker val="1"/>
        <c:smooth val="0"/>
        <c:axId val="408460192"/>
        <c:axId val="408460672"/>
      </c:lineChart>
      <c:catAx>
        <c:axId val="40846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460672"/>
        <c:crosses val="autoZero"/>
        <c:auto val="1"/>
        <c:lblAlgn val="ctr"/>
        <c:lblOffset val="100"/>
        <c:noMultiLvlLbl val="0"/>
      </c:catAx>
      <c:valAx>
        <c:axId val="408460672"/>
        <c:scaling>
          <c:orientation val="minMax"/>
          <c:max val="125"/>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46019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t>Fixed Charge Coverage Ratio</a:t>
            </a:r>
            <a:br>
              <a:rPr lang="en-US" b="1"/>
            </a:br>
            <a:r>
              <a:rPr lang="en-US" b="1"/>
              <a:t>Identified Dispositions &amp; No Refi</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barChart>
        <c:barDir val="col"/>
        <c:grouping val="clustered"/>
        <c:varyColors val="0"/>
        <c:ser>
          <c:idx val="0"/>
          <c:order val="0"/>
          <c:tx>
            <c:strRef>
              <c:f>'Debt Availability'!$L$192</c:f>
              <c:strCache>
                <c:ptCount val="1"/>
                <c:pt idx="0">
                  <c:v>T12 EBITDA</c:v>
                </c:pt>
              </c:strCache>
            </c:strRef>
          </c:tx>
          <c:spPr>
            <a:solidFill>
              <a:schemeClr val="tx2"/>
            </a:solidFill>
            <a:ln>
              <a:noFill/>
            </a:ln>
            <a:effectLst/>
          </c:spPr>
          <c:invertIfNegative val="0"/>
          <c:dLbls>
            <c:spPr>
              <a:solidFill>
                <a:schemeClr val="tx2"/>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Availability'!$V$191:$AG$191</c:f>
              <c:strCache>
                <c:ptCount val="12"/>
                <c:pt idx="0">
                  <c:v>Q1-25</c:v>
                </c:pt>
                <c:pt idx="1">
                  <c:v>Q2-25</c:v>
                </c:pt>
                <c:pt idx="2">
                  <c:v>Q3-25</c:v>
                </c:pt>
                <c:pt idx="3">
                  <c:v>Q4-25</c:v>
                </c:pt>
                <c:pt idx="4">
                  <c:v>Q1-26</c:v>
                </c:pt>
                <c:pt idx="5">
                  <c:v>Q2-26</c:v>
                </c:pt>
                <c:pt idx="6">
                  <c:v>Q3-26</c:v>
                </c:pt>
                <c:pt idx="7">
                  <c:v>Q4-26</c:v>
                </c:pt>
                <c:pt idx="8">
                  <c:v>Q1-27</c:v>
                </c:pt>
                <c:pt idx="9">
                  <c:v>Q2-27</c:v>
                </c:pt>
                <c:pt idx="10">
                  <c:v>Q3-27</c:v>
                </c:pt>
                <c:pt idx="11">
                  <c:v>Q4-27</c:v>
                </c:pt>
              </c:strCache>
            </c:strRef>
          </c:cat>
          <c:val>
            <c:numRef>
              <c:f>'Debt Availability'!$V$192:$AG$192</c:f>
              <c:numCache>
                <c:formatCode>_("$"* #,##0.0_);_("$"* \(#,##0.0\);_("$"* "-"??_);_(@_)</c:formatCode>
                <c:ptCount val="12"/>
                <c:pt idx="0">
                  <c:v>49.692999999999998</c:v>
                </c:pt>
                <c:pt idx="1">
                  <c:v>49.953679744277906</c:v>
                </c:pt>
                <c:pt idx="2">
                  <c:v>48.456778778359215</c:v>
                </c:pt>
                <c:pt idx="3">
                  <c:v>45.718866397592592</c:v>
                </c:pt>
                <c:pt idx="4">
                  <c:v>44.932351564390672</c:v>
                </c:pt>
                <c:pt idx="5">
                  <c:v>45.680033526765882</c:v>
                </c:pt>
                <c:pt idx="6">
                  <c:v>47.973675639971987</c:v>
                </c:pt>
                <c:pt idx="7">
                  <c:v>49.863683331364491</c:v>
                </c:pt>
                <c:pt idx="8">
                  <c:v>51.335663606812879</c:v>
                </c:pt>
                <c:pt idx="9">
                  <c:v>51.808733480598264</c:v>
                </c:pt>
                <c:pt idx="10">
                  <c:v>52.701005628997748</c:v>
                </c:pt>
                <c:pt idx="11">
                  <c:v>54.0811443175823</c:v>
                </c:pt>
              </c:numCache>
            </c:numRef>
          </c:val>
          <c:extLst>
            <c:ext xmlns:c16="http://schemas.microsoft.com/office/drawing/2014/chart" uri="{C3380CC4-5D6E-409C-BE32-E72D297353CC}">
              <c16:uniqueId val="{00000000-15D0-49F6-8C30-313B30384781}"/>
            </c:ext>
          </c:extLst>
        </c:ser>
        <c:ser>
          <c:idx val="1"/>
          <c:order val="1"/>
          <c:tx>
            <c:strRef>
              <c:f>'Debt Availability'!$L$193</c:f>
              <c:strCache>
                <c:ptCount val="1"/>
                <c:pt idx="0">
                  <c:v>T12 Finance Expense</c:v>
                </c:pt>
              </c:strCache>
            </c:strRef>
          </c:tx>
          <c:spPr>
            <a:solidFill>
              <a:schemeClr val="accent4"/>
            </a:solidFill>
            <a:ln>
              <a:noFill/>
            </a:ln>
            <a:effectLst/>
          </c:spPr>
          <c:invertIfNegative val="0"/>
          <c:dLbls>
            <c:spPr>
              <a:solidFill>
                <a:schemeClr val="accent4"/>
              </a:solid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Availability'!$V$191:$AG$191</c:f>
              <c:strCache>
                <c:ptCount val="12"/>
                <c:pt idx="0">
                  <c:v>Q1-25</c:v>
                </c:pt>
                <c:pt idx="1">
                  <c:v>Q2-25</c:v>
                </c:pt>
                <c:pt idx="2">
                  <c:v>Q3-25</c:v>
                </c:pt>
                <c:pt idx="3">
                  <c:v>Q4-25</c:v>
                </c:pt>
                <c:pt idx="4">
                  <c:v>Q1-26</c:v>
                </c:pt>
                <c:pt idx="5">
                  <c:v>Q2-26</c:v>
                </c:pt>
                <c:pt idx="6">
                  <c:v>Q3-26</c:v>
                </c:pt>
                <c:pt idx="7">
                  <c:v>Q4-26</c:v>
                </c:pt>
                <c:pt idx="8">
                  <c:v>Q1-27</c:v>
                </c:pt>
                <c:pt idx="9">
                  <c:v>Q2-27</c:v>
                </c:pt>
                <c:pt idx="10">
                  <c:v>Q3-27</c:v>
                </c:pt>
                <c:pt idx="11">
                  <c:v>Q4-27</c:v>
                </c:pt>
              </c:strCache>
            </c:strRef>
          </c:cat>
          <c:val>
            <c:numRef>
              <c:f>'Debt Availability'!$V$193:$AG$193</c:f>
              <c:numCache>
                <c:formatCode>_("$"* #,##0.0_);_("$"* \(#,##0.0\);_("$"* "-"??_);_(@_)</c:formatCode>
                <c:ptCount val="12"/>
                <c:pt idx="0">
                  <c:v>26.920999999999999</c:v>
                </c:pt>
                <c:pt idx="1">
                  <c:v>26.665984940767789</c:v>
                </c:pt>
                <c:pt idx="2">
                  <c:v>25.994937317922123</c:v>
                </c:pt>
                <c:pt idx="3">
                  <c:v>25.249309519667655</c:v>
                </c:pt>
                <c:pt idx="4">
                  <c:v>24.662182444369879</c:v>
                </c:pt>
                <c:pt idx="5">
                  <c:v>24.075419963079469</c:v>
                </c:pt>
                <c:pt idx="6">
                  <c:v>24.012394380313076</c:v>
                </c:pt>
                <c:pt idx="7">
                  <c:v>24.303962179332281</c:v>
                </c:pt>
                <c:pt idx="8">
                  <c:v>24.850563820346519</c:v>
                </c:pt>
                <c:pt idx="9">
                  <c:v>25.353741110296564</c:v>
                </c:pt>
                <c:pt idx="10">
                  <c:v>25.829067902393199</c:v>
                </c:pt>
                <c:pt idx="11">
                  <c:v>26.311106480222286</c:v>
                </c:pt>
              </c:numCache>
            </c:numRef>
          </c:val>
          <c:extLst>
            <c:ext xmlns:c16="http://schemas.microsoft.com/office/drawing/2014/chart" uri="{C3380CC4-5D6E-409C-BE32-E72D297353CC}">
              <c16:uniqueId val="{00000001-15D0-49F6-8C30-313B30384781}"/>
            </c:ext>
          </c:extLst>
        </c:ser>
        <c:dLbls>
          <c:dLblPos val="outEnd"/>
          <c:showLegendKey val="0"/>
          <c:showVal val="1"/>
          <c:showCatName val="0"/>
          <c:showSerName val="0"/>
          <c:showPercent val="0"/>
          <c:showBubbleSize val="0"/>
        </c:dLbls>
        <c:gapWidth val="219"/>
        <c:axId val="347031776"/>
        <c:axId val="99723232"/>
      </c:barChart>
      <c:lineChart>
        <c:grouping val="standard"/>
        <c:varyColors val="0"/>
        <c:ser>
          <c:idx val="2"/>
          <c:order val="2"/>
          <c:tx>
            <c:strRef>
              <c:f>'Debt Availability'!$L$194</c:f>
              <c:strCache>
                <c:ptCount val="1"/>
                <c:pt idx="0">
                  <c:v>FCCR Calculation</c:v>
                </c:pt>
              </c:strCache>
            </c:strRef>
          </c:tx>
          <c:spPr>
            <a:ln w="28575" cap="rnd">
              <a:solidFill>
                <a:srgbClr val="92D050"/>
              </a:solidFill>
              <a:round/>
            </a:ln>
            <a:effectLst/>
          </c:spPr>
          <c:marker>
            <c:symbol val="none"/>
          </c:marker>
          <c:dLbls>
            <c:spPr>
              <a:solidFill>
                <a:srgbClr val="92D050"/>
              </a:solid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Availability'!$V$191:$AG$191</c:f>
              <c:strCache>
                <c:ptCount val="12"/>
                <c:pt idx="0">
                  <c:v>Q1-25</c:v>
                </c:pt>
                <c:pt idx="1">
                  <c:v>Q2-25</c:v>
                </c:pt>
                <c:pt idx="2">
                  <c:v>Q3-25</c:v>
                </c:pt>
                <c:pt idx="3">
                  <c:v>Q4-25</c:v>
                </c:pt>
                <c:pt idx="4">
                  <c:v>Q1-26</c:v>
                </c:pt>
                <c:pt idx="5">
                  <c:v>Q2-26</c:v>
                </c:pt>
                <c:pt idx="6">
                  <c:v>Q3-26</c:v>
                </c:pt>
                <c:pt idx="7">
                  <c:v>Q4-26</c:v>
                </c:pt>
                <c:pt idx="8">
                  <c:v>Q1-27</c:v>
                </c:pt>
                <c:pt idx="9">
                  <c:v>Q2-27</c:v>
                </c:pt>
                <c:pt idx="10">
                  <c:v>Q3-27</c:v>
                </c:pt>
                <c:pt idx="11">
                  <c:v>Q4-27</c:v>
                </c:pt>
              </c:strCache>
            </c:strRef>
          </c:cat>
          <c:val>
            <c:numRef>
              <c:f>'Debt Availability'!$V$194:$AG$194</c:f>
              <c:numCache>
                <c:formatCode>0.00</c:formatCode>
                <c:ptCount val="12"/>
                <c:pt idx="0">
                  <c:v>1.8458823966420266</c:v>
                </c:pt>
                <c:pt idx="1">
                  <c:v>1.8733108810808321</c:v>
                </c:pt>
                <c:pt idx="2">
                  <c:v>1.8640852326637791</c:v>
                </c:pt>
                <c:pt idx="3">
                  <c:v>1.8106976890588005</c:v>
                </c:pt>
                <c:pt idx="4">
                  <c:v>1.82191303084161</c:v>
                </c:pt>
                <c:pt idx="5">
                  <c:v>1.8973722409336109</c:v>
                </c:pt>
                <c:pt idx="6">
                  <c:v>1.997871385924926</c:v>
                </c:pt>
                <c:pt idx="7">
                  <c:v>2.0516688992286127</c:v>
                </c:pt>
                <c:pt idx="8">
                  <c:v>2.0657746028595763</c:v>
                </c:pt>
                <c:pt idx="9">
                  <c:v>2.0434354541688484</c:v>
                </c:pt>
                <c:pt idx="10">
                  <c:v>2.0403758210769474</c:v>
                </c:pt>
                <c:pt idx="11">
                  <c:v>2.0554492589748889</c:v>
                </c:pt>
              </c:numCache>
            </c:numRef>
          </c:val>
          <c:smooth val="0"/>
          <c:extLst>
            <c:ext xmlns:c16="http://schemas.microsoft.com/office/drawing/2014/chart" uri="{C3380CC4-5D6E-409C-BE32-E72D297353CC}">
              <c16:uniqueId val="{00000002-15D0-49F6-8C30-313B30384781}"/>
            </c:ext>
          </c:extLst>
        </c:ser>
        <c:ser>
          <c:idx val="3"/>
          <c:order val="3"/>
          <c:tx>
            <c:strRef>
              <c:f>'Debt Availability'!$L$195</c:f>
              <c:strCache>
                <c:ptCount val="1"/>
                <c:pt idx="0">
                  <c:v>FCCR Covenant</c:v>
                </c:pt>
              </c:strCache>
            </c:strRef>
          </c:tx>
          <c:spPr>
            <a:ln w="28575" cap="rnd">
              <a:solidFill>
                <a:srgbClr val="C00000"/>
              </a:solidFill>
              <a:prstDash val="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9165-41B0-BE6D-39B8226FD5E2}"/>
                </c:ext>
              </c:extLst>
            </c:dLbl>
            <c:dLbl>
              <c:idx val="1"/>
              <c:delete val="1"/>
              <c:extLst>
                <c:ext xmlns:c15="http://schemas.microsoft.com/office/drawing/2012/chart" uri="{CE6537A1-D6FC-4f65-9D91-7224C49458BB}"/>
                <c:ext xmlns:c16="http://schemas.microsoft.com/office/drawing/2014/chart" uri="{C3380CC4-5D6E-409C-BE32-E72D297353CC}">
                  <c16:uniqueId val="{00000001-9165-41B0-BE6D-39B8226FD5E2}"/>
                </c:ext>
              </c:extLst>
            </c:dLbl>
            <c:dLbl>
              <c:idx val="2"/>
              <c:delete val="1"/>
              <c:extLst>
                <c:ext xmlns:c15="http://schemas.microsoft.com/office/drawing/2012/chart" uri="{CE6537A1-D6FC-4f65-9D91-7224C49458BB}"/>
                <c:ext xmlns:c16="http://schemas.microsoft.com/office/drawing/2014/chart" uri="{C3380CC4-5D6E-409C-BE32-E72D297353CC}">
                  <c16:uniqueId val="{00000002-9165-41B0-BE6D-39B8226FD5E2}"/>
                </c:ext>
              </c:extLst>
            </c:dLbl>
            <c:dLbl>
              <c:idx val="3"/>
              <c:delete val="1"/>
              <c:extLst>
                <c:ext xmlns:c15="http://schemas.microsoft.com/office/drawing/2012/chart" uri="{CE6537A1-D6FC-4f65-9D91-7224C49458BB}"/>
                <c:ext xmlns:c16="http://schemas.microsoft.com/office/drawing/2014/chart" uri="{C3380CC4-5D6E-409C-BE32-E72D297353CC}">
                  <c16:uniqueId val="{00000003-9165-41B0-BE6D-39B8226FD5E2}"/>
                </c:ext>
              </c:extLst>
            </c:dLbl>
            <c:dLbl>
              <c:idx val="4"/>
              <c:delete val="1"/>
              <c:extLst>
                <c:ext xmlns:c15="http://schemas.microsoft.com/office/drawing/2012/chart" uri="{CE6537A1-D6FC-4f65-9D91-7224C49458BB}"/>
                <c:ext xmlns:c16="http://schemas.microsoft.com/office/drawing/2014/chart" uri="{C3380CC4-5D6E-409C-BE32-E72D297353CC}">
                  <c16:uniqueId val="{00000004-9165-41B0-BE6D-39B8226FD5E2}"/>
                </c:ext>
              </c:extLst>
            </c:dLbl>
            <c:dLbl>
              <c:idx val="5"/>
              <c:delete val="1"/>
              <c:extLst>
                <c:ext xmlns:c15="http://schemas.microsoft.com/office/drawing/2012/chart" uri="{CE6537A1-D6FC-4f65-9D91-7224C49458BB}"/>
                <c:ext xmlns:c16="http://schemas.microsoft.com/office/drawing/2014/chart" uri="{C3380CC4-5D6E-409C-BE32-E72D297353CC}">
                  <c16:uniqueId val="{00000004-5A88-41BD-B0D7-525C496E3CB4}"/>
                </c:ext>
              </c:extLst>
            </c:dLbl>
            <c:dLbl>
              <c:idx val="7"/>
              <c:delete val="1"/>
              <c:extLst>
                <c:ext xmlns:c15="http://schemas.microsoft.com/office/drawing/2012/chart" uri="{CE6537A1-D6FC-4f65-9D91-7224C49458BB}"/>
                <c:ext xmlns:c16="http://schemas.microsoft.com/office/drawing/2014/chart" uri="{C3380CC4-5D6E-409C-BE32-E72D297353CC}">
                  <c16:uniqueId val="{00000003-5A88-41BD-B0D7-525C496E3CB4}"/>
                </c:ext>
              </c:extLst>
            </c:dLbl>
            <c:dLbl>
              <c:idx val="8"/>
              <c:delete val="1"/>
              <c:extLst>
                <c:ext xmlns:c15="http://schemas.microsoft.com/office/drawing/2012/chart" uri="{CE6537A1-D6FC-4f65-9D91-7224C49458BB}"/>
                <c:ext xmlns:c16="http://schemas.microsoft.com/office/drawing/2014/chart" uri="{C3380CC4-5D6E-409C-BE32-E72D297353CC}">
                  <c16:uniqueId val="{00000002-5A88-41BD-B0D7-525C496E3CB4}"/>
                </c:ext>
              </c:extLst>
            </c:dLbl>
            <c:dLbl>
              <c:idx val="9"/>
              <c:delete val="1"/>
              <c:extLst>
                <c:ext xmlns:c15="http://schemas.microsoft.com/office/drawing/2012/chart" uri="{CE6537A1-D6FC-4f65-9D91-7224C49458BB}"/>
                <c:ext xmlns:c16="http://schemas.microsoft.com/office/drawing/2014/chart" uri="{C3380CC4-5D6E-409C-BE32-E72D297353CC}">
                  <c16:uniqueId val="{00000001-5A88-41BD-B0D7-525C496E3CB4}"/>
                </c:ext>
              </c:extLst>
            </c:dLbl>
            <c:dLbl>
              <c:idx val="10"/>
              <c:delete val="1"/>
              <c:extLst>
                <c:ext xmlns:c15="http://schemas.microsoft.com/office/drawing/2012/chart" uri="{CE6537A1-D6FC-4f65-9D91-7224C49458BB}"/>
                <c:ext xmlns:c16="http://schemas.microsoft.com/office/drawing/2014/chart" uri="{C3380CC4-5D6E-409C-BE32-E72D297353CC}">
                  <c16:uniqueId val="{00000000-5A88-41BD-B0D7-525C496E3CB4}"/>
                </c:ext>
              </c:extLst>
            </c:dLbl>
            <c:spPr>
              <a:solidFill>
                <a:srgbClr val="C00000"/>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Availability'!$V$191:$AG$191</c:f>
              <c:strCache>
                <c:ptCount val="12"/>
                <c:pt idx="0">
                  <c:v>Q1-25</c:v>
                </c:pt>
                <c:pt idx="1">
                  <c:v>Q2-25</c:v>
                </c:pt>
                <c:pt idx="2">
                  <c:v>Q3-25</c:v>
                </c:pt>
                <c:pt idx="3">
                  <c:v>Q4-25</c:v>
                </c:pt>
                <c:pt idx="4">
                  <c:v>Q1-26</c:v>
                </c:pt>
                <c:pt idx="5">
                  <c:v>Q2-26</c:v>
                </c:pt>
                <c:pt idx="6">
                  <c:v>Q3-26</c:v>
                </c:pt>
                <c:pt idx="7">
                  <c:v>Q4-26</c:v>
                </c:pt>
                <c:pt idx="8">
                  <c:v>Q1-27</c:v>
                </c:pt>
                <c:pt idx="9">
                  <c:v>Q2-27</c:v>
                </c:pt>
                <c:pt idx="10">
                  <c:v>Q3-27</c:v>
                </c:pt>
                <c:pt idx="11">
                  <c:v>Q4-27</c:v>
                </c:pt>
              </c:strCache>
            </c:strRef>
          </c:cat>
          <c:val>
            <c:numRef>
              <c:f>'Debt Availability'!$V$195:$AG$195</c:f>
              <c:numCache>
                <c:formatCode>0.00</c:formatCode>
                <c:ptCount val="12"/>
                <c:pt idx="0">
                  <c:v>1.5</c:v>
                </c:pt>
                <c:pt idx="1">
                  <c:v>1.5</c:v>
                </c:pt>
                <c:pt idx="2">
                  <c:v>1.5</c:v>
                </c:pt>
                <c:pt idx="3">
                  <c:v>1.5</c:v>
                </c:pt>
                <c:pt idx="4">
                  <c:v>1.5</c:v>
                </c:pt>
                <c:pt idx="5">
                  <c:v>1.5</c:v>
                </c:pt>
                <c:pt idx="6">
                  <c:v>1.5</c:v>
                </c:pt>
                <c:pt idx="7">
                  <c:v>1.5</c:v>
                </c:pt>
                <c:pt idx="8">
                  <c:v>1.5</c:v>
                </c:pt>
                <c:pt idx="9">
                  <c:v>1.5</c:v>
                </c:pt>
                <c:pt idx="10">
                  <c:v>1.5</c:v>
                </c:pt>
                <c:pt idx="11">
                  <c:v>1.5</c:v>
                </c:pt>
              </c:numCache>
            </c:numRef>
          </c:val>
          <c:smooth val="0"/>
          <c:extLst>
            <c:ext xmlns:c16="http://schemas.microsoft.com/office/drawing/2014/chart" uri="{C3380CC4-5D6E-409C-BE32-E72D297353CC}">
              <c16:uniqueId val="{00000008-15D0-49F6-8C30-313B30384781}"/>
            </c:ext>
          </c:extLst>
        </c:ser>
        <c:dLbls>
          <c:showLegendKey val="0"/>
          <c:showVal val="1"/>
          <c:showCatName val="0"/>
          <c:showSerName val="0"/>
          <c:showPercent val="0"/>
          <c:showBubbleSize val="0"/>
        </c:dLbls>
        <c:marker val="1"/>
        <c:smooth val="0"/>
        <c:axId val="312561296"/>
        <c:axId val="57624864"/>
      </c:lineChart>
      <c:catAx>
        <c:axId val="34703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99723232"/>
        <c:crosses val="autoZero"/>
        <c:auto val="1"/>
        <c:lblAlgn val="ctr"/>
        <c:lblOffset val="100"/>
        <c:noMultiLvlLbl val="0"/>
      </c:catAx>
      <c:valAx>
        <c:axId val="99723232"/>
        <c:scaling>
          <c:orientation val="minMax"/>
          <c:max val="64.5"/>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347031776"/>
        <c:crosses val="autoZero"/>
        <c:crossBetween val="between"/>
      </c:valAx>
      <c:valAx>
        <c:axId val="57624864"/>
        <c:scaling>
          <c:orientation val="minMax"/>
          <c:max val="2.1"/>
          <c:min val="1.25"/>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312561296"/>
        <c:crosses val="max"/>
        <c:crossBetween val="between"/>
      </c:valAx>
      <c:catAx>
        <c:axId val="312561296"/>
        <c:scaling>
          <c:orientation val="minMax"/>
        </c:scaling>
        <c:delete val="1"/>
        <c:axPos val="b"/>
        <c:numFmt formatCode="General" sourceLinked="1"/>
        <c:majorTickMark val="out"/>
        <c:minorTickMark val="none"/>
        <c:tickLblPos val="nextTo"/>
        <c:crossAx val="576248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t>Economic Occupancy</a:t>
            </a:r>
          </a:p>
          <a:p>
            <a:pPr>
              <a:defRPr/>
            </a:pPr>
            <a:r>
              <a:rPr lang="en-US"/>
              <a:t>1Q25</a:t>
            </a:r>
          </a:p>
        </c:rich>
      </c:tx>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'Presentation View'!$A$8</c:f>
              <c:strCache>
                <c:ptCount val="1"/>
                <c:pt idx="0">
                  <c:v>Economic Occupancy</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'Presentation View'!$B$6:$E$6</c:f>
              <c:strCache>
                <c:ptCount val="4"/>
                <c:pt idx="0">
                  <c:v>EOQ 3/2025</c:v>
                </c:pt>
                <c:pt idx="1">
                  <c:v>EOQ 6/2025</c:v>
                </c:pt>
                <c:pt idx="2">
                  <c:v>EOQ 9/2025</c:v>
                </c:pt>
                <c:pt idx="3">
                  <c:v>EOQ 12/2025</c:v>
                </c:pt>
              </c:strCache>
            </c:strRef>
          </c:cat>
          <c:val>
            <c:numRef>
              <c:f>'Presentation View'!$B$8:$E$8</c:f>
              <c:numCache>
                <c:formatCode>0.00%</c:formatCode>
                <c:ptCount val="4"/>
                <c:pt idx="0">
                  <c:v>0.86487213763811333</c:v>
                </c:pt>
                <c:pt idx="1">
                  <c:v>0.83273417148891549</c:v>
                </c:pt>
                <c:pt idx="2">
                  <c:v>0.81376778731003041</c:v>
                </c:pt>
                <c:pt idx="3">
                  <c:v>0.83515855920650395</c:v>
                </c:pt>
              </c:numCache>
            </c:numRef>
          </c:val>
          <c:extLst>
            <c:ext xmlns:c16="http://schemas.microsoft.com/office/drawing/2014/chart" uri="{C3380CC4-5D6E-409C-BE32-E72D297353CC}">
              <c16:uniqueId val="{00000000-C1E2-498D-B52C-E6F69B1E7319}"/>
            </c:ext>
          </c:extLst>
        </c:ser>
        <c:dLbls>
          <c:dLblPos val="inEnd"/>
          <c:showLegendKey val="0"/>
          <c:showVal val="1"/>
          <c:showCatName val="0"/>
          <c:showSerName val="0"/>
          <c:showPercent val="0"/>
          <c:showBubbleSize val="0"/>
        </c:dLbls>
        <c:gapWidth val="80"/>
        <c:overlap val="25"/>
        <c:axId val="220416688"/>
        <c:axId val="220440688"/>
        <c:extLst>
          <c:ext xmlns:c15="http://schemas.microsoft.com/office/drawing/2012/chart" uri="{02D57815-91ED-43cb-92C2-25804820EDAC}">
            <c15:filteredBarSeries>
              <c15:ser>
                <c:idx val="1"/>
                <c:order val="1"/>
                <c:tx>
                  <c:strRef>
                    <c:extLst>
                      <c:ext uri="{02D57815-91ED-43cb-92C2-25804820EDAC}">
                        <c15:formulaRef>
                          <c15:sqref>'Presentation View'!$B$6</c15:sqref>
                        </c15:formulaRef>
                      </c:ext>
                    </c:extLst>
                    <c:strCache>
                      <c:ptCount val="1"/>
                      <c:pt idx="0">
                        <c:v>EOQ 3/2025</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'Presentation View'!$B$6:$E$6</c15:sqref>
                        </c15:formulaRef>
                      </c:ext>
                    </c:extLst>
                    <c:strCache>
                      <c:ptCount val="4"/>
                      <c:pt idx="0">
                        <c:v>EOQ 3/2025</c:v>
                      </c:pt>
                      <c:pt idx="1">
                        <c:v>EOQ 6/2025</c:v>
                      </c:pt>
                      <c:pt idx="2">
                        <c:v>EOQ 9/2025</c:v>
                      </c:pt>
                      <c:pt idx="3">
                        <c:v>EOQ 12/2025</c:v>
                      </c:pt>
                    </c:strCache>
                  </c:strRef>
                </c:cat>
                <c:val>
                  <c:numRef>
                    <c:extLst>
                      <c:ext uri="{02D57815-91ED-43cb-92C2-25804820EDAC}">
                        <c15:formulaRef>
                          <c15:sqref>'Presentation View'!$C$6:$E$6</c15:sqref>
                        </c15:formulaRef>
                      </c:ext>
                    </c:extLst>
                    <c:numCache>
                      <c:formatCode>General</c:formatCode>
                      <c:ptCount val="3"/>
                      <c:pt idx="0">
                        <c:v>0</c:v>
                      </c:pt>
                      <c:pt idx="1">
                        <c:v>0</c:v>
                      </c:pt>
                      <c:pt idx="2">
                        <c:v>0</c:v>
                      </c:pt>
                    </c:numCache>
                  </c:numRef>
                </c:val>
                <c:extLst>
                  <c:ext xmlns:c16="http://schemas.microsoft.com/office/drawing/2014/chart" uri="{C3380CC4-5D6E-409C-BE32-E72D297353CC}">
                    <c16:uniqueId val="{00000001-C1E2-498D-B52C-E6F69B1E7319}"/>
                  </c:ext>
                </c:extLst>
              </c15:ser>
            </c15:filteredBarSeries>
          </c:ext>
        </c:extLst>
      </c:barChart>
      <c:catAx>
        <c:axId val="220416688"/>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220440688"/>
        <c:crosses val="autoZero"/>
        <c:auto val="1"/>
        <c:lblAlgn val="ctr"/>
        <c:lblOffset val="100"/>
        <c:noMultiLvlLbl val="0"/>
      </c:catAx>
      <c:valAx>
        <c:axId val="220440688"/>
        <c:scaling>
          <c:orientation val="minMax"/>
        </c:scaling>
        <c:delete val="0"/>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2204166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t>Fixed Charge Coverage Ratio</a:t>
            </a:r>
            <a:br>
              <a:rPr lang="en-US" b="1"/>
            </a:br>
            <a:r>
              <a:rPr lang="en-US" b="1"/>
              <a:t>Identified Dispositions &amp; $308M Refi</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barChart>
        <c:barDir val="col"/>
        <c:grouping val="clustered"/>
        <c:varyColors val="0"/>
        <c:ser>
          <c:idx val="0"/>
          <c:order val="0"/>
          <c:tx>
            <c:strRef>
              <c:f>'Debt Availability'!$L$192</c:f>
              <c:strCache>
                <c:ptCount val="1"/>
                <c:pt idx="0">
                  <c:v>T12 EBITDA</c:v>
                </c:pt>
              </c:strCache>
            </c:strRef>
          </c:tx>
          <c:spPr>
            <a:solidFill>
              <a:schemeClr val="tx2"/>
            </a:solidFill>
            <a:ln>
              <a:noFill/>
            </a:ln>
            <a:effectLst/>
          </c:spPr>
          <c:invertIfNegative val="0"/>
          <c:dLbls>
            <c:spPr>
              <a:solidFill>
                <a:schemeClr val="tx2"/>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Availability'!$V$191:$AG$191</c:f>
              <c:strCache>
                <c:ptCount val="12"/>
                <c:pt idx="0">
                  <c:v>Q1-25</c:v>
                </c:pt>
                <c:pt idx="1">
                  <c:v>Q2-25</c:v>
                </c:pt>
                <c:pt idx="2">
                  <c:v>Q3-25</c:v>
                </c:pt>
                <c:pt idx="3">
                  <c:v>Q4-25</c:v>
                </c:pt>
                <c:pt idx="4">
                  <c:v>Q1-26</c:v>
                </c:pt>
                <c:pt idx="5">
                  <c:v>Q2-26</c:v>
                </c:pt>
                <c:pt idx="6">
                  <c:v>Q3-26</c:v>
                </c:pt>
                <c:pt idx="7">
                  <c:v>Q4-26</c:v>
                </c:pt>
                <c:pt idx="8">
                  <c:v>Q1-27</c:v>
                </c:pt>
                <c:pt idx="9">
                  <c:v>Q2-27</c:v>
                </c:pt>
                <c:pt idx="10">
                  <c:v>Q3-27</c:v>
                </c:pt>
                <c:pt idx="11">
                  <c:v>Q4-27</c:v>
                </c:pt>
              </c:strCache>
            </c:strRef>
          </c:cat>
          <c:val>
            <c:numRef>
              <c:f>'Debt Availability'!$V$192:$AG$192</c:f>
              <c:numCache>
                <c:formatCode>_("$"* #,##0.0_);_("$"* \(#,##0.0\);_("$"* "-"??_);_(@_)</c:formatCode>
                <c:ptCount val="12"/>
                <c:pt idx="0">
                  <c:v>49.692999999999998</c:v>
                </c:pt>
                <c:pt idx="1">
                  <c:v>49.953679744277906</c:v>
                </c:pt>
                <c:pt idx="2">
                  <c:v>48.426346528359211</c:v>
                </c:pt>
                <c:pt idx="3">
                  <c:v>45.65882914717799</c:v>
                </c:pt>
                <c:pt idx="4">
                  <c:v>44.84343190733005</c:v>
                </c:pt>
                <c:pt idx="5">
                  <c:v>45.562891766638216</c:v>
                </c:pt>
                <c:pt idx="6">
                  <c:v>47.858701565661072</c:v>
                </c:pt>
                <c:pt idx="7">
                  <c:v>49.750023800773135</c:v>
                </c:pt>
                <c:pt idx="8">
                  <c:v>51.222593246628108</c:v>
                </c:pt>
                <c:pt idx="9">
                  <c:v>51.695517913992916</c:v>
                </c:pt>
                <c:pt idx="10">
                  <c:v>52.587695579354317</c:v>
                </c:pt>
                <c:pt idx="11">
                  <c:v>53.967802227982773</c:v>
                </c:pt>
              </c:numCache>
            </c:numRef>
          </c:val>
          <c:extLst>
            <c:ext xmlns:c16="http://schemas.microsoft.com/office/drawing/2014/chart" uri="{C3380CC4-5D6E-409C-BE32-E72D297353CC}">
              <c16:uniqueId val="{00000000-E06C-44CF-BC75-C7EAA6000A0F}"/>
            </c:ext>
          </c:extLst>
        </c:ser>
        <c:ser>
          <c:idx val="1"/>
          <c:order val="1"/>
          <c:tx>
            <c:strRef>
              <c:f>'Debt Availability'!$L$193</c:f>
              <c:strCache>
                <c:ptCount val="1"/>
                <c:pt idx="0">
                  <c:v>T12 Finance Expense</c:v>
                </c:pt>
              </c:strCache>
            </c:strRef>
          </c:tx>
          <c:spPr>
            <a:solidFill>
              <a:schemeClr val="accent4"/>
            </a:solidFill>
            <a:ln>
              <a:noFill/>
            </a:ln>
            <a:effectLst/>
          </c:spPr>
          <c:invertIfNegative val="0"/>
          <c:dLbls>
            <c:spPr>
              <a:solidFill>
                <a:schemeClr val="accent4"/>
              </a:solid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Availability'!$V$191:$AG$191</c:f>
              <c:strCache>
                <c:ptCount val="12"/>
                <c:pt idx="0">
                  <c:v>Q1-25</c:v>
                </c:pt>
                <c:pt idx="1">
                  <c:v>Q2-25</c:v>
                </c:pt>
                <c:pt idx="2">
                  <c:v>Q3-25</c:v>
                </c:pt>
                <c:pt idx="3">
                  <c:v>Q4-25</c:v>
                </c:pt>
                <c:pt idx="4">
                  <c:v>Q1-26</c:v>
                </c:pt>
                <c:pt idx="5">
                  <c:v>Q2-26</c:v>
                </c:pt>
                <c:pt idx="6">
                  <c:v>Q3-26</c:v>
                </c:pt>
                <c:pt idx="7">
                  <c:v>Q4-26</c:v>
                </c:pt>
                <c:pt idx="8">
                  <c:v>Q1-27</c:v>
                </c:pt>
                <c:pt idx="9">
                  <c:v>Q2-27</c:v>
                </c:pt>
                <c:pt idx="10">
                  <c:v>Q3-27</c:v>
                </c:pt>
                <c:pt idx="11">
                  <c:v>Q4-27</c:v>
                </c:pt>
              </c:strCache>
            </c:strRef>
          </c:cat>
          <c:val>
            <c:numRef>
              <c:f>'Debt Availability'!$V$193:$AG$193</c:f>
              <c:numCache>
                <c:formatCode>_("$"* #,##0.0_);_("$"* \(#,##0.0\);_("$"* "-"??_);_(@_)</c:formatCode>
                <c:ptCount val="12"/>
                <c:pt idx="0">
                  <c:v>26.920999999999999</c:v>
                </c:pt>
                <c:pt idx="1">
                  <c:v>26.665984940767789</c:v>
                </c:pt>
                <c:pt idx="2">
                  <c:v>27.619004238711401</c:v>
                </c:pt>
                <c:pt idx="3">
                  <c:v>28.288958977219249</c:v>
                </c:pt>
                <c:pt idx="4">
                  <c:v>28.993556653224768</c:v>
                </c:pt>
                <c:pt idx="5">
                  <c:v>29.61425699438934</c:v>
                </c:pt>
                <c:pt idx="6">
                  <c:v>29.08279982860963</c:v>
                </c:pt>
                <c:pt idx="7">
                  <c:v>29.108835447334094</c:v>
                </c:pt>
                <c:pt idx="8">
                  <c:v>29.36561341760364</c:v>
                </c:pt>
                <c:pt idx="9">
                  <c:v>29.679679424960749</c:v>
                </c:pt>
                <c:pt idx="10">
                  <c:v>30.090831821834847</c:v>
                </c:pt>
                <c:pt idx="11">
                  <c:v>30.526711851544846</c:v>
                </c:pt>
              </c:numCache>
            </c:numRef>
          </c:val>
          <c:extLst>
            <c:ext xmlns:c16="http://schemas.microsoft.com/office/drawing/2014/chart" uri="{C3380CC4-5D6E-409C-BE32-E72D297353CC}">
              <c16:uniqueId val="{00000001-E06C-44CF-BC75-C7EAA6000A0F}"/>
            </c:ext>
          </c:extLst>
        </c:ser>
        <c:dLbls>
          <c:dLblPos val="outEnd"/>
          <c:showLegendKey val="0"/>
          <c:showVal val="1"/>
          <c:showCatName val="0"/>
          <c:showSerName val="0"/>
          <c:showPercent val="0"/>
          <c:showBubbleSize val="0"/>
        </c:dLbls>
        <c:gapWidth val="219"/>
        <c:axId val="347031776"/>
        <c:axId val="99723232"/>
      </c:barChart>
      <c:lineChart>
        <c:grouping val="standard"/>
        <c:varyColors val="0"/>
        <c:ser>
          <c:idx val="2"/>
          <c:order val="2"/>
          <c:tx>
            <c:strRef>
              <c:f>'Debt Availability'!$L$194</c:f>
              <c:strCache>
                <c:ptCount val="1"/>
                <c:pt idx="0">
                  <c:v>FCCR Calculation</c:v>
                </c:pt>
              </c:strCache>
            </c:strRef>
          </c:tx>
          <c:spPr>
            <a:ln w="28575" cap="rnd">
              <a:solidFill>
                <a:srgbClr val="92D050"/>
              </a:solidFill>
              <a:round/>
            </a:ln>
            <a:effectLst/>
          </c:spPr>
          <c:marker>
            <c:symbol val="none"/>
          </c:marker>
          <c:dLbls>
            <c:spPr>
              <a:solidFill>
                <a:srgbClr val="92D050"/>
              </a:solid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Availability'!$V$191:$AG$191</c:f>
              <c:strCache>
                <c:ptCount val="12"/>
                <c:pt idx="0">
                  <c:v>Q1-25</c:v>
                </c:pt>
                <c:pt idx="1">
                  <c:v>Q2-25</c:v>
                </c:pt>
                <c:pt idx="2">
                  <c:v>Q3-25</c:v>
                </c:pt>
                <c:pt idx="3">
                  <c:v>Q4-25</c:v>
                </c:pt>
                <c:pt idx="4">
                  <c:v>Q1-26</c:v>
                </c:pt>
                <c:pt idx="5">
                  <c:v>Q2-26</c:v>
                </c:pt>
                <c:pt idx="6">
                  <c:v>Q3-26</c:v>
                </c:pt>
                <c:pt idx="7">
                  <c:v>Q4-26</c:v>
                </c:pt>
                <c:pt idx="8">
                  <c:v>Q1-27</c:v>
                </c:pt>
                <c:pt idx="9">
                  <c:v>Q2-27</c:v>
                </c:pt>
                <c:pt idx="10">
                  <c:v>Q3-27</c:v>
                </c:pt>
                <c:pt idx="11">
                  <c:v>Q4-27</c:v>
                </c:pt>
              </c:strCache>
            </c:strRef>
          </c:cat>
          <c:val>
            <c:numRef>
              <c:f>'Debt Availability'!$V$194:$AG$194</c:f>
              <c:numCache>
                <c:formatCode>0.00</c:formatCode>
                <c:ptCount val="12"/>
                <c:pt idx="0">
                  <c:v>1.8458823966420266</c:v>
                </c:pt>
                <c:pt idx="1">
                  <c:v>1.8733108810808321</c:v>
                </c:pt>
                <c:pt idx="2">
                  <c:v>1.7533704730919946</c:v>
                </c:pt>
                <c:pt idx="3">
                  <c:v>1.6140158845698946</c:v>
                </c:pt>
                <c:pt idx="4">
                  <c:v>1.5466688838377614</c:v>
                </c:pt>
                <c:pt idx="5">
                  <c:v>1.5385458353816026</c:v>
                </c:pt>
                <c:pt idx="6">
                  <c:v>1.6456015874572372</c:v>
                </c:pt>
                <c:pt idx="7">
                  <c:v>1.7091038867145558</c:v>
                </c:pt>
                <c:pt idx="8">
                  <c:v>1.7443052361345186</c:v>
                </c:pt>
                <c:pt idx="9">
                  <c:v>1.7417815460134904</c:v>
                </c:pt>
                <c:pt idx="10">
                  <c:v>1.7476318332016014</c:v>
                </c:pt>
                <c:pt idx="11">
                  <c:v>1.7678878252736434</c:v>
                </c:pt>
              </c:numCache>
            </c:numRef>
          </c:val>
          <c:smooth val="0"/>
          <c:extLst>
            <c:ext xmlns:c16="http://schemas.microsoft.com/office/drawing/2014/chart" uri="{C3380CC4-5D6E-409C-BE32-E72D297353CC}">
              <c16:uniqueId val="{00000002-E06C-44CF-BC75-C7EAA6000A0F}"/>
            </c:ext>
          </c:extLst>
        </c:ser>
        <c:ser>
          <c:idx val="3"/>
          <c:order val="3"/>
          <c:tx>
            <c:strRef>
              <c:f>'Debt Availability'!$L$195</c:f>
              <c:strCache>
                <c:ptCount val="1"/>
                <c:pt idx="0">
                  <c:v>FCCR Covenant</c:v>
                </c:pt>
              </c:strCache>
            </c:strRef>
          </c:tx>
          <c:spPr>
            <a:ln w="28575" cap="rnd">
              <a:solidFill>
                <a:srgbClr val="C00000"/>
              </a:solidFill>
              <a:prstDash val="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3-E06C-44CF-BC75-C7EAA6000A0F}"/>
                </c:ext>
              </c:extLst>
            </c:dLbl>
            <c:dLbl>
              <c:idx val="1"/>
              <c:delete val="1"/>
              <c:extLst>
                <c:ext xmlns:c15="http://schemas.microsoft.com/office/drawing/2012/chart" uri="{CE6537A1-D6FC-4f65-9D91-7224C49458BB}"/>
                <c:ext xmlns:c16="http://schemas.microsoft.com/office/drawing/2014/chart" uri="{C3380CC4-5D6E-409C-BE32-E72D297353CC}">
                  <c16:uniqueId val="{00000004-E06C-44CF-BC75-C7EAA6000A0F}"/>
                </c:ext>
              </c:extLst>
            </c:dLbl>
            <c:dLbl>
              <c:idx val="2"/>
              <c:delete val="1"/>
              <c:extLst>
                <c:ext xmlns:c15="http://schemas.microsoft.com/office/drawing/2012/chart" uri="{CE6537A1-D6FC-4f65-9D91-7224C49458BB}"/>
                <c:ext xmlns:c16="http://schemas.microsoft.com/office/drawing/2014/chart" uri="{C3380CC4-5D6E-409C-BE32-E72D297353CC}">
                  <c16:uniqueId val="{00000005-E06C-44CF-BC75-C7EAA6000A0F}"/>
                </c:ext>
              </c:extLst>
            </c:dLbl>
            <c:dLbl>
              <c:idx val="3"/>
              <c:delete val="1"/>
              <c:extLst>
                <c:ext xmlns:c15="http://schemas.microsoft.com/office/drawing/2012/chart" uri="{CE6537A1-D6FC-4f65-9D91-7224C49458BB}"/>
                <c:ext xmlns:c16="http://schemas.microsoft.com/office/drawing/2014/chart" uri="{C3380CC4-5D6E-409C-BE32-E72D297353CC}">
                  <c16:uniqueId val="{00000006-E06C-44CF-BC75-C7EAA6000A0F}"/>
                </c:ext>
              </c:extLst>
            </c:dLbl>
            <c:dLbl>
              <c:idx val="4"/>
              <c:delete val="1"/>
              <c:extLst>
                <c:ext xmlns:c15="http://schemas.microsoft.com/office/drawing/2012/chart" uri="{CE6537A1-D6FC-4f65-9D91-7224C49458BB}"/>
                <c:ext xmlns:c16="http://schemas.microsoft.com/office/drawing/2014/chart" uri="{C3380CC4-5D6E-409C-BE32-E72D297353CC}">
                  <c16:uniqueId val="{00000007-E06C-44CF-BC75-C7EAA6000A0F}"/>
                </c:ext>
              </c:extLst>
            </c:dLbl>
            <c:dLbl>
              <c:idx val="5"/>
              <c:delete val="1"/>
              <c:extLst>
                <c:ext xmlns:c15="http://schemas.microsoft.com/office/drawing/2012/chart" uri="{CE6537A1-D6FC-4f65-9D91-7224C49458BB}"/>
                <c:ext xmlns:c16="http://schemas.microsoft.com/office/drawing/2014/chart" uri="{C3380CC4-5D6E-409C-BE32-E72D297353CC}">
                  <c16:uniqueId val="{00000000-61FE-4A33-9523-9C4C02044CA0}"/>
                </c:ext>
              </c:extLst>
            </c:dLbl>
            <c:dLbl>
              <c:idx val="7"/>
              <c:delete val="1"/>
              <c:extLst>
                <c:ext xmlns:c15="http://schemas.microsoft.com/office/drawing/2012/chart" uri="{CE6537A1-D6FC-4f65-9D91-7224C49458BB}"/>
                <c:ext xmlns:c16="http://schemas.microsoft.com/office/drawing/2014/chart" uri="{C3380CC4-5D6E-409C-BE32-E72D297353CC}">
                  <c16:uniqueId val="{00000001-61FE-4A33-9523-9C4C02044CA0}"/>
                </c:ext>
              </c:extLst>
            </c:dLbl>
            <c:dLbl>
              <c:idx val="8"/>
              <c:delete val="1"/>
              <c:extLst>
                <c:ext xmlns:c15="http://schemas.microsoft.com/office/drawing/2012/chart" uri="{CE6537A1-D6FC-4f65-9D91-7224C49458BB}"/>
                <c:ext xmlns:c16="http://schemas.microsoft.com/office/drawing/2014/chart" uri="{C3380CC4-5D6E-409C-BE32-E72D297353CC}">
                  <c16:uniqueId val="{00000002-61FE-4A33-9523-9C4C02044CA0}"/>
                </c:ext>
              </c:extLst>
            </c:dLbl>
            <c:dLbl>
              <c:idx val="9"/>
              <c:delete val="1"/>
              <c:extLst>
                <c:ext xmlns:c15="http://schemas.microsoft.com/office/drawing/2012/chart" uri="{CE6537A1-D6FC-4f65-9D91-7224C49458BB}"/>
                <c:ext xmlns:c16="http://schemas.microsoft.com/office/drawing/2014/chart" uri="{C3380CC4-5D6E-409C-BE32-E72D297353CC}">
                  <c16:uniqueId val="{00000003-61FE-4A33-9523-9C4C02044CA0}"/>
                </c:ext>
              </c:extLst>
            </c:dLbl>
            <c:dLbl>
              <c:idx val="10"/>
              <c:delete val="1"/>
              <c:extLst>
                <c:ext xmlns:c15="http://schemas.microsoft.com/office/drawing/2012/chart" uri="{CE6537A1-D6FC-4f65-9D91-7224C49458BB}"/>
                <c:ext xmlns:c16="http://schemas.microsoft.com/office/drawing/2014/chart" uri="{C3380CC4-5D6E-409C-BE32-E72D297353CC}">
                  <c16:uniqueId val="{00000004-61FE-4A33-9523-9C4C02044CA0}"/>
                </c:ext>
              </c:extLst>
            </c:dLbl>
            <c:spPr>
              <a:solidFill>
                <a:srgbClr val="C00000"/>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Availability'!$V$191:$AG$191</c:f>
              <c:strCache>
                <c:ptCount val="12"/>
                <c:pt idx="0">
                  <c:v>Q1-25</c:v>
                </c:pt>
                <c:pt idx="1">
                  <c:v>Q2-25</c:v>
                </c:pt>
                <c:pt idx="2">
                  <c:v>Q3-25</c:v>
                </c:pt>
                <c:pt idx="3">
                  <c:v>Q4-25</c:v>
                </c:pt>
                <c:pt idx="4">
                  <c:v>Q1-26</c:v>
                </c:pt>
                <c:pt idx="5">
                  <c:v>Q2-26</c:v>
                </c:pt>
                <c:pt idx="6">
                  <c:v>Q3-26</c:v>
                </c:pt>
                <c:pt idx="7">
                  <c:v>Q4-26</c:v>
                </c:pt>
                <c:pt idx="8">
                  <c:v>Q1-27</c:v>
                </c:pt>
                <c:pt idx="9">
                  <c:v>Q2-27</c:v>
                </c:pt>
                <c:pt idx="10">
                  <c:v>Q3-27</c:v>
                </c:pt>
                <c:pt idx="11">
                  <c:v>Q4-27</c:v>
                </c:pt>
              </c:strCache>
            </c:strRef>
          </c:cat>
          <c:val>
            <c:numRef>
              <c:f>'Debt Availability'!$V$195:$AG$195</c:f>
              <c:numCache>
                <c:formatCode>0.00</c:formatCode>
                <c:ptCount val="12"/>
                <c:pt idx="0">
                  <c:v>1.5</c:v>
                </c:pt>
                <c:pt idx="1">
                  <c:v>1.5</c:v>
                </c:pt>
                <c:pt idx="2">
                  <c:v>1.5</c:v>
                </c:pt>
                <c:pt idx="3">
                  <c:v>1.5</c:v>
                </c:pt>
                <c:pt idx="4">
                  <c:v>1.5</c:v>
                </c:pt>
                <c:pt idx="5">
                  <c:v>1.5</c:v>
                </c:pt>
                <c:pt idx="6">
                  <c:v>1.5</c:v>
                </c:pt>
                <c:pt idx="7">
                  <c:v>1.5</c:v>
                </c:pt>
                <c:pt idx="8">
                  <c:v>1.5</c:v>
                </c:pt>
                <c:pt idx="9">
                  <c:v>1.5</c:v>
                </c:pt>
                <c:pt idx="10">
                  <c:v>1.5</c:v>
                </c:pt>
                <c:pt idx="11">
                  <c:v>1.5</c:v>
                </c:pt>
              </c:numCache>
            </c:numRef>
          </c:val>
          <c:smooth val="0"/>
          <c:extLst>
            <c:ext xmlns:c16="http://schemas.microsoft.com/office/drawing/2014/chart" uri="{C3380CC4-5D6E-409C-BE32-E72D297353CC}">
              <c16:uniqueId val="{00000008-E06C-44CF-BC75-C7EAA6000A0F}"/>
            </c:ext>
          </c:extLst>
        </c:ser>
        <c:dLbls>
          <c:showLegendKey val="0"/>
          <c:showVal val="1"/>
          <c:showCatName val="0"/>
          <c:showSerName val="0"/>
          <c:showPercent val="0"/>
          <c:showBubbleSize val="0"/>
        </c:dLbls>
        <c:marker val="1"/>
        <c:smooth val="0"/>
        <c:axId val="312561296"/>
        <c:axId val="57624864"/>
      </c:lineChart>
      <c:catAx>
        <c:axId val="34703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99723232"/>
        <c:crosses val="autoZero"/>
        <c:auto val="1"/>
        <c:lblAlgn val="ctr"/>
        <c:lblOffset val="100"/>
        <c:noMultiLvlLbl val="0"/>
      </c:catAx>
      <c:valAx>
        <c:axId val="99723232"/>
        <c:scaling>
          <c:orientation val="minMax"/>
          <c:max val="64.5"/>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347031776"/>
        <c:crosses val="autoZero"/>
        <c:crossBetween val="between"/>
      </c:valAx>
      <c:valAx>
        <c:axId val="57624864"/>
        <c:scaling>
          <c:orientation val="minMax"/>
          <c:max val="2.1"/>
          <c:min val="1.25"/>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312561296"/>
        <c:crosses val="max"/>
        <c:crossBetween val="between"/>
      </c:valAx>
      <c:catAx>
        <c:axId val="312561296"/>
        <c:scaling>
          <c:orientation val="minMax"/>
        </c:scaling>
        <c:delete val="1"/>
        <c:axPos val="b"/>
        <c:numFmt formatCode="General" sourceLinked="1"/>
        <c:majorTickMark val="out"/>
        <c:minorTickMark val="none"/>
        <c:tickLblPos val="nextTo"/>
        <c:crossAx val="576248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Base Case Debt Availability Comparison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'Availability Waterfall'!$B$49</c:f>
              <c:strCache>
                <c:ptCount val="1"/>
                <c:pt idx="0">
                  <c:v>Current - Base Case</c:v>
                </c:pt>
              </c:strCache>
            </c:strRef>
          </c:tx>
          <c:spPr>
            <a:ln w="38100" cap="rnd">
              <a:solidFill>
                <a:schemeClr val="tx2"/>
              </a:solidFill>
              <a:round/>
            </a:ln>
            <a:effectLst/>
          </c:spPr>
          <c:marker>
            <c:symbol val="none"/>
          </c:marker>
          <c:dLbls>
            <c:dLbl>
              <c:idx val="3"/>
              <c:layout>
                <c:manualLayout>
                  <c:x val="-4.8499563407166317E-2"/>
                  <c:y val="3.97539325482191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8BC-41BE-9DA6-B7DC091F99D9}"/>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Waterfall'!$C$49:$L$49</c:f>
              <c:numCache>
                <c:formatCode>_("$"* #,##0.0_);_("$"* \(#,##0.0\);_("$"* "-"??_);_(@_)</c:formatCode>
                <c:ptCount val="8"/>
                <c:pt idx="0">
                  <c:v>51.364007604166488</c:v>
                </c:pt>
                <c:pt idx="1">
                  <c:v>37.330305803138401</c:v>
                </c:pt>
                <c:pt idx="2">
                  <c:v>42.842292572728638</c:v>
                </c:pt>
                <c:pt idx="3">
                  <c:v>54.247058539727163</c:v>
                </c:pt>
                <c:pt idx="4">
                  <c:v>50.176344341256197</c:v>
                </c:pt>
                <c:pt idx="5">
                  <c:v>50.994821026016496</c:v>
                </c:pt>
                <c:pt idx="6">
                  <c:v>51.276639265285496</c:v>
                </c:pt>
                <c:pt idx="7">
                  <c:v>53.15752349811396</c:v>
                </c:pt>
              </c:numCache>
              <c:extLst/>
            </c:numRef>
          </c:val>
          <c:smooth val="0"/>
          <c:extLst>
            <c:ext xmlns:c16="http://schemas.microsoft.com/office/drawing/2014/chart" uri="{C3380CC4-5D6E-409C-BE32-E72D297353CC}">
              <c16:uniqueId val="{00000000-304F-4335-A4BE-80CAFA44B159}"/>
            </c:ext>
          </c:extLst>
        </c:ser>
        <c:ser>
          <c:idx val="2"/>
          <c:order val="2"/>
          <c:tx>
            <c:strRef>
              <c:f>'Availability Waterfall'!$B$51</c:f>
              <c:strCache>
                <c:ptCount val="1"/>
                <c:pt idx="0">
                  <c:v>Sept - Base Case</c:v>
                </c:pt>
              </c:strCache>
            </c:strRef>
          </c:tx>
          <c:spPr>
            <a:ln w="38100" cap="rnd">
              <a:solidFill>
                <a:schemeClr val="accent3"/>
              </a:solidFill>
              <a:round/>
            </a:ln>
            <a:effectLst/>
          </c:spPr>
          <c:marker>
            <c:symbol val="none"/>
          </c:marker>
          <c:dLbls>
            <c:spPr>
              <a:solidFill>
                <a:schemeClr val="accent3"/>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Waterfall'!$C$51:$L$51</c:f>
              <c:numCache>
                <c:formatCode>_("$"* #,##0.0_);_("$"* \(#,##0.0\);_("$"* "-"??_);_(@_)</c:formatCode>
                <c:ptCount val="8"/>
                <c:pt idx="0">
                  <c:v>44.14061399907024</c:v>
                </c:pt>
                <c:pt idx="1">
                  <c:v>35.723110601235817</c:v>
                </c:pt>
                <c:pt idx="2">
                  <c:v>48.800597015838946</c:v>
                </c:pt>
                <c:pt idx="3">
                  <c:v>57.76619119383173</c:v>
                </c:pt>
                <c:pt idx="4">
                  <c:v>57.975625609365181</c:v>
                </c:pt>
                <c:pt idx="5">
                  <c:v>73.034903848533759</c:v>
                </c:pt>
                <c:pt idx="6">
                  <c:v>80.716207611815264</c:v>
                </c:pt>
                <c:pt idx="7">
                  <c:v>96.694587350863287</c:v>
                </c:pt>
              </c:numCache>
              <c:extLst/>
            </c:numRef>
          </c:val>
          <c:smooth val="0"/>
          <c:extLst>
            <c:ext xmlns:c16="http://schemas.microsoft.com/office/drawing/2014/chart" uri="{C3380CC4-5D6E-409C-BE32-E72D297353CC}">
              <c16:uniqueId val="{00000001-304F-4335-A4BE-80CAFA44B159}"/>
            </c:ext>
          </c:extLst>
        </c:ser>
        <c:ser>
          <c:idx val="4"/>
          <c:order val="4"/>
          <c:tx>
            <c:strRef>
              <c:f>'Availability Waterfall'!$B$53</c:f>
              <c:strCache>
                <c:ptCount val="1"/>
                <c:pt idx="0">
                  <c:v>Q2 FPR - Base Case</c:v>
                </c:pt>
              </c:strCache>
            </c:strRef>
          </c:tx>
          <c:spPr>
            <a:ln w="38100" cap="rnd">
              <a:solidFill>
                <a:srgbClr val="1C6C99"/>
              </a:solidFill>
              <a:round/>
            </a:ln>
            <a:effectLst/>
          </c:spPr>
          <c:marker>
            <c:symbol val="none"/>
          </c:marker>
          <c:dLbls>
            <c:spPr>
              <a:solidFill>
                <a:srgbClr val="1C6C99"/>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Waterfall'!$C$53:$L$53</c:f>
              <c:numCache>
                <c:formatCode>_("$"* #,##0.0_);_("$"* \(#,##0.0\);_("$"* "-"??_);_(@_)</c:formatCode>
                <c:ptCount val="8"/>
                <c:pt idx="0">
                  <c:v>44.14061399907024</c:v>
                </c:pt>
                <c:pt idx="1">
                  <c:v>35.723110601235817</c:v>
                </c:pt>
                <c:pt idx="2">
                  <c:v>45.011815645576633</c:v>
                </c:pt>
                <c:pt idx="3">
                  <c:v>39.045824843585024</c:v>
                </c:pt>
                <c:pt idx="4">
                  <c:v>30.976437006525316</c:v>
                </c:pt>
                <c:pt idx="5">
                  <c:v>43.450365266955828</c:v>
                </c:pt>
                <c:pt idx="6">
                  <c:v>50.433356638144176</c:v>
                </c:pt>
                <c:pt idx="7">
                  <c:v>68.479972156805559</c:v>
                </c:pt>
              </c:numCache>
              <c:extLst/>
            </c:numRef>
          </c:val>
          <c:smooth val="0"/>
          <c:extLst>
            <c:ext xmlns:c16="http://schemas.microsoft.com/office/drawing/2014/chart" uri="{C3380CC4-5D6E-409C-BE32-E72D297353CC}">
              <c16:uniqueId val="{00000002-304F-4335-A4BE-80CAFA44B159}"/>
            </c:ext>
          </c:extLst>
        </c:ser>
        <c:dLbls>
          <c:dLblPos val="ctr"/>
          <c:showLegendKey val="0"/>
          <c:showVal val="1"/>
          <c:showCatName val="0"/>
          <c:showSerName val="0"/>
          <c:showPercent val="0"/>
          <c:showBubbleSize val="0"/>
        </c:dLbls>
        <c:smooth val="0"/>
        <c:axId val="207069856"/>
        <c:axId val="207076576"/>
        <c:extLst>
          <c:ext xmlns:c15="http://schemas.microsoft.com/office/drawing/2012/chart" uri="{02D57815-91ED-43cb-92C2-25804820EDAC}">
            <c15:filteredLineSeries>
              <c15:ser>
                <c:idx val="1"/>
                <c:order val="1"/>
                <c:tx>
                  <c:strRef>
                    <c:extLst>
                      <c:ext uri="{02D57815-91ED-43cb-92C2-25804820EDAC}">
                        <c15:formulaRef>
                          <c15:sqref>'Availability Waterfall'!$B$50</c15:sqref>
                        </c15:formulaRef>
                      </c:ext>
                    </c:extLst>
                    <c:strCache>
                      <c:ptCount val="1"/>
                      <c:pt idx="0">
                        <c:v>Current - Stress Test</c:v>
                      </c:pt>
                    </c:strCache>
                  </c:strRef>
                </c:tx>
                <c:spPr>
                  <a:ln w="38100" cap="rnd">
                    <a:solidFill>
                      <a:schemeClr val="accent4"/>
                    </a:solidFill>
                    <a:round/>
                  </a:ln>
                  <a:effectLst/>
                </c:spPr>
                <c:marker>
                  <c:symbol val="none"/>
                </c:marker>
                <c:dLbls>
                  <c:spPr>
                    <a:solidFill>
                      <a:schemeClr val="accent4"/>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c:ext uri="{02D57815-91ED-43cb-92C2-25804820EDAC}">
                        <c15:formulaRef>
                          <c15:sqref>'Availability Waterfall'!$C$50:$L$50</c15:sqref>
                        </c15:formulaRef>
                      </c:ext>
                    </c:extLst>
                    <c:numCache>
                      <c:formatCode>_("$"* #,##0.0_);_("$"* \(#,##0.0\);_("$"* "-"??_);_(@_)</c:formatCode>
                      <c:ptCount val="8"/>
                      <c:pt idx="0">
                        <c:v>51.364007604166488</c:v>
                      </c:pt>
                      <c:pt idx="1">
                        <c:v>37.330305803138401</c:v>
                      </c:pt>
                      <c:pt idx="2">
                        <c:v>42.856956021655833</c:v>
                      </c:pt>
                      <c:pt idx="3">
                        <c:v>45.427784600258065</c:v>
                      </c:pt>
                      <c:pt idx="4">
                        <c:v>30.967532361761812</c:v>
                      </c:pt>
                      <c:pt idx="5">
                        <c:v>21.018323201278292</c:v>
                      </c:pt>
                      <c:pt idx="6">
                        <c:v>10.664134960928777</c:v>
                      </c:pt>
                      <c:pt idx="7">
                        <c:v>10.541790769822626</c:v>
                      </c:pt>
                    </c:numCache>
                  </c:numRef>
                </c:val>
                <c:smooth val="0"/>
                <c:extLst>
                  <c:ext xmlns:c16="http://schemas.microsoft.com/office/drawing/2014/chart" uri="{C3380CC4-5D6E-409C-BE32-E72D297353CC}">
                    <c16:uniqueId val="{00000003-304F-4335-A4BE-80CAFA44B159}"/>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'Availability Waterfall'!$B$52</c15:sqref>
                        </c15:formulaRef>
                      </c:ext>
                    </c:extLst>
                    <c:strCache>
                      <c:ptCount val="1"/>
                      <c:pt idx="0">
                        <c:v>Sept - Stress Test</c:v>
                      </c:pt>
                    </c:strCache>
                  </c:strRef>
                </c:tx>
                <c:spPr>
                  <a:ln w="28575" cap="rnd">
                    <a:solidFill>
                      <a:schemeClr val="accent4"/>
                    </a:solidFill>
                    <a:round/>
                  </a:ln>
                  <a:effectLst/>
                </c:spPr>
                <c:marker>
                  <c:symbol val="none"/>
                </c:marker>
                <c:dLbls>
                  <c:spPr>
                    <a:solidFill>
                      <a:srgbClr val="B90F5A"/>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xmlns:c15="http://schemas.microsoft.com/office/drawing/2012/chart">
                      <c:ext xmlns:c15="http://schemas.microsoft.com/office/drawing/2012/chart" uri="{02D57815-91ED-43cb-92C2-25804820EDAC}">
                        <c15:formulaRef>
                          <c15:sqref>'Availability Waterfall'!$C$52:$L$52</c15:sqref>
                        </c15:formulaRef>
                      </c:ext>
                    </c:extLst>
                    <c:numCache>
                      <c:formatCode>_("$"* #,##0.0_);_("$"* \(#,##0.0\);_("$"* "-"??_);_(@_)</c:formatCode>
                      <c:ptCount val="8"/>
                      <c:pt idx="0">
                        <c:v>44.14061399907024</c:v>
                      </c:pt>
                      <c:pt idx="1">
                        <c:v>35.723110601235817</c:v>
                      </c:pt>
                      <c:pt idx="2">
                        <c:v>43.470217055546641</c:v>
                      </c:pt>
                      <c:pt idx="3">
                        <c:v>41.766268357796491</c:v>
                      </c:pt>
                      <c:pt idx="4">
                        <c:v>31.195417271371298</c:v>
                      </c:pt>
                      <c:pt idx="5">
                        <c:v>33.996809187307235</c:v>
                      </c:pt>
                      <c:pt idx="6">
                        <c:v>35.198821742102893</c:v>
                      </c:pt>
                      <c:pt idx="7">
                        <c:v>49.55459948701548</c:v>
                      </c:pt>
                    </c:numCache>
                  </c:numRef>
                </c:val>
                <c:smooth val="0"/>
                <c:extLst xmlns:c15="http://schemas.microsoft.com/office/drawing/2012/chart">
                  <c:ext xmlns:c16="http://schemas.microsoft.com/office/drawing/2014/chart" uri="{C3380CC4-5D6E-409C-BE32-E72D297353CC}">
                    <c16:uniqueId val="{00000004-304F-4335-A4BE-80CAFA44B159}"/>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'Availability Waterfall'!$B$54</c15:sqref>
                        </c15:formulaRef>
                      </c:ext>
                    </c:extLst>
                    <c:strCache>
                      <c:ptCount val="1"/>
                      <c:pt idx="0">
                        <c:v>Q2 FPR - Stress Test</c:v>
                      </c:pt>
                    </c:strCache>
                  </c:strRef>
                </c:tx>
                <c:spPr>
                  <a:ln w="38100" cap="rnd">
                    <a:solidFill>
                      <a:srgbClr val="B90F5A"/>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xmlns:c15="http://schemas.microsoft.com/office/drawing/2012/chart">
                      <c:ext xmlns:c15="http://schemas.microsoft.com/office/drawing/2012/chart" uri="{02D57815-91ED-43cb-92C2-25804820EDAC}">
                        <c15:formulaRef>
                          <c15:sqref>'Availability Waterfall'!$C$54:$L$54</c15:sqref>
                        </c15:formulaRef>
                      </c:ext>
                    </c:extLst>
                    <c:numCache>
                      <c:formatCode>_("$"* #,##0.0_);_("$"* \(#,##0.0\);_("$"* "-"??_);_(@_)</c:formatCode>
                      <c:ptCount val="8"/>
                      <c:pt idx="0">
                        <c:v>44.14061399907024</c:v>
                      </c:pt>
                      <c:pt idx="1">
                        <c:v>35.723110601235817</c:v>
                      </c:pt>
                      <c:pt idx="2">
                        <c:v>36.229645206484008</c:v>
                      </c:pt>
                      <c:pt idx="3">
                        <c:v>20.017275124902653</c:v>
                      </c:pt>
                      <c:pt idx="4">
                        <c:v>1.9322949984272668</c:v>
                      </c:pt>
                      <c:pt idx="5">
                        <c:v>2.8393444464355184</c:v>
                      </c:pt>
                      <c:pt idx="6">
                        <c:v>7.0910253561221452</c:v>
                      </c:pt>
                      <c:pt idx="7">
                        <c:v>23.304034255727345</c:v>
                      </c:pt>
                    </c:numCache>
                  </c:numRef>
                </c:val>
                <c:smooth val="0"/>
                <c:extLst xmlns:c15="http://schemas.microsoft.com/office/drawing/2012/chart">
                  <c:ext xmlns:c16="http://schemas.microsoft.com/office/drawing/2014/chart" uri="{C3380CC4-5D6E-409C-BE32-E72D297353CC}">
                    <c16:uniqueId val="{00000005-304F-4335-A4BE-80CAFA44B159}"/>
                  </c:ext>
                </c:extLst>
              </c15:ser>
            </c15:filteredLineSeries>
          </c:ext>
        </c:extLst>
      </c:lineChart>
      <c:catAx>
        <c:axId val="20706985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76576"/>
        <c:crosses val="autoZero"/>
        <c:auto val="1"/>
        <c:lblAlgn val="ctr"/>
        <c:lblOffset val="100"/>
        <c:noMultiLvlLbl val="0"/>
      </c:catAx>
      <c:valAx>
        <c:axId val="207076576"/>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69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Stress Test Debt Availability Comparison</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'Availability Waterfall'!$B$50</c:f>
              <c:strCache>
                <c:ptCount val="1"/>
                <c:pt idx="0">
                  <c:v>Current - Stress Test</c:v>
                </c:pt>
              </c:strCache>
            </c:strRef>
          </c:tx>
          <c:spPr>
            <a:ln w="38100" cap="rnd">
              <a:solidFill>
                <a:schemeClr val="accent4"/>
              </a:solidFill>
              <a:round/>
            </a:ln>
            <a:effectLst/>
          </c:spPr>
          <c:marker>
            <c:symbol val="none"/>
          </c:marker>
          <c:dLbls>
            <c:spPr>
              <a:solidFill>
                <a:schemeClr val="accent4"/>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Waterfall'!$C$50:$L$50</c:f>
              <c:numCache>
                <c:formatCode>_("$"* #,##0.0_);_("$"* \(#,##0.0\);_("$"* "-"??_);_(@_)</c:formatCode>
                <c:ptCount val="8"/>
                <c:pt idx="0">
                  <c:v>51.364007604166488</c:v>
                </c:pt>
                <c:pt idx="1">
                  <c:v>37.330305803138401</c:v>
                </c:pt>
                <c:pt idx="2">
                  <c:v>42.856956021655833</c:v>
                </c:pt>
                <c:pt idx="3">
                  <c:v>45.427784600258065</c:v>
                </c:pt>
                <c:pt idx="4">
                  <c:v>30.967532361761812</c:v>
                </c:pt>
                <c:pt idx="5">
                  <c:v>21.018323201278292</c:v>
                </c:pt>
                <c:pt idx="6">
                  <c:v>10.664134960928777</c:v>
                </c:pt>
                <c:pt idx="7">
                  <c:v>10.541790769822626</c:v>
                </c:pt>
              </c:numCache>
              <c:extLst/>
            </c:numRef>
          </c:val>
          <c:smooth val="0"/>
          <c:extLst>
            <c:ext xmlns:c16="http://schemas.microsoft.com/office/drawing/2014/chart" uri="{C3380CC4-5D6E-409C-BE32-E72D297353CC}">
              <c16:uniqueId val="{00000000-163F-4A5B-81BD-497549D59C7D}"/>
            </c:ext>
          </c:extLst>
        </c:ser>
        <c:ser>
          <c:idx val="3"/>
          <c:order val="3"/>
          <c:tx>
            <c:strRef>
              <c:f>'Availability Waterfall'!$B$52</c:f>
              <c:strCache>
                <c:ptCount val="1"/>
                <c:pt idx="0">
                  <c:v>Sept - Stress Test</c:v>
                </c:pt>
              </c:strCache>
            </c:strRef>
          </c:tx>
          <c:spPr>
            <a:ln w="38100" cap="rnd">
              <a:solidFill>
                <a:schemeClr val="accent3">
                  <a:lumMod val="75000"/>
                </a:schemeClr>
              </a:solidFill>
              <a:round/>
            </a:ln>
            <a:effectLst/>
          </c:spPr>
          <c:marker>
            <c:symbol val="none"/>
          </c:marker>
          <c:dLbls>
            <c:spPr>
              <a:solidFill>
                <a:schemeClr val="accent3">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Waterfall'!$C$52:$L$52</c:f>
              <c:numCache>
                <c:formatCode>_("$"* #,##0.0_);_("$"* \(#,##0.0\);_("$"* "-"??_);_(@_)</c:formatCode>
                <c:ptCount val="8"/>
                <c:pt idx="0">
                  <c:v>44.14061399907024</c:v>
                </c:pt>
                <c:pt idx="1">
                  <c:v>35.723110601235817</c:v>
                </c:pt>
                <c:pt idx="2">
                  <c:v>43.470217055546641</c:v>
                </c:pt>
                <c:pt idx="3">
                  <c:v>41.766268357796491</c:v>
                </c:pt>
                <c:pt idx="4">
                  <c:v>31.195417271371298</c:v>
                </c:pt>
                <c:pt idx="5">
                  <c:v>33.996809187307235</c:v>
                </c:pt>
                <c:pt idx="6">
                  <c:v>35.198821742102893</c:v>
                </c:pt>
                <c:pt idx="7">
                  <c:v>49.55459948701548</c:v>
                </c:pt>
              </c:numCache>
              <c:extLst/>
            </c:numRef>
          </c:val>
          <c:smooth val="0"/>
          <c:extLst>
            <c:ext xmlns:c16="http://schemas.microsoft.com/office/drawing/2014/chart" uri="{C3380CC4-5D6E-409C-BE32-E72D297353CC}">
              <c16:uniqueId val="{00000001-163F-4A5B-81BD-497549D59C7D}"/>
            </c:ext>
          </c:extLst>
        </c:ser>
        <c:ser>
          <c:idx val="5"/>
          <c:order val="5"/>
          <c:tx>
            <c:strRef>
              <c:f>'Availability Waterfall'!$B$54</c:f>
              <c:strCache>
                <c:ptCount val="1"/>
                <c:pt idx="0">
                  <c:v>Q2 FPR - Stress Test</c:v>
                </c:pt>
              </c:strCache>
            </c:strRef>
          </c:tx>
          <c:spPr>
            <a:ln w="38100" cap="rnd">
              <a:solidFill>
                <a:srgbClr val="B90F5A"/>
              </a:solidFill>
              <a:round/>
            </a:ln>
            <a:effectLst/>
          </c:spPr>
          <c:marker>
            <c:symbol val="none"/>
          </c:marker>
          <c:dLbls>
            <c:spPr>
              <a:solidFill>
                <a:srgbClr val="B90F5A"/>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Waterfall'!$C$54:$L$54</c:f>
              <c:numCache>
                <c:formatCode>_("$"* #,##0.0_);_("$"* \(#,##0.0\);_("$"* "-"??_);_(@_)</c:formatCode>
                <c:ptCount val="8"/>
                <c:pt idx="0">
                  <c:v>44.14061399907024</c:v>
                </c:pt>
                <c:pt idx="1">
                  <c:v>35.723110601235817</c:v>
                </c:pt>
                <c:pt idx="2">
                  <c:v>36.229645206484008</c:v>
                </c:pt>
                <c:pt idx="3">
                  <c:v>20.017275124902653</c:v>
                </c:pt>
                <c:pt idx="4">
                  <c:v>1.9322949984272668</c:v>
                </c:pt>
                <c:pt idx="5">
                  <c:v>2.8393444464355184</c:v>
                </c:pt>
                <c:pt idx="6">
                  <c:v>7.0910253561221452</c:v>
                </c:pt>
                <c:pt idx="7">
                  <c:v>23.304034255727345</c:v>
                </c:pt>
              </c:numCache>
              <c:extLst/>
            </c:numRef>
          </c:val>
          <c:smooth val="0"/>
          <c:extLst>
            <c:ext xmlns:c16="http://schemas.microsoft.com/office/drawing/2014/chart" uri="{C3380CC4-5D6E-409C-BE32-E72D297353CC}">
              <c16:uniqueId val="{00000002-163F-4A5B-81BD-497549D59C7D}"/>
            </c:ext>
          </c:extLst>
        </c:ser>
        <c:dLbls>
          <c:dLblPos val="ctr"/>
          <c:showLegendKey val="0"/>
          <c:showVal val="1"/>
          <c:showCatName val="0"/>
          <c:showSerName val="0"/>
          <c:showPercent val="0"/>
          <c:showBubbleSize val="0"/>
        </c:dLbls>
        <c:smooth val="0"/>
        <c:axId val="207069856"/>
        <c:axId val="207076576"/>
        <c:extLst>
          <c:ext xmlns:c15="http://schemas.microsoft.com/office/drawing/2012/chart" uri="{02D57815-91ED-43cb-92C2-25804820EDAC}">
            <c15:filteredLineSeries>
              <c15:ser>
                <c:idx val="0"/>
                <c:order val="0"/>
                <c:tx>
                  <c:strRef>
                    <c:extLst>
                      <c:ext uri="{02D57815-91ED-43cb-92C2-25804820EDAC}">
                        <c15:formulaRef>
                          <c15:sqref>'Availability Waterfall'!$B$49</c15:sqref>
                        </c15:formulaRef>
                      </c:ext>
                    </c:extLst>
                    <c:strCache>
                      <c:ptCount val="1"/>
                      <c:pt idx="0">
                        <c:v>Current - Base Case</c:v>
                      </c:pt>
                    </c:strCache>
                  </c:strRef>
                </c:tx>
                <c:spPr>
                  <a:ln w="38100" cap="rnd">
                    <a:solidFill>
                      <a:schemeClr val="tx2"/>
                    </a:solidFill>
                    <a:round/>
                  </a:ln>
                  <a:effectLst/>
                </c:spPr>
                <c:marker>
                  <c:symbol val="none"/>
                </c:marker>
                <c:dLbls>
                  <c:spPr>
                    <a:solidFill>
                      <a:schemeClr val="tx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c:ext uri="{02D57815-91ED-43cb-92C2-25804820EDAC}">
                        <c15:formulaRef>
                          <c15:sqref>'Availability Waterfall'!$C$49:$L$49</c15:sqref>
                        </c15:formulaRef>
                      </c:ext>
                    </c:extLst>
                    <c:numCache>
                      <c:formatCode>_("$"* #,##0.0_);_("$"* \(#,##0.0\);_("$"* "-"??_);_(@_)</c:formatCode>
                      <c:ptCount val="8"/>
                      <c:pt idx="0">
                        <c:v>51.364007604166488</c:v>
                      </c:pt>
                      <c:pt idx="1">
                        <c:v>37.330305803138401</c:v>
                      </c:pt>
                      <c:pt idx="2">
                        <c:v>42.842292572728638</c:v>
                      </c:pt>
                      <c:pt idx="3">
                        <c:v>54.247058539727163</c:v>
                      </c:pt>
                      <c:pt idx="4">
                        <c:v>50.176344341256197</c:v>
                      </c:pt>
                      <c:pt idx="5">
                        <c:v>50.994821026016496</c:v>
                      </c:pt>
                      <c:pt idx="6">
                        <c:v>51.276639265285496</c:v>
                      </c:pt>
                      <c:pt idx="7">
                        <c:v>53.15752349811396</c:v>
                      </c:pt>
                    </c:numCache>
                  </c:numRef>
                </c:val>
                <c:smooth val="0"/>
                <c:extLst>
                  <c:ext xmlns:c16="http://schemas.microsoft.com/office/drawing/2014/chart" uri="{C3380CC4-5D6E-409C-BE32-E72D297353CC}">
                    <c16:uniqueId val="{00000003-163F-4A5B-81BD-497549D59C7D}"/>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'Availability Waterfall'!$B$51</c15:sqref>
                        </c15:formulaRef>
                      </c:ext>
                    </c:extLst>
                    <c:strCache>
                      <c:ptCount val="1"/>
                      <c:pt idx="0">
                        <c:v>Sept - Base Case</c:v>
                      </c:pt>
                    </c:strCache>
                  </c:strRef>
                </c:tx>
                <c:spPr>
                  <a:ln w="28575" cap="rnd">
                    <a:solidFill>
                      <a:schemeClr val="accent3"/>
                    </a:solidFill>
                    <a:round/>
                  </a:ln>
                  <a:effectLst/>
                </c:spPr>
                <c:marker>
                  <c:symbol val="none"/>
                </c:marker>
                <c:dLbls>
                  <c:spPr>
                    <a:solidFill>
                      <a:srgbClr val="1C6C99"/>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xmlns:c15="http://schemas.microsoft.com/office/drawing/2012/chart">
                      <c:ext xmlns:c15="http://schemas.microsoft.com/office/drawing/2012/chart" uri="{02D57815-91ED-43cb-92C2-25804820EDAC}">
                        <c15:formulaRef>
                          <c15:sqref>'Availability Waterfall'!$C$51:$L$51</c15:sqref>
                        </c15:formulaRef>
                      </c:ext>
                    </c:extLst>
                    <c:numCache>
                      <c:formatCode>_("$"* #,##0.0_);_("$"* \(#,##0.0\);_("$"* "-"??_);_(@_)</c:formatCode>
                      <c:ptCount val="8"/>
                      <c:pt idx="0">
                        <c:v>44.14061399907024</c:v>
                      </c:pt>
                      <c:pt idx="1">
                        <c:v>35.723110601235817</c:v>
                      </c:pt>
                      <c:pt idx="2">
                        <c:v>48.800597015838946</c:v>
                      </c:pt>
                      <c:pt idx="3">
                        <c:v>57.76619119383173</c:v>
                      </c:pt>
                      <c:pt idx="4">
                        <c:v>57.975625609365181</c:v>
                      </c:pt>
                      <c:pt idx="5">
                        <c:v>73.034903848533759</c:v>
                      </c:pt>
                      <c:pt idx="6">
                        <c:v>80.716207611815264</c:v>
                      </c:pt>
                      <c:pt idx="7">
                        <c:v>96.694587350863287</c:v>
                      </c:pt>
                    </c:numCache>
                  </c:numRef>
                </c:val>
                <c:smooth val="0"/>
                <c:extLst xmlns:c15="http://schemas.microsoft.com/office/drawing/2012/chart">
                  <c:ext xmlns:c16="http://schemas.microsoft.com/office/drawing/2014/chart" uri="{C3380CC4-5D6E-409C-BE32-E72D297353CC}">
                    <c16:uniqueId val="{00000004-163F-4A5B-81BD-497549D59C7D}"/>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'Availability Waterfall'!$B$53</c15:sqref>
                        </c15:formulaRef>
                      </c:ext>
                    </c:extLst>
                    <c:strCache>
                      <c:ptCount val="1"/>
                      <c:pt idx="0">
                        <c:v>Q2 FPR - Base Case</c:v>
                      </c:pt>
                    </c:strCache>
                  </c:strRef>
                </c:tx>
                <c:spPr>
                  <a:ln w="38100" cap="rnd">
                    <a:solidFill>
                      <a:srgbClr val="1C6C99"/>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xmlns:c15="http://schemas.microsoft.com/office/drawing/2012/chart">
                      <c:ext xmlns:c15="http://schemas.microsoft.com/office/drawing/2012/chart" uri="{02D57815-91ED-43cb-92C2-25804820EDAC}">
                        <c15:formulaRef>
                          <c15:sqref>'Availability Waterfall'!$C$53:$L$53</c15:sqref>
                        </c15:formulaRef>
                      </c:ext>
                    </c:extLst>
                    <c:numCache>
                      <c:formatCode>_("$"* #,##0.0_);_("$"* \(#,##0.0\);_("$"* "-"??_);_(@_)</c:formatCode>
                      <c:ptCount val="8"/>
                      <c:pt idx="0">
                        <c:v>44.14061399907024</c:v>
                      </c:pt>
                      <c:pt idx="1">
                        <c:v>35.723110601235817</c:v>
                      </c:pt>
                      <c:pt idx="2">
                        <c:v>45.011815645576633</c:v>
                      </c:pt>
                      <c:pt idx="3">
                        <c:v>39.045824843585024</c:v>
                      </c:pt>
                      <c:pt idx="4">
                        <c:v>30.976437006525316</c:v>
                      </c:pt>
                      <c:pt idx="5">
                        <c:v>43.450365266955828</c:v>
                      </c:pt>
                      <c:pt idx="6">
                        <c:v>50.433356638144176</c:v>
                      </c:pt>
                      <c:pt idx="7">
                        <c:v>68.479972156805559</c:v>
                      </c:pt>
                    </c:numCache>
                  </c:numRef>
                </c:val>
                <c:smooth val="0"/>
                <c:extLst xmlns:c15="http://schemas.microsoft.com/office/drawing/2012/chart">
                  <c:ext xmlns:c16="http://schemas.microsoft.com/office/drawing/2014/chart" uri="{C3380CC4-5D6E-409C-BE32-E72D297353CC}">
                    <c16:uniqueId val="{00000005-163F-4A5B-81BD-497549D59C7D}"/>
                  </c:ext>
                </c:extLst>
              </c15:ser>
            </c15:filteredLineSeries>
          </c:ext>
        </c:extLst>
      </c:lineChart>
      <c:catAx>
        <c:axId val="20706985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76576"/>
        <c:crosses val="autoZero"/>
        <c:auto val="1"/>
        <c:lblAlgn val="ctr"/>
        <c:lblOffset val="100"/>
        <c:noMultiLvlLbl val="0"/>
      </c:catAx>
      <c:valAx>
        <c:axId val="207076576"/>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69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Debt Availability vs Outstanding Debt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Availability'!$L$13</c:f>
              <c:strCache>
                <c:ptCount val="1"/>
                <c:pt idx="0">
                  <c:v>Availability</c:v>
                </c:pt>
              </c:strCache>
            </c:strRef>
          </c:tx>
          <c:spPr>
            <a:ln w="28575" cap="rnd">
              <a:solidFill>
                <a:schemeClr val="accent4"/>
              </a:solidFill>
              <a:round/>
            </a:ln>
            <a:effectLst/>
          </c:spPr>
          <c:marker>
            <c:symbol val="none"/>
          </c:marker>
          <c:dPt>
            <c:idx val="3"/>
            <c:marker>
              <c:symbol val="none"/>
            </c:marker>
            <c:bubble3D val="0"/>
            <c:spPr>
              <a:ln w="28575" cap="rnd">
                <a:solidFill>
                  <a:schemeClr val="accent4"/>
                </a:solidFill>
                <a:prstDash val="solid"/>
                <a:round/>
              </a:ln>
              <a:effectLst/>
            </c:spPr>
            <c:extLst>
              <c:ext xmlns:c16="http://schemas.microsoft.com/office/drawing/2014/chart" uri="{C3380CC4-5D6E-409C-BE32-E72D297353CC}">
                <c16:uniqueId val="{00000001-F7F3-43F8-9E30-3089B9E17215}"/>
              </c:ext>
            </c:extLst>
          </c:dPt>
          <c:dPt>
            <c:idx val="4"/>
            <c:marker>
              <c:symbol val="none"/>
            </c:marker>
            <c:bubble3D val="0"/>
            <c:spPr>
              <a:ln w="28575" cap="rnd">
                <a:solidFill>
                  <a:schemeClr val="accent4"/>
                </a:solidFill>
                <a:prstDash val="solid"/>
                <a:round/>
              </a:ln>
              <a:effectLst/>
            </c:spPr>
            <c:extLst>
              <c:ext xmlns:c16="http://schemas.microsoft.com/office/drawing/2014/chart" uri="{C3380CC4-5D6E-409C-BE32-E72D297353CC}">
                <c16:uniqueId val="{00000003-F7F3-43F8-9E30-3089B9E17215}"/>
              </c:ext>
            </c:extLst>
          </c:dPt>
          <c:dPt>
            <c:idx val="5"/>
            <c:marker>
              <c:symbol val="none"/>
            </c:marker>
            <c:bubble3D val="0"/>
            <c:spPr>
              <a:ln w="28575" cap="rnd">
                <a:solidFill>
                  <a:schemeClr val="accent4"/>
                </a:solidFill>
                <a:prstDash val="solid"/>
                <a:round/>
              </a:ln>
              <a:effectLst/>
            </c:spPr>
            <c:extLst>
              <c:ext xmlns:c16="http://schemas.microsoft.com/office/drawing/2014/chart" uri="{C3380CC4-5D6E-409C-BE32-E72D297353CC}">
                <c16:uniqueId val="{00000005-F7F3-43F8-9E30-3089B9E1721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Availability'!$U$12:$AD$12</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Availability'!$U$13:$AD$13</c:f>
              <c:numCache>
                <c:formatCode>_("$"* #,##0_);_("$"* \(#,##0\);_("$"* "-"??_);_(@_)</c:formatCode>
                <c:ptCount val="10"/>
                <c:pt idx="0">
                  <c:v>422.10654299176309</c:v>
                </c:pt>
                <c:pt idx="1">
                  <c:v>420.93471034644153</c:v>
                </c:pt>
                <c:pt idx="2">
                  <c:v>413.47674045961332</c:v>
                </c:pt>
                <c:pt idx="3">
                  <c:v>407.60157520312276</c:v>
                </c:pt>
                <c:pt idx="4">
                  <c:v>400.8726823800888</c:v>
                </c:pt>
                <c:pt idx="5">
                  <c:v>407.5728213263439</c:v>
                </c:pt>
                <c:pt idx="6">
                  <c:v>429.4789476974081</c:v>
                </c:pt>
                <c:pt idx="7">
                  <c:v>459.48279985697474</c:v>
                </c:pt>
                <c:pt idx="8">
                  <c:v>482.64090417983869</c:v>
                </c:pt>
                <c:pt idx="9">
                  <c:v>498.19233771848161</c:v>
                </c:pt>
              </c:numCache>
            </c:numRef>
          </c:val>
          <c:smooth val="0"/>
          <c:extLst>
            <c:ext xmlns:c16="http://schemas.microsoft.com/office/drawing/2014/chart" uri="{C3380CC4-5D6E-409C-BE32-E72D297353CC}">
              <c16:uniqueId val="{00000006-F7F3-43F8-9E30-3089B9E17215}"/>
            </c:ext>
          </c:extLst>
        </c:ser>
        <c:ser>
          <c:idx val="1"/>
          <c:order val="1"/>
          <c:tx>
            <c:strRef>
              <c:f>'Debt Availability'!$L$14</c:f>
              <c:strCache>
                <c:ptCount val="1"/>
                <c:pt idx="0">
                  <c:v>Debt Balance</c:v>
                </c:pt>
              </c:strCache>
            </c:strRef>
          </c:tx>
          <c:spPr>
            <a:ln w="28575" cap="rnd">
              <a:solidFill>
                <a:schemeClr val="tx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Availability'!$U$12:$AD$12</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Availability'!$U$14:$AD$14</c:f>
              <c:numCache>
                <c:formatCode>_("$"* #,##0_);_("$"* \(#,##0\);_("$"* "-"??_);_(@_)</c:formatCode>
                <c:ptCount val="10"/>
                <c:pt idx="0">
                  <c:v>381.5</c:v>
                </c:pt>
                <c:pt idx="1">
                  <c:v>376.5</c:v>
                </c:pt>
                <c:pt idx="2">
                  <c:v>378.80064499339107</c:v>
                </c:pt>
                <c:pt idx="3">
                  <c:v>377.88673542099906</c:v>
                </c:pt>
                <c:pt idx="4">
                  <c:v>379.32234231648948</c:v>
                </c:pt>
                <c:pt idx="5">
                  <c:v>384.24859572849192</c:v>
                </c:pt>
                <c:pt idx="6">
                  <c:v>393.73694585266367</c:v>
                </c:pt>
                <c:pt idx="7">
                  <c:v>399.31509550409311</c:v>
                </c:pt>
                <c:pt idx="8">
                  <c:v>402.64201059376217</c:v>
                </c:pt>
                <c:pt idx="9">
                  <c:v>406.73369990946975</c:v>
                </c:pt>
              </c:numCache>
            </c:numRef>
          </c:val>
          <c:smooth val="0"/>
          <c:extLst>
            <c:ext xmlns:c16="http://schemas.microsoft.com/office/drawing/2014/chart" uri="{C3380CC4-5D6E-409C-BE32-E72D297353CC}">
              <c16:uniqueId val="{00000007-F7F3-43F8-9E30-3089B9E17215}"/>
            </c:ext>
          </c:extLst>
        </c:ser>
        <c:dLbls>
          <c:showLegendKey val="0"/>
          <c:showVal val="0"/>
          <c:showCatName val="0"/>
          <c:showSerName val="0"/>
          <c:showPercent val="0"/>
          <c:showBubbleSize val="0"/>
        </c:dLbls>
        <c:marker val="1"/>
        <c:smooth val="0"/>
        <c:axId val="1330721935"/>
        <c:axId val="197398304"/>
        <c:extLst>
          <c:ext xmlns:c15="http://schemas.microsoft.com/office/drawing/2012/chart" uri="{02D57815-91ED-43cb-92C2-25804820EDAC}">
            <c15:filteredLineSeries>
              <c15:ser>
                <c:idx val="3"/>
                <c:order val="3"/>
                <c:tx>
                  <c:strRef>
                    <c:extLst>
                      <c:ext uri="{02D57815-91ED-43cb-92C2-25804820EDAC}">
                        <c15:formulaRef>
                          <c15:sqref>'Debt Availability'!$L$16</c15:sqref>
                        </c15:formulaRef>
                      </c:ext>
                    </c:extLst>
                    <c:strCache>
                      <c:ptCount val="1"/>
                      <c:pt idx="0">
                        <c:v>Stress Test (50bps &amp; 5% NOI)</c:v>
                      </c:pt>
                    </c:strCache>
                  </c:strRef>
                </c:tx>
                <c:spPr>
                  <a:ln w="28575" cap="rnd">
                    <a:solidFill>
                      <a:schemeClr val="accent4"/>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'Debt Availability'!$U$12:$AD$12</c15:sqref>
                        </c15:formulaRef>
                      </c:ext>
                    </c:extLst>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extLst>
                      <c:ext uri="{02D57815-91ED-43cb-92C2-25804820EDAC}">
                        <c15:formulaRef>
                          <c15:sqref>'Debt Availability'!$U$16:$AD$16</c15:sqref>
                        </c15:formulaRef>
                      </c:ext>
                    </c:extLst>
                    <c:numCache>
                      <c:formatCode>_("$"* #,##0_);_("$"* \(#,##0\);_("$"* "-"??_);_(@_)</c:formatCode>
                      <c:ptCount val="10"/>
                      <c:pt idx="0">
                        <c:v>422.10654299176309</c:v>
                      </c:pt>
                      <c:pt idx="1">
                        <c:v>420.93471034644153</c:v>
                      </c:pt>
                      <c:pt idx="2">
                        <c:v>404.84612643432831</c:v>
                      </c:pt>
                      <c:pt idx="3">
                        <c:v>389.12550112633471</c:v>
                      </c:pt>
                      <c:pt idx="4">
                        <c:v>373.12046055977368</c:v>
                      </c:pt>
                      <c:pt idx="5">
                        <c:v>369.81619960650397</c:v>
                      </c:pt>
                      <c:pt idx="6">
                        <c:v>388.1350936073772</c:v>
                      </c:pt>
                      <c:pt idx="7">
                        <c:v>415.30237307795932</c:v>
                      </c:pt>
                      <c:pt idx="8">
                        <c:v>436.29374162128283</c:v>
                      </c:pt>
                      <c:pt idx="9">
                        <c:v>450.41672962176568</c:v>
                      </c:pt>
                    </c:numCache>
                  </c:numRef>
                </c:val>
                <c:smooth val="0"/>
                <c:extLst>
                  <c:ext xmlns:c16="http://schemas.microsoft.com/office/drawing/2014/chart" uri="{C3380CC4-5D6E-409C-BE32-E72D297353CC}">
                    <c16:uniqueId val="{00000009-F7F3-43F8-9E30-3089B9E17215}"/>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'Debt Availability'!$L$17</c15:sqref>
                        </c15:formulaRef>
                      </c:ext>
                    </c:extLst>
                    <c:strCache>
                      <c:ptCount val="1"/>
                      <c:pt idx="0">
                        <c:v>Stress Test (100bps &amp; 5% NOI)</c:v>
                      </c:pt>
                    </c:strCache>
                  </c:strRef>
                </c:tx>
                <c:spPr>
                  <a:ln w="28575" cap="rnd">
                    <a:solidFill>
                      <a:schemeClr val="accent4"/>
                    </a:solidFill>
                    <a:prstDash val="dash"/>
                    <a:round/>
                  </a:ln>
                  <a:effectLst/>
                </c:spPr>
                <c:marker>
                  <c:symbol val="none"/>
                </c:marker>
                <c:dLbls>
                  <c:dLbl>
                    <c:idx val="0"/>
                    <c:layout>
                      <c:manualLayout>
                        <c:x val="-3.4763308829706553E-2"/>
                        <c:y val="-3.2827154432625703E-2"/>
                      </c:manualLayout>
                    </c:layout>
                    <c:dLblPos val="r"/>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A-F7F3-43F8-9E30-3089B9E17215}"/>
                      </c:ext>
                    </c:extLst>
                  </c:dLbl>
                  <c:dLbl>
                    <c:idx val="1"/>
                    <c:layout>
                      <c:manualLayout>
                        <c:x val="-3.4763308829706616E-2"/>
                        <c:y val="-2.2452515604845527E-2"/>
                      </c:manualLayout>
                    </c:layout>
                    <c:dLblPos val="r"/>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B-F7F3-43F8-9E30-3089B9E17215}"/>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'Debt Availability'!$U$12:$AD$12</c15:sqref>
                        </c15:formulaRef>
                      </c:ext>
                    </c:extLst>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extLst xmlns:c15="http://schemas.microsoft.com/office/drawing/2012/chart">
                      <c:ext xmlns:c15="http://schemas.microsoft.com/office/drawing/2012/chart" uri="{02D57815-91ED-43cb-92C2-25804820EDAC}">
                        <c15:formulaRef>
                          <c15:sqref>'Debt Availability'!$U$17:$AD$17</c15:sqref>
                        </c15:formulaRef>
                      </c:ext>
                    </c:extLst>
                    <c:numCache>
                      <c:formatCode>_("$"* #,##0_);_("$"* \(#,##0\);_("$"* "-"??_);_(@_)</c:formatCode>
                      <c:ptCount val="10"/>
                      <c:pt idx="0">
                        <c:v>422.10654299176309</c:v>
                      </c:pt>
                      <c:pt idx="1">
                        <c:v>420.93471034644153</c:v>
                      </c:pt>
                      <c:pt idx="2">
                        <c:v>401.43053323016096</c:v>
                      </c:pt>
                      <c:pt idx="3">
                        <c:v>381.11297081356713</c:v>
                      </c:pt>
                      <c:pt idx="4">
                        <c:v>361.06234608794</c:v>
                      </c:pt>
                      <c:pt idx="5">
                        <c:v>353.66307617509972</c:v>
                      </c:pt>
                      <c:pt idx="6">
                        <c:v>369.78388892979831</c:v>
                      </c:pt>
                      <c:pt idx="7">
                        <c:v>395.71455424246892</c:v>
                      </c:pt>
                      <c:pt idx="8">
                        <c:v>415.77133311321955</c:v>
                      </c:pt>
                      <c:pt idx="9">
                        <c:v>0</c:v>
                      </c:pt>
                    </c:numCache>
                  </c:numRef>
                </c:val>
                <c:smooth val="0"/>
                <c:extLst xmlns:c15="http://schemas.microsoft.com/office/drawing/2012/chart">
                  <c:ext xmlns:c16="http://schemas.microsoft.com/office/drawing/2014/chart" uri="{C3380CC4-5D6E-409C-BE32-E72D297353CC}">
                    <c16:uniqueId val="{0000000C-F7F3-43F8-9E30-3089B9E17215}"/>
                  </c:ext>
                </c:extLst>
              </c15:ser>
            </c15:filteredLineSeries>
          </c:ext>
        </c:extLst>
      </c:lineChart>
      <c:lineChart>
        <c:grouping val="standard"/>
        <c:varyColors val="0"/>
        <c:ser>
          <c:idx val="2"/>
          <c:order val="2"/>
          <c:tx>
            <c:strRef>
              <c:f>'Debt Availability'!$L$15</c:f>
              <c:strCache>
                <c:ptCount val="1"/>
                <c:pt idx="0">
                  <c:v>TTM Avg 10Y T</c:v>
                </c:pt>
              </c:strCache>
            </c:strRef>
          </c:tx>
          <c:spPr>
            <a:ln w="28575" cap="rnd">
              <a:solidFill>
                <a:schemeClr val="accent3"/>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Availability'!$U$12:$AD$12</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Availability'!$U$15:$AD$15</c:f>
              <c:numCache>
                <c:formatCode>0.00%</c:formatCode>
                <c:ptCount val="10"/>
                <c:pt idx="0">
                  <c:v>4.2029232669322736E-2</c:v>
                </c:pt>
                <c:pt idx="1">
                  <c:v>4.2754929880478076E-2</c:v>
                </c:pt>
                <c:pt idx="2">
                  <c:v>4.2569353689147105E-2</c:v>
                </c:pt>
                <c:pt idx="3">
                  <c:v>4.3645630384673811E-2</c:v>
                </c:pt>
                <c:pt idx="4">
                  <c:v>4.3961670405179613E-2</c:v>
                </c:pt>
                <c:pt idx="5">
                  <c:v>4.3954633333333333E-2</c:v>
                </c:pt>
                <c:pt idx="6">
                  <c:v>4.4304050000000011E-2</c:v>
                </c:pt>
                <c:pt idx="7">
                  <c:v>4.4716291666666665E-2</c:v>
                </c:pt>
                <c:pt idx="8">
                  <c:v>4.5172191666666674E-2</c:v>
                </c:pt>
                <c:pt idx="9">
                  <c:v>4.5651608333333336E-2</c:v>
                </c:pt>
              </c:numCache>
            </c:numRef>
          </c:val>
          <c:smooth val="0"/>
          <c:extLst>
            <c:ext xmlns:c16="http://schemas.microsoft.com/office/drawing/2014/chart" uri="{C3380CC4-5D6E-409C-BE32-E72D297353CC}">
              <c16:uniqueId val="{00000008-F7F3-43F8-9E30-3089B9E17215}"/>
            </c:ext>
          </c:extLst>
        </c:ser>
        <c:dLbls>
          <c:dLblPos val="t"/>
          <c:showLegendKey val="0"/>
          <c:showVal val="1"/>
          <c:showCatName val="0"/>
          <c:showSerName val="0"/>
          <c:showPercent val="0"/>
          <c:showBubbleSize val="0"/>
        </c:dLbls>
        <c:marker val="1"/>
        <c:smooth val="0"/>
        <c:axId val="1330696879"/>
        <c:axId val="197381504"/>
      </c:lineChart>
      <c:catAx>
        <c:axId val="1330721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7398304"/>
        <c:crosses val="autoZero"/>
        <c:auto val="1"/>
        <c:lblAlgn val="ctr"/>
        <c:lblOffset val="100"/>
        <c:noMultiLvlLbl val="0"/>
      </c:catAx>
      <c:valAx>
        <c:axId val="197398304"/>
        <c:scaling>
          <c:orientation val="minMax"/>
          <c:max val="650"/>
          <c:min val="300"/>
        </c:scaling>
        <c:delete val="0"/>
        <c:axPos val="l"/>
        <c:numFmt formatCode="_(&quot;$&quot;* #,##0_);_(&quot;$&quot;* \(#,##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721935"/>
        <c:crosses val="autoZero"/>
        <c:crossBetween val="between"/>
        <c:majorUnit val="25"/>
      </c:valAx>
      <c:valAx>
        <c:axId val="197381504"/>
        <c:scaling>
          <c:orientation val="minMax"/>
          <c:max val="5.000000000000001E-2"/>
          <c:min val="2.5000000000000005E-2"/>
        </c:scaling>
        <c:delete val="0"/>
        <c:axPos val="r"/>
        <c:numFmt formatCode="0.0%" sourceLinked="0"/>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696879"/>
        <c:crosses val="max"/>
        <c:crossBetween val="between"/>
      </c:valAx>
      <c:catAx>
        <c:axId val="1330696879"/>
        <c:scaling>
          <c:orientation val="minMax"/>
        </c:scaling>
        <c:delete val="1"/>
        <c:axPos val="b"/>
        <c:numFmt formatCode="General" sourceLinked="1"/>
        <c:majorTickMark val="out"/>
        <c:minorTickMark val="none"/>
        <c:tickLblPos val="nextTo"/>
        <c:crossAx val="1973815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ysClr val="windowText" lastClr="000000">
                    <a:lumMod val="65000"/>
                    <a:lumOff val="35000"/>
                  </a:sysClr>
                </a:solidFill>
              </a:rPr>
              <a:t>Debt Reserves over Time </a:t>
            </a:r>
            <a:endParaRPr lang="en-US" sz="14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0360944007403979E-2"/>
          <c:y val="0.12878472222222223"/>
          <c:w val="0.95927811198519208"/>
          <c:h val="0.76310914260717411"/>
        </c:manualLayout>
      </c:layout>
      <c:barChart>
        <c:barDir val="col"/>
        <c:grouping val="stacked"/>
        <c:varyColors val="0"/>
        <c:ser>
          <c:idx val="0"/>
          <c:order val="0"/>
          <c:tx>
            <c:strRef>
              <c:f>'Debt Availability'!$L$34</c:f>
              <c:strCache>
                <c:ptCount val="1"/>
                <c:pt idx="0">
                  <c:v>Reserves After Distributions</c:v>
                </c:pt>
              </c:strCache>
            </c:strRef>
          </c:tx>
          <c:spPr>
            <a:solidFill>
              <a:schemeClr val="tx2"/>
            </a:solidFill>
            <a:ln>
              <a:noFill/>
            </a:ln>
            <a:effectLst/>
          </c:spPr>
          <c:invertIfNegative val="0"/>
          <c:dLbls>
            <c:dLbl>
              <c:idx val="2"/>
              <c:layout>
                <c:manualLayout>
                  <c:x val="0"/>
                  <c:y val="2.2571426250086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A1C-4FAC-8836-8C7BF44D11F7}"/>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Availability'!$U$33:$AD$33</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Availability'!$U$34:$AD$34</c:f>
              <c:numCache>
                <c:formatCode>_("$"* #,##0.0_);_("$"* \(#,##0.0\);_("$"* "-"??_);_(@_)</c:formatCode>
                <c:ptCount val="10"/>
                <c:pt idx="0">
                  <c:v>40.606542991763092</c:v>
                </c:pt>
                <c:pt idx="1">
                  <c:v>44.434710346441534</c:v>
                </c:pt>
                <c:pt idx="2">
                  <c:v>34.67609546622225</c:v>
                </c:pt>
                <c:pt idx="3">
                  <c:v>29.714839782123704</c:v>
                </c:pt>
                <c:pt idx="4">
                  <c:v>21.550340063599322</c:v>
                </c:pt>
                <c:pt idx="5">
                  <c:v>23.324225597851978</c:v>
                </c:pt>
                <c:pt idx="6">
                  <c:v>40.82946679256986</c:v>
                </c:pt>
                <c:pt idx="7">
                  <c:v>65.324609985193774</c:v>
                </c:pt>
                <c:pt idx="8">
                  <c:v>85.156657327040477</c:v>
                </c:pt>
                <c:pt idx="9">
                  <c:v>96.616830466600277</c:v>
                </c:pt>
              </c:numCache>
            </c:numRef>
          </c:val>
          <c:extLst>
            <c:ext xmlns:c16="http://schemas.microsoft.com/office/drawing/2014/chart" uri="{C3380CC4-5D6E-409C-BE32-E72D297353CC}">
              <c16:uniqueId val="{00000001-8A1C-4FAC-8836-8C7BF44D11F7}"/>
            </c:ext>
          </c:extLst>
        </c:ser>
        <c:ser>
          <c:idx val="1"/>
          <c:order val="1"/>
          <c:tx>
            <c:strRef>
              <c:f>'Debt Availability'!$L$35</c:f>
              <c:strCache>
                <c:ptCount val="1"/>
                <c:pt idx="0">
                  <c:v>Distributions</c:v>
                </c:pt>
              </c:strCache>
            </c:strRef>
          </c:tx>
          <c:spPr>
            <a:solidFill>
              <a:schemeClr val="accent4"/>
            </a:solidFill>
            <a:ln>
              <a:noFill/>
            </a:ln>
            <a:effectLst/>
          </c:spPr>
          <c:invertIfNegative val="0"/>
          <c:dLbls>
            <c:spPr>
              <a:solidFill>
                <a:schemeClr val="accent4"/>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Availability'!$U$33:$AD$33</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Availability'!$U$35:$AD$35</c:f>
              <c:numCache>
                <c:formatCode>_("$"* #,##0.0_);_("$"* \(#,##0.0\);_("$"* "-"??_);_(@_)</c:formatCode>
                <c:ptCount val="10"/>
                <c:pt idx="0">
                  <c:v>4.5999999999999996</c:v>
                </c:pt>
                <c:pt idx="1">
                  <c:v>4.5999999999999996</c:v>
                </c:pt>
                <c:pt idx="2">
                  <c:v>0</c:v>
                </c:pt>
                <c:pt idx="3">
                  <c:v>0</c:v>
                </c:pt>
                <c:pt idx="4">
                  <c:v>0</c:v>
                </c:pt>
                <c:pt idx="5">
                  <c:v>0</c:v>
                </c:pt>
                <c:pt idx="6">
                  <c:v>0</c:v>
                </c:pt>
                <c:pt idx="7">
                  <c:v>5.7890504596304986</c:v>
                </c:pt>
                <c:pt idx="8">
                  <c:v>6.9332609786646406</c:v>
                </c:pt>
                <c:pt idx="9">
                  <c:v>7.0272236136242583</c:v>
                </c:pt>
              </c:numCache>
            </c:numRef>
          </c:val>
          <c:extLst>
            <c:ext xmlns:c16="http://schemas.microsoft.com/office/drawing/2014/chart" uri="{C3380CC4-5D6E-409C-BE32-E72D297353CC}">
              <c16:uniqueId val="{00000002-8A1C-4FAC-8836-8C7BF44D11F7}"/>
            </c:ext>
          </c:extLst>
        </c:ser>
        <c:dLbls>
          <c:dLblPos val="ctr"/>
          <c:showLegendKey val="0"/>
          <c:showVal val="1"/>
          <c:showCatName val="0"/>
          <c:showSerName val="0"/>
          <c:showPercent val="0"/>
          <c:showBubbleSize val="0"/>
        </c:dLbls>
        <c:gapWidth val="150"/>
        <c:overlap val="100"/>
        <c:axId val="182126384"/>
        <c:axId val="1733928624"/>
      </c:barChart>
      <c:lineChart>
        <c:grouping val="standard"/>
        <c:varyColors val="0"/>
        <c:ser>
          <c:idx val="2"/>
          <c:order val="2"/>
          <c:tx>
            <c:strRef>
              <c:f>'Debt Availability'!$L$36</c:f>
              <c:strCache>
                <c:ptCount val="1"/>
                <c:pt idx="0">
                  <c:v>Reserves Before Distributions</c:v>
                </c:pt>
              </c:strCache>
            </c:strRef>
          </c:tx>
          <c:spPr>
            <a:ln w="25400" cap="rnd">
              <a:noFill/>
              <a:round/>
            </a:ln>
            <a:effectLst/>
          </c:spPr>
          <c:marker>
            <c:symbol val="none"/>
          </c:marker>
          <c:dLbls>
            <c:delete val="1"/>
          </c:dLbls>
          <c:cat>
            <c:strRef>
              <c:f>'Debt Availability'!$U$33:$AD$33</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Availability'!$U$36:$AD$36</c:f>
              <c:numCache>
                <c:formatCode>_("$"* #,##0.0_);_("$"* \(#,##0.0\);_("$"* "-"??_);_(@_)</c:formatCode>
                <c:ptCount val="10"/>
                <c:pt idx="0">
                  <c:v>45.206542991763094</c:v>
                </c:pt>
                <c:pt idx="1">
                  <c:v>49.034710346441535</c:v>
                </c:pt>
                <c:pt idx="2">
                  <c:v>34.67609546622225</c:v>
                </c:pt>
                <c:pt idx="3">
                  <c:v>29.714839782123704</c:v>
                </c:pt>
                <c:pt idx="4">
                  <c:v>21.550340063599322</c:v>
                </c:pt>
                <c:pt idx="5">
                  <c:v>23.324225597851978</c:v>
                </c:pt>
                <c:pt idx="6">
                  <c:v>40.82946679256986</c:v>
                </c:pt>
                <c:pt idx="7">
                  <c:v>71.113660444824276</c:v>
                </c:pt>
                <c:pt idx="8">
                  <c:v>92.089918305705112</c:v>
                </c:pt>
                <c:pt idx="9">
                  <c:v>103.64405408022454</c:v>
                </c:pt>
              </c:numCache>
            </c:numRef>
          </c:val>
          <c:smooth val="0"/>
          <c:extLst>
            <c:ext xmlns:c16="http://schemas.microsoft.com/office/drawing/2014/chart" uri="{C3380CC4-5D6E-409C-BE32-E72D297353CC}">
              <c16:uniqueId val="{00000003-8A1C-4FAC-8836-8C7BF44D11F7}"/>
            </c:ext>
          </c:extLst>
        </c:ser>
        <c:dLbls>
          <c:dLblPos val="ctr"/>
          <c:showLegendKey val="0"/>
          <c:showVal val="1"/>
          <c:showCatName val="0"/>
          <c:showSerName val="0"/>
          <c:showPercent val="0"/>
          <c:showBubbleSize val="0"/>
        </c:dLbls>
        <c:marker val="1"/>
        <c:smooth val="0"/>
        <c:axId val="182126384"/>
        <c:axId val="1733928624"/>
      </c:lineChart>
      <c:catAx>
        <c:axId val="18212638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733928624"/>
        <c:crosses val="autoZero"/>
        <c:auto val="1"/>
        <c:lblAlgn val="ctr"/>
        <c:lblOffset val="100"/>
        <c:noMultiLvlLbl val="0"/>
      </c:catAx>
      <c:valAx>
        <c:axId val="1733928624"/>
        <c:scaling>
          <c:orientation val="minMax"/>
          <c:max val="110"/>
          <c:min val="-1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126384"/>
        <c:crosses val="autoZero"/>
        <c:crossBetween val="between"/>
        <c:majorUnit val="15"/>
      </c:valAx>
      <c:spPr>
        <a:noFill/>
        <a:ln>
          <a:noFill/>
        </a:ln>
        <a:effectLst/>
      </c:spPr>
    </c:plotArea>
    <c:legend>
      <c:legendPos val="b"/>
      <c:legendEntry>
        <c:idx val="2"/>
        <c:delete val="1"/>
      </c:legendEntry>
      <c:layout>
        <c:manualLayout>
          <c:xMode val="edge"/>
          <c:yMode val="edge"/>
          <c:x val="3.28871672509021E-2"/>
          <c:y val="0.1148544370680164"/>
          <c:w val="0.25811701348529953"/>
          <c:h val="0.1275817475940507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Debt Availability vs Outstanding Debt - Stress Test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Availability'!$L$58</c:f>
              <c:strCache>
                <c:ptCount val="1"/>
                <c:pt idx="0">
                  <c:v>Availability</c:v>
                </c:pt>
              </c:strCache>
            </c:strRef>
          </c:tx>
          <c:spPr>
            <a:ln w="28575" cap="rnd">
              <a:solidFill>
                <a:schemeClr val="accent4"/>
              </a:solidFill>
              <a:round/>
            </a:ln>
            <a:effectLst/>
          </c:spPr>
          <c:marker>
            <c:symbol val="none"/>
          </c:marker>
          <c:dPt>
            <c:idx val="5"/>
            <c:marker>
              <c:symbol val="none"/>
            </c:marker>
            <c:bubble3D val="0"/>
            <c:spPr>
              <a:ln w="28575" cap="rnd">
                <a:solidFill>
                  <a:srgbClr val="FF0000"/>
                </a:solidFill>
                <a:prstDash val="lgDash"/>
                <a:round/>
              </a:ln>
              <a:effectLst/>
            </c:spPr>
            <c:extLst>
              <c:ext xmlns:c16="http://schemas.microsoft.com/office/drawing/2014/chart" uri="{C3380CC4-5D6E-409C-BE32-E72D297353CC}">
                <c16:uniqueId val="{00000003-5856-4E13-AEE2-273F5AA8AFA1}"/>
              </c:ext>
            </c:extLst>
          </c:dPt>
          <c:dPt>
            <c:idx val="6"/>
            <c:marker>
              <c:symbol val="none"/>
            </c:marker>
            <c:bubble3D val="0"/>
            <c:spPr>
              <a:ln w="28575" cap="rnd">
                <a:solidFill>
                  <a:srgbClr val="FF0000"/>
                </a:solidFill>
                <a:prstDash val="lgDash"/>
                <a:round/>
              </a:ln>
              <a:effectLst/>
            </c:spPr>
            <c:extLst>
              <c:ext xmlns:c16="http://schemas.microsoft.com/office/drawing/2014/chart" uri="{C3380CC4-5D6E-409C-BE32-E72D297353CC}">
                <c16:uniqueId val="{00000004-5856-4E13-AEE2-273F5AA8AFA1}"/>
              </c:ext>
            </c:extLst>
          </c:dPt>
          <c:dLbls>
            <c:dLbl>
              <c:idx val="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856-4E13-AEE2-273F5AA8AFA1}"/>
                </c:ext>
              </c:extLst>
            </c:dLbl>
            <c:dLbl>
              <c:idx val="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56-4E13-AEE2-273F5AA8AFA1}"/>
                </c:ext>
              </c:extLst>
            </c:dLbl>
            <c:dLbl>
              <c:idx val="4"/>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856-4E13-AEE2-273F5AA8AFA1}"/>
                </c:ext>
              </c:extLst>
            </c:dLbl>
            <c:dLbl>
              <c:idx val="5"/>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56-4E13-AEE2-273F5AA8AFA1}"/>
                </c:ext>
              </c:extLst>
            </c:dLbl>
            <c:dLbl>
              <c:idx val="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856-4E13-AEE2-273F5AA8AFA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Availability'!$U$57:$AD$57</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Availability'!$U$58:$AD$58</c:f>
              <c:numCache>
                <c:formatCode>_("$"* #,##0_);_("$"* \(#,##0\);_("$"* "-"??_);_(@_)</c:formatCode>
                <c:ptCount val="10"/>
                <c:pt idx="0">
                  <c:v>422.10654299176309</c:v>
                </c:pt>
                <c:pt idx="1">
                  <c:v>420.93471034644153</c:v>
                </c:pt>
                <c:pt idx="2">
                  <c:v>404.84612643432831</c:v>
                </c:pt>
                <c:pt idx="3">
                  <c:v>389.12550112633471</c:v>
                </c:pt>
                <c:pt idx="4">
                  <c:v>373.12046055977368</c:v>
                </c:pt>
                <c:pt idx="5">
                  <c:v>369.81619960650397</c:v>
                </c:pt>
                <c:pt idx="6">
                  <c:v>388.1350936073772</c:v>
                </c:pt>
                <c:pt idx="7">
                  <c:v>415.30237307795932</c:v>
                </c:pt>
                <c:pt idx="8">
                  <c:v>436.29374162128283</c:v>
                </c:pt>
                <c:pt idx="9">
                  <c:v>450.41672962176568</c:v>
                </c:pt>
              </c:numCache>
            </c:numRef>
          </c:val>
          <c:smooth val="0"/>
          <c:extLst>
            <c:ext xmlns:c16="http://schemas.microsoft.com/office/drawing/2014/chart" uri="{C3380CC4-5D6E-409C-BE32-E72D297353CC}">
              <c16:uniqueId val="{00000005-5856-4E13-AEE2-273F5AA8AFA1}"/>
            </c:ext>
          </c:extLst>
        </c:ser>
        <c:ser>
          <c:idx val="1"/>
          <c:order val="1"/>
          <c:tx>
            <c:strRef>
              <c:f>'Debt Availability'!$L$59</c:f>
              <c:strCache>
                <c:ptCount val="1"/>
                <c:pt idx="0">
                  <c:v>Debt Balance</c:v>
                </c:pt>
              </c:strCache>
            </c:strRef>
          </c:tx>
          <c:spPr>
            <a:ln w="28575" cap="rnd">
              <a:solidFill>
                <a:schemeClr val="tx2"/>
              </a:solidFill>
              <a:round/>
            </a:ln>
            <a:effectLst/>
          </c:spPr>
          <c:marker>
            <c:symbol val="none"/>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856-4E13-AEE2-273F5AA8AFA1}"/>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856-4E13-AEE2-273F5AA8AFA1}"/>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856-4E13-AEE2-273F5AA8AFA1}"/>
                </c:ext>
              </c:extLst>
            </c:dLbl>
            <c:dLbl>
              <c:idx val="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856-4E13-AEE2-273F5AA8AFA1}"/>
                </c:ext>
              </c:extLst>
            </c:dLbl>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856-4E13-AEE2-273F5AA8AFA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Availability'!$U$57:$AD$57</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Availability'!$U$59:$AD$59</c:f>
              <c:numCache>
                <c:formatCode>_("$"* #,##0_);_("$"* \(#,##0\);_("$"* "-"??_);_(@_)</c:formatCode>
                <c:ptCount val="10"/>
                <c:pt idx="0">
                  <c:v>381.5</c:v>
                </c:pt>
                <c:pt idx="1">
                  <c:v>376.5</c:v>
                </c:pt>
                <c:pt idx="2">
                  <c:v>378.80064499339107</c:v>
                </c:pt>
                <c:pt idx="3">
                  <c:v>377.88673542099906</c:v>
                </c:pt>
                <c:pt idx="4">
                  <c:v>379.32234231648948</c:v>
                </c:pt>
                <c:pt idx="5">
                  <c:v>384.24859572849192</c:v>
                </c:pt>
                <c:pt idx="6">
                  <c:v>393.73694585266367</c:v>
                </c:pt>
                <c:pt idx="7">
                  <c:v>399.31509550409311</c:v>
                </c:pt>
                <c:pt idx="8">
                  <c:v>402.64201059376217</c:v>
                </c:pt>
                <c:pt idx="9">
                  <c:v>406.73369990946975</c:v>
                </c:pt>
              </c:numCache>
            </c:numRef>
          </c:val>
          <c:smooth val="0"/>
          <c:extLst>
            <c:ext xmlns:c16="http://schemas.microsoft.com/office/drawing/2014/chart" uri="{C3380CC4-5D6E-409C-BE32-E72D297353CC}">
              <c16:uniqueId val="{0000000B-5856-4E13-AEE2-273F5AA8AFA1}"/>
            </c:ext>
          </c:extLst>
        </c:ser>
        <c:dLbls>
          <c:dLblPos val="t"/>
          <c:showLegendKey val="0"/>
          <c:showVal val="1"/>
          <c:showCatName val="0"/>
          <c:showSerName val="0"/>
          <c:showPercent val="0"/>
          <c:showBubbleSize val="0"/>
        </c:dLbls>
        <c:marker val="1"/>
        <c:smooth val="0"/>
        <c:axId val="1330721935"/>
        <c:axId val="197398304"/>
      </c:lineChart>
      <c:lineChart>
        <c:grouping val="standard"/>
        <c:varyColors val="0"/>
        <c:ser>
          <c:idx val="2"/>
          <c:order val="2"/>
          <c:tx>
            <c:strRef>
              <c:f>'Debt Availability'!$L$60</c:f>
              <c:strCache>
                <c:ptCount val="1"/>
                <c:pt idx="0">
                  <c:v>TTM Avg 10Y T</c:v>
                </c:pt>
              </c:strCache>
            </c:strRef>
          </c:tx>
          <c:spPr>
            <a:ln w="28575" cap="rnd">
              <a:solidFill>
                <a:schemeClr val="accent3"/>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Availability'!$U$57:$AD$57</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Availability'!$U$60:$AD$60</c:f>
              <c:numCache>
                <c:formatCode>0.00%</c:formatCode>
                <c:ptCount val="10"/>
                <c:pt idx="0">
                  <c:v>4.2029232669322736E-2</c:v>
                </c:pt>
                <c:pt idx="1">
                  <c:v>4.2754929880478076E-2</c:v>
                </c:pt>
                <c:pt idx="2">
                  <c:v>4.3402687022480436E-2</c:v>
                </c:pt>
                <c:pt idx="3">
                  <c:v>4.5728963718007144E-2</c:v>
                </c:pt>
                <c:pt idx="4">
                  <c:v>4.7295003738512947E-2</c:v>
                </c:pt>
                <c:pt idx="5">
                  <c:v>4.8537966666666675E-2</c:v>
                </c:pt>
                <c:pt idx="6">
                  <c:v>4.9304049999999988E-2</c:v>
                </c:pt>
                <c:pt idx="7">
                  <c:v>4.9716291666666669E-2</c:v>
                </c:pt>
                <c:pt idx="8">
                  <c:v>5.0172191666666671E-2</c:v>
                </c:pt>
                <c:pt idx="9">
                  <c:v>5.0651608333333341E-2</c:v>
                </c:pt>
              </c:numCache>
            </c:numRef>
          </c:val>
          <c:smooth val="0"/>
          <c:extLst>
            <c:ext xmlns:c16="http://schemas.microsoft.com/office/drawing/2014/chart" uri="{C3380CC4-5D6E-409C-BE32-E72D297353CC}">
              <c16:uniqueId val="{0000000C-5856-4E13-AEE2-273F5AA8AFA1}"/>
            </c:ext>
          </c:extLst>
        </c:ser>
        <c:dLbls>
          <c:dLblPos val="t"/>
          <c:showLegendKey val="0"/>
          <c:showVal val="1"/>
          <c:showCatName val="0"/>
          <c:showSerName val="0"/>
          <c:showPercent val="0"/>
          <c:showBubbleSize val="0"/>
        </c:dLbls>
        <c:marker val="1"/>
        <c:smooth val="0"/>
        <c:axId val="1330696879"/>
        <c:axId val="197381504"/>
      </c:lineChart>
      <c:catAx>
        <c:axId val="1330721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7398304"/>
        <c:crosses val="autoZero"/>
        <c:auto val="1"/>
        <c:lblAlgn val="ctr"/>
        <c:lblOffset val="100"/>
        <c:noMultiLvlLbl val="0"/>
      </c:catAx>
      <c:valAx>
        <c:axId val="197398304"/>
        <c:scaling>
          <c:orientation val="minMax"/>
          <c:max val="650"/>
          <c:min val="300"/>
        </c:scaling>
        <c:delete val="0"/>
        <c:axPos val="l"/>
        <c:numFmt formatCode="_(&quot;$&quot;* #,##0_);_(&quot;$&quot;* \(#,##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721935"/>
        <c:crosses val="autoZero"/>
        <c:crossBetween val="between"/>
        <c:majorUnit val="20"/>
      </c:valAx>
      <c:valAx>
        <c:axId val="197381504"/>
        <c:scaling>
          <c:orientation val="minMax"/>
          <c:min val="2.6000000000000006E-2"/>
        </c:scaling>
        <c:delete val="0"/>
        <c:axPos val="r"/>
        <c:numFmt formatCode="0.0%" sourceLinked="0"/>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696879"/>
        <c:crosses val="max"/>
        <c:crossBetween val="between"/>
      </c:valAx>
      <c:catAx>
        <c:axId val="1330696879"/>
        <c:scaling>
          <c:orientation val="minMax"/>
        </c:scaling>
        <c:delete val="1"/>
        <c:axPos val="b"/>
        <c:numFmt formatCode="General" sourceLinked="1"/>
        <c:majorTickMark val="out"/>
        <c:minorTickMark val="none"/>
        <c:tickLblPos val="nextTo"/>
        <c:crossAx val="1973815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Debt Reserves over Time - Stress Test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0565537588246061E-2"/>
          <c:y val="9.2692475940507432E-2"/>
          <c:w val="0.9588688976290437"/>
          <c:h val="0.79590929675927669"/>
        </c:manualLayout>
      </c:layout>
      <c:barChart>
        <c:barDir val="col"/>
        <c:grouping val="stacked"/>
        <c:varyColors val="0"/>
        <c:ser>
          <c:idx val="0"/>
          <c:order val="0"/>
          <c:tx>
            <c:strRef>
              <c:f>'Debt Availability'!$L$79</c:f>
              <c:strCache>
                <c:ptCount val="1"/>
                <c:pt idx="0">
                  <c:v>Reserves After Distributions</c:v>
                </c:pt>
              </c:strCache>
            </c:strRef>
          </c:tx>
          <c:spPr>
            <a:solidFill>
              <a:schemeClr val="tx2"/>
            </a:solidFill>
            <a:ln>
              <a:noFill/>
            </a:ln>
            <a:effectLst/>
          </c:spPr>
          <c:invertIfNegative val="0"/>
          <c:dLbls>
            <c:dLbl>
              <c:idx val="4"/>
              <c:layout>
                <c:manualLayout>
                  <c:x val="0"/>
                  <c:y val="-3.8888888888888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4C7-4307-A7E6-6A6031F9CCE1}"/>
                </c:ext>
              </c:extLst>
            </c:dLbl>
            <c:dLbl>
              <c:idx val="6"/>
              <c:layout>
                <c:manualLayout>
                  <c:x val="0"/>
                  <c:y val="-4.999956255468066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C7-4307-A7E6-6A6031F9CCE1}"/>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Availability'!$U$78:$AD$78</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Availability'!$U$79:$AD$79</c:f>
              <c:numCache>
                <c:formatCode>_("$"* #,##0.0_);_("$"* \(#,##0.0\);_("$"* "-"??_);_(@_)</c:formatCode>
                <c:ptCount val="10"/>
                <c:pt idx="0">
                  <c:v>40.606542991763092</c:v>
                </c:pt>
                <c:pt idx="1">
                  <c:v>44.434710346441534</c:v>
                </c:pt>
                <c:pt idx="2">
                  <c:v>26.045481440937237</c:v>
                </c:pt>
                <c:pt idx="3">
                  <c:v>11.238765705335652</c:v>
                </c:pt>
                <c:pt idx="4">
                  <c:v>-6.2018817567158067</c:v>
                </c:pt>
                <c:pt idx="5">
                  <c:v>-14.432396121987949</c:v>
                </c:pt>
                <c:pt idx="6">
                  <c:v>-0.51438729746104173</c:v>
                </c:pt>
                <c:pt idx="7">
                  <c:v>21.144183206178354</c:v>
                </c:pt>
                <c:pt idx="8">
                  <c:v>38.809494768484626</c:v>
                </c:pt>
                <c:pt idx="9">
                  <c:v>48.841222369884349</c:v>
                </c:pt>
              </c:numCache>
            </c:numRef>
          </c:val>
          <c:extLst>
            <c:ext xmlns:c16="http://schemas.microsoft.com/office/drawing/2014/chart" uri="{C3380CC4-5D6E-409C-BE32-E72D297353CC}">
              <c16:uniqueId val="{00000000-14C7-4307-A7E6-6A6031F9CCE1}"/>
            </c:ext>
          </c:extLst>
        </c:ser>
        <c:ser>
          <c:idx val="1"/>
          <c:order val="1"/>
          <c:tx>
            <c:strRef>
              <c:f>'Debt Availability'!$L$80</c:f>
              <c:strCache>
                <c:ptCount val="1"/>
                <c:pt idx="0">
                  <c:v>Distributions</c:v>
                </c:pt>
              </c:strCache>
            </c:strRef>
          </c:tx>
          <c:spPr>
            <a:solidFill>
              <a:schemeClr val="accent4"/>
            </a:solidFill>
            <a:ln>
              <a:noFill/>
            </a:ln>
            <a:effectLst/>
          </c:spPr>
          <c:invertIfNegative val="0"/>
          <c:dLbls>
            <c:dLbl>
              <c:idx val="4"/>
              <c:layout>
                <c:manualLayout>
                  <c:x val="0"/>
                  <c:y val="-2.77777777777777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4C7-4307-A7E6-6A6031F9CCE1}"/>
                </c:ext>
              </c:extLst>
            </c:dLbl>
            <c:dLbl>
              <c:idx val="5"/>
              <c:layout>
                <c:manualLayout>
                  <c:x val="0"/>
                  <c:y val="-2.77777777777777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4C7-4307-A7E6-6A6031F9CCE1}"/>
                </c:ext>
              </c:extLst>
            </c:dLbl>
            <c:dLbl>
              <c:idx val="6"/>
              <c:layout>
                <c:manualLayout>
                  <c:x val="-1.2731336148414807E-16"/>
                  <c:y val="-3.33333333333333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C7-4307-A7E6-6A6031F9CCE1}"/>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Availability'!$U$78:$AD$78</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Availability'!$U$80:$AD$80</c:f>
              <c:numCache>
                <c:formatCode>_("$"* #,##0.0_);_("$"* \(#,##0.0\);_("$"* "-"??_);_(@_)</c:formatCode>
                <c:ptCount val="10"/>
                <c:pt idx="0">
                  <c:v>4.5999999999999996</c:v>
                </c:pt>
                <c:pt idx="1">
                  <c:v>4.5999999999999996</c:v>
                </c:pt>
                <c:pt idx="2">
                  <c:v>0</c:v>
                </c:pt>
                <c:pt idx="3">
                  <c:v>0</c:v>
                </c:pt>
                <c:pt idx="4">
                  <c:v>0</c:v>
                </c:pt>
                <c:pt idx="5">
                  <c:v>0</c:v>
                </c:pt>
                <c:pt idx="6">
                  <c:v>0</c:v>
                </c:pt>
                <c:pt idx="7">
                  <c:v>5.7890504596304986</c:v>
                </c:pt>
                <c:pt idx="8">
                  <c:v>6.9332609786646406</c:v>
                </c:pt>
                <c:pt idx="9">
                  <c:v>7.0272236136242583</c:v>
                </c:pt>
              </c:numCache>
            </c:numRef>
          </c:val>
          <c:extLst>
            <c:ext xmlns:c16="http://schemas.microsoft.com/office/drawing/2014/chart" uri="{C3380CC4-5D6E-409C-BE32-E72D297353CC}">
              <c16:uniqueId val="{00000001-14C7-4307-A7E6-6A6031F9CCE1}"/>
            </c:ext>
          </c:extLst>
        </c:ser>
        <c:dLbls>
          <c:dLblPos val="ctr"/>
          <c:showLegendKey val="0"/>
          <c:showVal val="1"/>
          <c:showCatName val="0"/>
          <c:showSerName val="0"/>
          <c:showPercent val="0"/>
          <c:showBubbleSize val="0"/>
        </c:dLbls>
        <c:gapWidth val="150"/>
        <c:overlap val="100"/>
        <c:axId val="182126384"/>
        <c:axId val="1733928624"/>
      </c:barChart>
      <c:lineChart>
        <c:grouping val="standard"/>
        <c:varyColors val="0"/>
        <c:ser>
          <c:idx val="2"/>
          <c:order val="2"/>
          <c:tx>
            <c:strRef>
              <c:f>'Debt Availability'!$L$81</c:f>
              <c:strCache>
                <c:ptCount val="1"/>
                <c:pt idx="0">
                  <c:v>Reserves Before Distributions</c:v>
                </c:pt>
              </c:strCache>
            </c:strRef>
          </c:tx>
          <c:spPr>
            <a:ln w="25400" cap="rnd">
              <a:noFill/>
              <a:round/>
            </a:ln>
            <a:effectLst/>
          </c:spPr>
          <c:marker>
            <c:symbol val="none"/>
          </c:marker>
          <c:dLbls>
            <c:delete val="1"/>
          </c:dLbls>
          <c:cat>
            <c:strRef>
              <c:f>'Debt Availability'!$U$78:$AD$78</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Availability'!$U$81:$AD$81</c:f>
              <c:numCache>
                <c:formatCode>_("$"* #,##0.0_);_("$"* \(#,##0.0\);_("$"* "-"??_);_(@_)</c:formatCode>
                <c:ptCount val="10"/>
                <c:pt idx="0">
                  <c:v>45.206542991763094</c:v>
                </c:pt>
                <c:pt idx="1">
                  <c:v>49.034710346441535</c:v>
                </c:pt>
                <c:pt idx="2">
                  <c:v>26.045481440937237</c:v>
                </c:pt>
                <c:pt idx="3">
                  <c:v>11.238765705335652</c:v>
                </c:pt>
                <c:pt idx="4">
                  <c:v>-6.2018817567158067</c:v>
                </c:pt>
                <c:pt idx="5">
                  <c:v>-14.432396121987949</c:v>
                </c:pt>
                <c:pt idx="6">
                  <c:v>-0.51438729746104173</c:v>
                </c:pt>
                <c:pt idx="7">
                  <c:v>26.933233665808853</c:v>
                </c:pt>
                <c:pt idx="8">
                  <c:v>45.742755747149268</c:v>
                </c:pt>
                <c:pt idx="9">
                  <c:v>55.868445983508607</c:v>
                </c:pt>
              </c:numCache>
            </c:numRef>
          </c:val>
          <c:smooth val="0"/>
          <c:extLst>
            <c:ext xmlns:c16="http://schemas.microsoft.com/office/drawing/2014/chart" uri="{C3380CC4-5D6E-409C-BE32-E72D297353CC}">
              <c16:uniqueId val="{00000002-14C7-4307-A7E6-6A6031F9CCE1}"/>
            </c:ext>
          </c:extLst>
        </c:ser>
        <c:dLbls>
          <c:dLblPos val="ctr"/>
          <c:showLegendKey val="0"/>
          <c:showVal val="1"/>
          <c:showCatName val="0"/>
          <c:showSerName val="0"/>
          <c:showPercent val="0"/>
          <c:showBubbleSize val="0"/>
        </c:dLbls>
        <c:marker val="1"/>
        <c:smooth val="0"/>
        <c:axId val="182126384"/>
        <c:axId val="1733928624"/>
      </c:lineChart>
      <c:catAx>
        <c:axId val="18212638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733928624"/>
        <c:crosses val="autoZero"/>
        <c:auto val="1"/>
        <c:lblAlgn val="ctr"/>
        <c:lblOffset val="100"/>
        <c:noMultiLvlLbl val="0"/>
      </c:catAx>
      <c:valAx>
        <c:axId val="1733928624"/>
        <c:scaling>
          <c:orientation val="minMax"/>
          <c:max val="70"/>
          <c:min val="-15"/>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126384"/>
        <c:crosses val="autoZero"/>
        <c:crossBetween val="between"/>
      </c:valAx>
      <c:spPr>
        <a:noFill/>
        <a:ln>
          <a:noFill/>
        </a:ln>
        <a:effectLst/>
      </c:spPr>
    </c:plotArea>
    <c:legend>
      <c:legendPos val="b"/>
      <c:legendEntry>
        <c:idx val="2"/>
        <c:delete val="1"/>
      </c:legendEntry>
      <c:layout>
        <c:manualLayout>
          <c:xMode val="edge"/>
          <c:yMode val="edge"/>
          <c:x val="2.0625851720328468E-2"/>
          <c:y val="0.10141397998981799"/>
          <c:w val="0.26728459498892454"/>
          <c:h val="0.1613320209973753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Debt Availability vs Outstanding Debt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Availability'!$L$13</c:f>
              <c:strCache>
                <c:ptCount val="1"/>
                <c:pt idx="0">
                  <c:v>Availability</c:v>
                </c:pt>
              </c:strCache>
            </c:strRef>
          </c:tx>
          <c:spPr>
            <a:ln w="28575" cap="rnd">
              <a:solidFill>
                <a:schemeClr val="accent4"/>
              </a:solidFill>
              <a:round/>
            </a:ln>
            <a:effectLst/>
          </c:spPr>
          <c:marker>
            <c:symbol val="none"/>
          </c:marker>
          <c:dPt>
            <c:idx val="3"/>
            <c:marker>
              <c:symbol val="none"/>
            </c:marker>
            <c:bubble3D val="0"/>
            <c:spPr>
              <a:ln w="28575" cap="rnd">
                <a:solidFill>
                  <a:schemeClr val="accent4"/>
                </a:solidFill>
                <a:prstDash val="solid"/>
                <a:round/>
              </a:ln>
              <a:effectLst/>
            </c:spPr>
            <c:extLst>
              <c:ext xmlns:c16="http://schemas.microsoft.com/office/drawing/2014/chart" uri="{C3380CC4-5D6E-409C-BE32-E72D297353CC}">
                <c16:uniqueId val="{00000001-EA7E-48F9-9928-C17854F0CAB8}"/>
              </c:ext>
            </c:extLst>
          </c:dPt>
          <c:dPt>
            <c:idx val="4"/>
            <c:marker>
              <c:symbol val="none"/>
            </c:marker>
            <c:bubble3D val="0"/>
            <c:spPr>
              <a:ln w="28575" cap="rnd">
                <a:solidFill>
                  <a:schemeClr val="accent4"/>
                </a:solidFill>
                <a:prstDash val="solid"/>
                <a:round/>
              </a:ln>
              <a:effectLst/>
            </c:spPr>
            <c:extLst>
              <c:ext xmlns:c16="http://schemas.microsoft.com/office/drawing/2014/chart" uri="{C3380CC4-5D6E-409C-BE32-E72D297353CC}">
                <c16:uniqueId val="{00000003-EA7E-48F9-9928-C17854F0CAB8}"/>
              </c:ext>
            </c:extLst>
          </c:dPt>
          <c:dPt>
            <c:idx val="5"/>
            <c:marker>
              <c:symbol val="none"/>
            </c:marker>
            <c:bubble3D val="0"/>
            <c:spPr>
              <a:ln w="28575" cap="rnd">
                <a:solidFill>
                  <a:schemeClr val="accent4"/>
                </a:solidFill>
                <a:prstDash val="solid"/>
                <a:round/>
              </a:ln>
              <a:effectLst/>
            </c:spPr>
            <c:extLst>
              <c:ext xmlns:c16="http://schemas.microsoft.com/office/drawing/2014/chart" uri="{C3380CC4-5D6E-409C-BE32-E72D297353CC}">
                <c16:uniqueId val="{00000005-EA7E-48F9-9928-C17854F0CAB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Availability'!$U$12:$AD$12</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Availability'!$U$13:$AD$13</c:f>
              <c:numCache>
                <c:formatCode>_("$"* #,##0_);_("$"* \(#,##0\);_("$"* "-"??_);_(@_)</c:formatCode>
                <c:ptCount val="10"/>
                <c:pt idx="0">
                  <c:v>422.10654299176309</c:v>
                </c:pt>
                <c:pt idx="1">
                  <c:v>420.93471034644153</c:v>
                </c:pt>
                <c:pt idx="2">
                  <c:v>414.40724656619494</c:v>
                </c:pt>
                <c:pt idx="3">
                  <c:v>399.04840450574801</c:v>
                </c:pt>
                <c:pt idx="4">
                  <c:v>387.39669040060301</c:v>
                </c:pt>
                <c:pt idx="5">
                  <c:v>391.06393600290238</c:v>
                </c:pt>
                <c:pt idx="6">
                  <c:v>404.48868032781564</c:v>
                </c:pt>
                <c:pt idx="7">
                  <c:v>426.50963029288397</c:v>
                </c:pt>
                <c:pt idx="8">
                  <c:v>442.9009902690114</c:v>
                </c:pt>
                <c:pt idx="9">
                  <c:v>455.44714740439275</c:v>
                </c:pt>
              </c:numCache>
            </c:numRef>
          </c:val>
          <c:smooth val="0"/>
          <c:extLst>
            <c:ext xmlns:c16="http://schemas.microsoft.com/office/drawing/2014/chart" uri="{C3380CC4-5D6E-409C-BE32-E72D297353CC}">
              <c16:uniqueId val="{00000006-EA7E-48F9-9928-C17854F0CAB8}"/>
            </c:ext>
          </c:extLst>
        </c:ser>
        <c:ser>
          <c:idx val="1"/>
          <c:order val="1"/>
          <c:tx>
            <c:strRef>
              <c:f>'Debt Availability'!$L$14</c:f>
              <c:strCache>
                <c:ptCount val="1"/>
                <c:pt idx="0">
                  <c:v>Debt Balance</c:v>
                </c:pt>
              </c:strCache>
            </c:strRef>
          </c:tx>
          <c:spPr>
            <a:ln w="28575" cap="rnd">
              <a:solidFill>
                <a:schemeClr val="tx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Availability'!$U$12:$AD$12</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Availability'!$U$14:$AD$14</c:f>
              <c:numCache>
                <c:formatCode>_("$"* #,##0_);_("$"* \(#,##0\);_("$"* "-"??_);_(@_)</c:formatCode>
                <c:ptCount val="10"/>
                <c:pt idx="0">
                  <c:v>381.5</c:v>
                </c:pt>
                <c:pt idx="1">
                  <c:v>376.5</c:v>
                </c:pt>
                <c:pt idx="2">
                  <c:v>361.24763697340023</c:v>
                </c:pt>
                <c:pt idx="3">
                  <c:v>331.53353408297687</c:v>
                </c:pt>
                <c:pt idx="4">
                  <c:v>322.29294415623343</c:v>
                </c:pt>
                <c:pt idx="5">
                  <c:v>331.059647545394</c:v>
                </c:pt>
                <c:pt idx="6">
                  <c:v>340.53877468829484</c:v>
                </c:pt>
                <c:pt idx="7">
                  <c:v>346.19560852516076</c:v>
                </c:pt>
                <c:pt idx="8">
                  <c:v>349.4342633849385</c:v>
                </c:pt>
                <c:pt idx="9">
                  <c:v>353.0216285948672</c:v>
                </c:pt>
              </c:numCache>
            </c:numRef>
          </c:val>
          <c:smooth val="0"/>
          <c:extLst>
            <c:ext xmlns:c16="http://schemas.microsoft.com/office/drawing/2014/chart" uri="{C3380CC4-5D6E-409C-BE32-E72D297353CC}">
              <c16:uniqueId val="{00000007-EA7E-48F9-9928-C17854F0CAB8}"/>
            </c:ext>
          </c:extLst>
        </c:ser>
        <c:dLbls>
          <c:showLegendKey val="0"/>
          <c:showVal val="0"/>
          <c:showCatName val="0"/>
          <c:showSerName val="0"/>
          <c:showPercent val="0"/>
          <c:showBubbleSize val="0"/>
        </c:dLbls>
        <c:marker val="1"/>
        <c:smooth val="0"/>
        <c:axId val="1330721935"/>
        <c:axId val="197398304"/>
        <c:extLst>
          <c:ext xmlns:c15="http://schemas.microsoft.com/office/drawing/2012/chart" uri="{02D57815-91ED-43cb-92C2-25804820EDAC}">
            <c15:filteredLineSeries>
              <c15:ser>
                <c:idx val="3"/>
                <c:order val="3"/>
                <c:tx>
                  <c:strRef>
                    <c:extLst>
                      <c:ext uri="{02D57815-91ED-43cb-92C2-25804820EDAC}">
                        <c15:formulaRef>
                          <c15:sqref>'Debt Availability'!$L$16</c15:sqref>
                        </c15:formulaRef>
                      </c:ext>
                    </c:extLst>
                    <c:strCache>
                      <c:ptCount val="1"/>
                      <c:pt idx="0">
                        <c:v>Stress Test (50bps &amp; 5% NOI)</c:v>
                      </c:pt>
                    </c:strCache>
                  </c:strRef>
                </c:tx>
                <c:spPr>
                  <a:ln w="28575" cap="rnd">
                    <a:solidFill>
                      <a:schemeClr val="accent4"/>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'Debt Availability'!$U$12:$AD$12</c15:sqref>
                        </c15:formulaRef>
                      </c:ext>
                    </c:extLst>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extLst>
                      <c:ext uri="{02D57815-91ED-43cb-92C2-25804820EDAC}">
                        <c15:formulaRef>
                          <c15:sqref>'Debt Availability'!$U$16:$AD$16</c15:sqref>
                        </c15:formulaRef>
                      </c:ext>
                    </c:extLst>
                    <c:numCache>
                      <c:formatCode>_("$"* #,##0_);_("$"* \(#,##0\);_("$"* "-"??_);_(@_)</c:formatCode>
                      <c:ptCount val="10"/>
                      <c:pt idx="0">
                        <c:v>422.10654299176309</c:v>
                      </c:pt>
                      <c:pt idx="1">
                        <c:v>420.93471034644153</c:v>
                      </c:pt>
                      <c:pt idx="2">
                        <c:v>405.75720983034802</c:v>
                      </c:pt>
                      <c:pt idx="3">
                        <c:v>380.96003505281323</c:v>
                      </c:pt>
                      <c:pt idx="4">
                        <c:v>360.57740498404331</c:v>
                      </c:pt>
                      <c:pt idx="5">
                        <c:v>354.83665997433053</c:v>
                      </c:pt>
                      <c:pt idx="6">
                        <c:v>365.55051800297741</c:v>
                      </c:pt>
                      <c:pt idx="7">
                        <c:v>385.49965669307738</c:v>
                      </c:pt>
                      <c:pt idx="8">
                        <c:v>400.36998219329615</c:v>
                      </c:pt>
                      <c:pt idx="9">
                        <c:v>411.77071407583526</c:v>
                      </c:pt>
                    </c:numCache>
                  </c:numRef>
                </c:val>
                <c:smooth val="0"/>
                <c:extLst>
                  <c:ext xmlns:c16="http://schemas.microsoft.com/office/drawing/2014/chart" uri="{C3380CC4-5D6E-409C-BE32-E72D297353CC}">
                    <c16:uniqueId val="{00000009-EA7E-48F9-9928-C17854F0CAB8}"/>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'Debt Availability'!$L$17</c15:sqref>
                        </c15:formulaRef>
                      </c:ext>
                    </c:extLst>
                    <c:strCache>
                      <c:ptCount val="1"/>
                      <c:pt idx="0">
                        <c:v>Stress Test (100bps &amp; 5% NOI)</c:v>
                      </c:pt>
                    </c:strCache>
                  </c:strRef>
                </c:tx>
                <c:spPr>
                  <a:ln w="28575" cap="rnd">
                    <a:solidFill>
                      <a:schemeClr val="accent4"/>
                    </a:solidFill>
                    <a:prstDash val="dash"/>
                    <a:round/>
                  </a:ln>
                  <a:effectLst/>
                </c:spPr>
                <c:marker>
                  <c:symbol val="none"/>
                </c:marker>
                <c:dLbls>
                  <c:dLbl>
                    <c:idx val="0"/>
                    <c:layout>
                      <c:manualLayout>
                        <c:x val="-3.4763308829706553E-2"/>
                        <c:y val="-3.2827154432625703E-2"/>
                      </c:manualLayout>
                    </c:layout>
                    <c:dLblPos val="r"/>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A-EA7E-48F9-9928-C17854F0CAB8}"/>
                      </c:ext>
                    </c:extLst>
                  </c:dLbl>
                  <c:dLbl>
                    <c:idx val="1"/>
                    <c:layout>
                      <c:manualLayout>
                        <c:x val="-3.4763308829706616E-2"/>
                        <c:y val="-2.2452515604845527E-2"/>
                      </c:manualLayout>
                    </c:layout>
                    <c:dLblPos val="r"/>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B-EA7E-48F9-9928-C17854F0CAB8}"/>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'Debt Availability'!$U$12:$AD$12</c15:sqref>
                        </c15:formulaRef>
                      </c:ext>
                    </c:extLst>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extLst xmlns:c15="http://schemas.microsoft.com/office/drawing/2012/chart">
                      <c:ext xmlns:c15="http://schemas.microsoft.com/office/drawing/2012/chart" uri="{02D57815-91ED-43cb-92C2-25804820EDAC}">
                        <c15:formulaRef>
                          <c15:sqref>'Debt Availability'!$U$17:$AD$17</c15:sqref>
                        </c15:formulaRef>
                      </c:ext>
                    </c:extLst>
                    <c:numCache>
                      <c:formatCode>_("$"* #,##0_);_("$"* \(#,##0\);_("$"* "-"??_);_(@_)</c:formatCode>
                      <c:ptCount val="10"/>
                      <c:pt idx="0">
                        <c:v>422.10654299176309</c:v>
                      </c:pt>
                      <c:pt idx="1">
                        <c:v>420.93471034644153</c:v>
                      </c:pt>
                      <c:pt idx="2">
                        <c:v>402.33393002613019</c:v>
                      </c:pt>
                      <c:pt idx="3">
                        <c:v>373.11564084071898</c:v>
                      </c:pt>
                      <c:pt idx="4">
                        <c:v>348.92464378533708</c:v>
                      </c:pt>
                      <c:pt idx="5">
                        <c:v>339.33782468087583</c:v>
                      </c:pt>
                      <c:pt idx="6">
                        <c:v>348.26712238543632</c:v>
                      </c:pt>
                      <c:pt idx="7">
                        <c:v>367.31748888969173</c:v>
                      </c:pt>
                      <c:pt idx="8">
                        <c:v>381.53735741531096</c:v>
                      </c:pt>
                      <c:pt idx="9">
                        <c:v>392.45672625583518</c:v>
                      </c:pt>
                    </c:numCache>
                  </c:numRef>
                </c:val>
                <c:smooth val="0"/>
                <c:extLst xmlns:c15="http://schemas.microsoft.com/office/drawing/2012/chart">
                  <c:ext xmlns:c16="http://schemas.microsoft.com/office/drawing/2014/chart" uri="{C3380CC4-5D6E-409C-BE32-E72D297353CC}">
                    <c16:uniqueId val="{0000000C-EA7E-48F9-9928-C17854F0CAB8}"/>
                  </c:ext>
                </c:extLst>
              </c15:ser>
            </c15:filteredLineSeries>
          </c:ext>
        </c:extLst>
      </c:lineChart>
      <c:lineChart>
        <c:grouping val="standard"/>
        <c:varyColors val="0"/>
        <c:ser>
          <c:idx val="2"/>
          <c:order val="2"/>
          <c:tx>
            <c:strRef>
              <c:f>'Debt Availability'!$L$15</c:f>
              <c:strCache>
                <c:ptCount val="1"/>
                <c:pt idx="0">
                  <c:v>TTM Avg 10Y T</c:v>
                </c:pt>
              </c:strCache>
            </c:strRef>
          </c:tx>
          <c:spPr>
            <a:ln w="28575" cap="rnd">
              <a:solidFill>
                <a:schemeClr val="accent3"/>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Availability'!$U$12:$AD$12</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Availability'!$U$15:$AD$15</c:f>
              <c:numCache>
                <c:formatCode>0.00%</c:formatCode>
                <c:ptCount val="10"/>
                <c:pt idx="0">
                  <c:v>4.2029232669322736E-2</c:v>
                </c:pt>
                <c:pt idx="1">
                  <c:v>4.2754929880478076E-2</c:v>
                </c:pt>
                <c:pt idx="2">
                  <c:v>4.2569353689147105E-2</c:v>
                </c:pt>
                <c:pt idx="3">
                  <c:v>4.3645630384673811E-2</c:v>
                </c:pt>
                <c:pt idx="4">
                  <c:v>4.3961670405179613E-2</c:v>
                </c:pt>
                <c:pt idx="5">
                  <c:v>4.3954633333333333E-2</c:v>
                </c:pt>
                <c:pt idx="6">
                  <c:v>4.4304050000000011E-2</c:v>
                </c:pt>
                <c:pt idx="7">
                  <c:v>4.4716291666666665E-2</c:v>
                </c:pt>
                <c:pt idx="8">
                  <c:v>4.5172191666666674E-2</c:v>
                </c:pt>
                <c:pt idx="9">
                  <c:v>4.5651608333333336E-2</c:v>
                </c:pt>
              </c:numCache>
            </c:numRef>
          </c:val>
          <c:smooth val="0"/>
          <c:extLst>
            <c:ext xmlns:c16="http://schemas.microsoft.com/office/drawing/2014/chart" uri="{C3380CC4-5D6E-409C-BE32-E72D297353CC}">
              <c16:uniqueId val="{00000008-EA7E-48F9-9928-C17854F0CAB8}"/>
            </c:ext>
          </c:extLst>
        </c:ser>
        <c:dLbls>
          <c:dLblPos val="t"/>
          <c:showLegendKey val="0"/>
          <c:showVal val="1"/>
          <c:showCatName val="0"/>
          <c:showSerName val="0"/>
          <c:showPercent val="0"/>
          <c:showBubbleSize val="0"/>
        </c:dLbls>
        <c:marker val="1"/>
        <c:smooth val="0"/>
        <c:axId val="1330696879"/>
        <c:axId val="197381504"/>
      </c:lineChart>
      <c:catAx>
        <c:axId val="1330721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7398304"/>
        <c:crosses val="autoZero"/>
        <c:auto val="1"/>
        <c:lblAlgn val="ctr"/>
        <c:lblOffset val="100"/>
        <c:noMultiLvlLbl val="0"/>
      </c:catAx>
      <c:valAx>
        <c:axId val="197398304"/>
        <c:scaling>
          <c:orientation val="minMax"/>
          <c:max val="650"/>
          <c:min val="300"/>
        </c:scaling>
        <c:delete val="0"/>
        <c:axPos val="l"/>
        <c:numFmt formatCode="_(&quot;$&quot;* #,##0_);_(&quot;$&quot;* \(#,##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721935"/>
        <c:crosses val="autoZero"/>
        <c:crossBetween val="between"/>
        <c:majorUnit val="25"/>
      </c:valAx>
      <c:valAx>
        <c:axId val="197381504"/>
        <c:scaling>
          <c:orientation val="minMax"/>
          <c:max val="5.000000000000001E-2"/>
          <c:min val="2.5000000000000005E-2"/>
        </c:scaling>
        <c:delete val="0"/>
        <c:axPos val="r"/>
        <c:numFmt formatCode="0.0%" sourceLinked="0"/>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696879"/>
        <c:crosses val="max"/>
        <c:crossBetween val="between"/>
      </c:valAx>
      <c:catAx>
        <c:axId val="1330696879"/>
        <c:scaling>
          <c:orientation val="minMax"/>
        </c:scaling>
        <c:delete val="1"/>
        <c:axPos val="b"/>
        <c:numFmt formatCode="General" sourceLinked="1"/>
        <c:majorTickMark val="out"/>
        <c:minorTickMark val="none"/>
        <c:tickLblPos val="nextTo"/>
        <c:crossAx val="1973815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ysClr val="windowText" lastClr="000000">
                    <a:lumMod val="65000"/>
                    <a:lumOff val="35000"/>
                  </a:sysClr>
                </a:solidFill>
              </a:rPr>
              <a:t>Debt Reserves over Time </a:t>
            </a:r>
            <a:endParaRPr lang="en-US" sz="14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0360944007403979E-2"/>
          <c:y val="0.12878472222222223"/>
          <c:w val="0.95927811198519208"/>
          <c:h val="0.76310914260717411"/>
        </c:manualLayout>
      </c:layout>
      <c:barChart>
        <c:barDir val="col"/>
        <c:grouping val="stacked"/>
        <c:varyColors val="0"/>
        <c:ser>
          <c:idx val="0"/>
          <c:order val="0"/>
          <c:tx>
            <c:strRef>
              <c:f>'Debt Availability'!$L$34</c:f>
              <c:strCache>
                <c:ptCount val="1"/>
                <c:pt idx="0">
                  <c:v>Reserves After Distributions</c:v>
                </c:pt>
              </c:strCache>
            </c:strRef>
          </c:tx>
          <c:spPr>
            <a:solidFill>
              <a:schemeClr val="tx2"/>
            </a:solidFill>
            <a:ln>
              <a:noFill/>
            </a:ln>
            <a:effectLst/>
          </c:spPr>
          <c:invertIfNegative val="0"/>
          <c:dLbls>
            <c:dLbl>
              <c:idx val="2"/>
              <c:layout>
                <c:manualLayout>
                  <c:x val="0"/>
                  <c:y val="2.2571426250086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578-4821-BAD8-F9B89445CE45}"/>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Availability'!$U$33:$AD$33</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Availability'!$U$34:$AD$34</c:f>
              <c:numCache>
                <c:formatCode>_("$"* #,##0.0_);_("$"* \(#,##0.0\);_("$"* "-"??_);_(@_)</c:formatCode>
                <c:ptCount val="10"/>
                <c:pt idx="0">
                  <c:v>40.606542991763092</c:v>
                </c:pt>
                <c:pt idx="1">
                  <c:v>44.434710346441534</c:v>
                </c:pt>
                <c:pt idx="2">
                  <c:v>53.159609592794709</c:v>
                </c:pt>
                <c:pt idx="3">
                  <c:v>67.514870422771139</c:v>
                </c:pt>
                <c:pt idx="4">
                  <c:v>65.103746244369574</c:v>
                </c:pt>
                <c:pt idx="5">
                  <c:v>60.00428845750838</c:v>
                </c:pt>
                <c:pt idx="6">
                  <c:v>63.949905639520807</c:v>
                </c:pt>
                <c:pt idx="7">
                  <c:v>80.314021767723204</c:v>
                </c:pt>
                <c:pt idx="8">
                  <c:v>93.466726884072898</c:v>
                </c:pt>
                <c:pt idx="9">
                  <c:v>102.42551880952556</c:v>
                </c:pt>
              </c:numCache>
            </c:numRef>
          </c:val>
          <c:extLst>
            <c:ext xmlns:c16="http://schemas.microsoft.com/office/drawing/2014/chart" uri="{C3380CC4-5D6E-409C-BE32-E72D297353CC}">
              <c16:uniqueId val="{00000001-5578-4821-BAD8-F9B89445CE45}"/>
            </c:ext>
          </c:extLst>
        </c:ser>
        <c:ser>
          <c:idx val="1"/>
          <c:order val="1"/>
          <c:tx>
            <c:strRef>
              <c:f>'Debt Availability'!$L$35</c:f>
              <c:strCache>
                <c:ptCount val="1"/>
                <c:pt idx="0">
                  <c:v>Distributions</c:v>
                </c:pt>
              </c:strCache>
            </c:strRef>
          </c:tx>
          <c:spPr>
            <a:solidFill>
              <a:schemeClr val="accent4"/>
            </a:solidFill>
            <a:ln>
              <a:noFill/>
            </a:ln>
            <a:effectLst/>
          </c:spPr>
          <c:invertIfNegative val="0"/>
          <c:dLbls>
            <c:spPr>
              <a:solidFill>
                <a:schemeClr val="accent4"/>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Availability'!$U$33:$AD$33</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Availability'!$U$35:$AD$35</c:f>
              <c:numCache>
                <c:formatCode>_("$"* #,##0.0_);_("$"* \(#,##0.0\);_("$"* "-"??_);_(@_)</c:formatCode>
                <c:ptCount val="10"/>
                <c:pt idx="0">
                  <c:v>4.5999999999999996</c:v>
                </c:pt>
                <c:pt idx="1">
                  <c:v>4.5999999999999996</c:v>
                </c:pt>
                <c:pt idx="2">
                  <c:v>4.5999999999999996</c:v>
                </c:pt>
                <c:pt idx="3">
                  <c:v>4.5999999999999996</c:v>
                </c:pt>
                <c:pt idx="4">
                  <c:v>4.5999999999999996</c:v>
                </c:pt>
                <c:pt idx="5">
                  <c:v>4.5999999999999996</c:v>
                </c:pt>
                <c:pt idx="6">
                  <c:v>5.0671836706672773</c:v>
                </c:pt>
                <c:pt idx="7">
                  <c:v>5.4351042137432426</c:v>
                </c:pt>
                <c:pt idx="8">
                  <c:v>6.4311898628541355</c:v>
                </c:pt>
                <c:pt idx="9">
                  <c:v>6.4565291190532692</c:v>
                </c:pt>
              </c:numCache>
            </c:numRef>
          </c:val>
          <c:extLst>
            <c:ext xmlns:c16="http://schemas.microsoft.com/office/drawing/2014/chart" uri="{C3380CC4-5D6E-409C-BE32-E72D297353CC}">
              <c16:uniqueId val="{00000002-5578-4821-BAD8-F9B89445CE45}"/>
            </c:ext>
          </c:extLst>
        </c:ser>
        <c:dLbls>
          <c:dLblPos val="ctr"/>
          <c:showLegendKey val="0"/>
          <c:showVal val="1"/>
          <c:showCatName val="0"/>
          <c:showSerName val="0"/>
          <c:showPercent val="0"/>
          <c:showBubbleSize val="0"/>
        </c:dLbls>
        <c:gapWidth val="150"/>
        <c:overlap val="100"/>
        <c:axId val="182126384"/>
        <c:axId val="1733928624"/>
      </c:barChart>
      <c:lineChart>
        <c:grouping val="standard"/>
        <c:varyColors val="0"/>
        <c:ser>
          <c:idx val="2"/>
          <c:order val="2"/>
          <c:tx>
            <c:strRef>
              <c:f>'Debt Availability'!$L$36</c:f>
              <c:strCache>
                <c:ptCount val="1"/>
                <c:pt idx="0">
                  <c:v>Reserves Before Distributions</c:v>
                </c:pt>
              </c:strCache>
            </c:strRef>
          </c:tx>
          <c:spPr>
            <a:ln w="25400" cap="rnd">
              <a:noFill/>
              <a:round/>
            </a:ln>
            <a:effectLst/>
          </c:spPr>
          <c:marker>
            <c:symbol val="none"/>
          </c:marker>
          <c:dLbls>
            <c:delete val="1"/>
          </c:dLbls>
          <c:cat>
            <c:strRef>
              <c:f>'Debt Availability'!$U$33:$AD$33</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Availability'!$U$36:$AD$36</c:f>
              <c:numCache>
                <c:formatCode>_("$"* #,##0.0_);_("$"* \(#,##0.0\);_("$"* "-"??_);_(@_)</c:formatCode>
                <c:ptCount val="10"/>
                <c:pt idx="0">
                  <c:v>45.206542991763094</c:v>
                </c:pt>
                <c:pt idx="1">
                  <c:v>49.034710346441535</c:v>
                </c:pt>
                <c:pt idx="2">
                  <c:v>57.75960959279471</c:v>
                </c:pt>
                <c:pt idx="3">
                  <c:v>72.114870422771133</c:v>
                </c:pt>
                <c:pt idx="4">
                  <c:v>69.703746244369569</c:v>
                </c:pt>
                <c:pt idx="5">
                  <c:v>64.604288457508375</c:v>
                </c:pt>
                <c:pt idx="6">
                  <c:v>69.017089310188084</c:v>
                </c:pt>
                <c:pt idx="7">
                  <c:v>85.749125981466449</c:v>
                </c:pt>
                <c:pt idx="8">
                  <c:v>99.897916746927038</c:v>
                </c:pt>
                <c:pt idx="9">
                  <c:v>108.88204792857883</c:v>
                </c:pt>
              </c:numCache>
            </c:numRef>
          </c:val>
          <c:smooth val="0"/>
          <c:extLst>
            <c:ext xmlns:c16="http://schemas.microsoft.com/office/drawing/2014/chart" uri="{C3380CC4-5D6E-409C-BE32-E72D297353CC}">
              <c16:uniqueId val="{00000003-5578-4821-BAD8-F9B89445CE45}"/>
            </c:ext>
          </c:extLst>
        </c:ser>
        <c:dLbls>
          <c:dLblPos val="ctr"/>
          <c:showLegendKey val="0"/>
          <c:showVal val="1"/>
          <c:showCatName val="0"/>
          <c:showSerName val="0"/>
          <c:showPercent val="0"/>
          <c:showBubbleSize val="0"/>
        </c:dLbls>
        <c:marker val="1"/>
        <c:smooth val="0"/>
        <c:axId val="182126384"/>
        <c:axId val="1733928624"/>
      </c:lineChart>
      <c:catAx>
        <c:axId val="18212638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733928624"/>
        <c:crosses val="autoZero"/>
        <c:auto val="1"/>
        <c:lblAlgn val="ctr"/>
        <c:lblOffset val="100"/>
        <c:noMultiLvlLbl val="0"/>
      </c:catAx>
      <c:valAx>
        <c:axId val="1733928624"/>
        <c:scaling>
          <c:orientation val="minMax"/>
          <c:max val="110"/>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126384"/>
        <c:crosses val="autoZero"/>
        <c:crossBetween val="between"/>
        <c:majorUnit val="15"/>
      </c:valAx>
      <c:spPr>
        <a:noFill/>
        <a:ln>
          <a:noFill/>
        </a:ln>
        <a:effectLst/>
      </c:spPr>
    </c:plotArea>
    <c:legend>
      <c:legendPos val="b"/>
      <c:legendEntry>
        <c:idx val="2"/>
        <c:delete val="1"/>
      </c:legendEntry>
      <c:layout>
        <c:manualLayout>
          <c:xMode val="edge"/>
          <c:yMode val="edge"/>
          <c:x val="3.28871672509021E-2"/>
          <c:y val="0.1148544370680164"/>
          <c:w val="0.25811701348529953"/>
          <c:h val="0.1275817475940507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Debt Availability vs Outstanding Debt - Stress Test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Availability'!$L$58</c:f>
              <c:strCache>
                <c:ptCount val="1"/>
                <c:pt idx="0">
                  <c:v>Availability</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Availability'!$T$57:$AD$57</c:f>
              <c:strCache>
                <c:ptCount val="11"/>
                <c:pt idx="0">
                  <c:v>Q3-24</c:v>
                </c:pt>
                <c:pt idx="1">
                  <c:v>Q4-24</c:v>
                </c:pt>
                <c:pt idx="2">
                  <c:v>Q1-25</c:v>
                </c:pt>
                <c:pt idx="3">
                  <c:v>Q2-25</c:v>
                </c:pt>
                <c:pt idx="4">
                  <c:v>Q3-25</c:v>
                </c:pt>
                <c:pt idx="5">
                  <c:v>Q4-25</c:v>
                </c:pt>
                <c:pt idx="6">
                  <c:v>Q1-26</c:v>
                </c:pt>
                <c:pt idx="7">
                  <c:v>Q2-26</c:v>
                </c:pt>
                <c:pt idx="8">
                  <c:v>Q3-26</c:v>
                </c:pt>
                <c:pt idx="9">
                  <c:v>Q4-26</c:v>
                </c:pt>
                <c:pt idx="10">
                  <c:v>Q1-27</c:v>
                </c:pt>
              </c:strCache>
              <c:extLst/>
            </c:strRef>
          </c:cat>
          <c:val>
            <c:numRef>
              <c:f>'Debt Availability'!$T$58:$AD$58</c:f>
              <c:numCache>
                <c:formatCode>_("$"* #,##0_);_("$"* \(#,##0\);_("$"* "-"??_);_(@_)</c:formatCode>
                <c:ptCount val="11"/>
                <c:pt idx="0">
                  <c:v>422.15528033796045</c:v>
                </c:pt>
                <c:pt idx="1">
                  <c:v>422.10654299176309</c:v>
                </c:pt>
                <c:pt idx="2">
                  <c:v>420.93471034644153</c:v>
                </c:pt>
                <c:pt idx="3">
                  <c:v>405.75720983034802</c:v>
                </c:pt>
                <c:pt idx="4">
                  <c:v>380.96003505281323</c:v>
                </c:pt>
                <c:pt idx="5">
                  <c:v>360.57740498404331</c:v>
                </c:pt>
                <c:pt idx="6">
                  <c:v>354.83665997433053</c:v>
                </c:pt>
                <c:pt idx="7">
                  <c:v>365.55051800297741</c:v>
                </c:pt>
                <c:pt idx="8">
                  <c:v>385.49965669307738</c:v>
                </c:pt>
                <c:pt idx="9">
                  <c:v>400.36998219329615</c:v>
                </c:pt>
                <c:pt idx="10">
                  <c:v>411.77071407583526</c:v>
                </c:pt>
              </c:numCache>
              <c:extLst/>
            </c:numRef>
          </c:val>
          <c:smooth val="0"/>
          <c:extLst>
            <c:ext xmlns:c16="http://schemas.microsoft.com/office/drawing/2014/chart" uri="{C3380CC4-5D6E-409C-BE32-E72D297353CC}">
              <c16:uniqueId val="{00000005-FFED-41F1-9151-B1F9A3453896}"/>
            </c:ext>
          </c:extLst>
        </c:ser>
        <c:ser>
          <c:idx val="1"/>
          <c:order val="1"/>
          <c:tx>
            <c:strRef>
              <c:f>'Debt Availability'!$L$59</c:f>
              <c:strCache>
                <c:ptCount val="1"/>
                <c:pt idx="0">
                  <c:v>Debt Balance</c:v>
                </c:pt>
              </c:strCache>
            </c:strRef>
          </c:tx>
          <c:spPr>
            <a:ln w="28575" cap="rnd">
              <a:solidFill>
                <a:schemeClr val="tx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Availability'!$T$57:$AD$57</c:f>
              <c:strCache>
                <c:ptCount val="11"/>
                <c:pt idx="0">
                  <c:v>Q3-24</c:v>
                </c:pt>
                <c:pt idx="1">
                  <c:v>Q4-24</c:v>
                </c:pt>
                <c:pt idx="2">
                  <c:v>Q1-25</c:v>
                </c:pt>
                <c:pt idx="3">
                  <c:v>Q2-25</c:v>
                </c:pt>
                <c:pt idx="4">
                  <c:v>Q3-25</c:v>
                </c:pt>
                <c:pt idx="5">
                  <c:v>Q4-25</c:v>
                </c:pt>
                <c:pt idx="6">
                  <c:v>Q1-26</c:v>
                </c:pt>
                <c:pt idx="7">
                  <c:v>Q2-26</c:v>
                </c:pt>
                <c:pt idx="8">
                  <c:v>Q3-26</c:v>
                </c:pt>
                <c:pt idx="9">
                  <c:v>Q4-26</c:v>
                </c:pt>
                <c:pt idx="10">
                  <c:v>Q1-27</c:v>
                </c:pt>
              </c:strCache>
              <c:extLst/>
            </c:strRef>
          </c:cat>
          <c:val>
            <c:numRef>
              <c:f>'Debt Availability'!$T$59:$AD$59</c:f>
              <c:numCache>
                <c:formatCode>_("$"* #,##0_);_("$"* \(#,##0\);_("$"* "-"??_);_(@_)</c:formatCode>
                <c:ptCount val="11"/>
                <c:pt idx="0">
                  <c:v>377.5</c:v>
                </c:pt>
                <c:pt idx="1">
                  <c:v>381.5</c:v>
                </c:pt>
                <c:pt idx="2">
                  <c:v>376.5</c:v>
                </c:pt>
                <c:pt idx="3">
                  <c:v>361.24763697340023</c:v>
                </c:pt>
                <c:pt idx="4">
                  <c:v>331.53353408297687</c:v>
                </c:pt>
                <c:pt idx="5">
                  <c:v>322.29294415623343</c:v>
                </c:pt>
                <c:pt idx="6">
                  <c:v>331.059647545394</c:v>
                </c:pt>
                <c:pt idx="7">
                  <c:v>340.53877468829484</c:v>
                </c:pt>
                <c:pt idx="8">
                  <c:v>346.19560852516076</c:v>
                </c:pt>
                <c:pt idx="9">
                  <c:v>349.4342633849385</c:v>
                </c:pt>
                <c:pt idx="10">
                  <c:v>353.0216285948672</c:v>
                </c:pt>
              </c:numCache>
              <c:extLst/>
            </c:numRef>
          </c:val>
          <c:smooth val="0"/>
          <c:extLst>
            <c:ext xmlns:c16="http://schemas.microsoft.com/office/drawing/2014/chart" uri="{C3380CC4-5D6E-409C-BE32-E72D297353CC}">
              <c16:uniqueId val="{0000000B-FFED-41F1-9151-B1F9A3453896}"/>
            </c:ext>
          </c:extLst>
        </c:ser>
        <c:dLbls>
          <c:dLblPos val="t"/>
          <c:showLegendKey val="0"/>
          <c:showVal val="1"/>
          <c:showCatName val="0"/>
          <c:showSerName val="0"/>
          <c:showPercent val="0"/>
          <c:showBubbleSize val="0"/>
        </c:dLbls>
        <c:marker val="1"/>
        <c:smooth val="0"/>
        <c:axId val="1330721935"/>
        <c:axId val="197398304"/>
      </c:lineChart>
      <c:lineChart>
        <c:grouping val="standard"/>
        <c:varyColors val="0"/>
        <c:ser>
          <c:idx val="2"/>
          <c:order val="2"/>
          <c:tx>
            <c:strRef>
              <c:f>'Debt Availability'!$L$60</c:f>
              <c:strCache>
                <c:ptCount val="1"/>
                <c:pt idx="0">
                  <c:v>TTM Avg 10Y T</c:v>
                </c:pt>
              </c:strCache>
            </c:strRef>
          </c:tx>
          <c:spPr>
            <a:ln w="28575" cap="rnd">
              <a:solidFill>
                <a:schemeClr val="accent3"/>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Availability'!$T$57:$AD$57</c:f>
              <c:strCache>
                <c:ptCount val="11"/>
                <c:pt idx="0">
                  <c:v>Q3-24</c:v>
                </c:pt>
                <c:pt idx="1">
                  <c:v>Q4-24</c:v>
                </c:pt>
                <c:pt idx="2">
                  <c:v>Q1-25</c:v>
                </c:pt>
                <c:pt idx="3">
                  <c:v>Q2-25</c:v>
                </c:pt>
                <c:pt idx="4">
                  <c:v>Q3-25</c:v>
                </c:pt>
                <c:pt idx="5">
                  <c:v>Q4-25</c:v>
                </c:pt>
                <c:pt idx="6">
                  <c:v>Q1-26</c:v>
                </c:pt>
                <c:pt idx="7">
                  <c:v>Q2-26</c:v>
                </c:pt>
                <c:pt idx="8">
                  <c:v>Q3-26</c:v>
                </c:pt>
                <c:pt idx="9">
                  <c:v>Q4-26</c:v>
                </c:pt>
                <c:pt idx="10">
                  <c:v>Q1-27</c:v>
                </c:pt>
              </c:strCache>
              <c:extLst/>
            </c:strRef>
          </c:cat>
          <c:val>
            <c:numRef>
              <c:f>'Debt Availability'!$T$60:$AD$60</c:f>
              <c:numCache>
                <c:formatCode>0.00%</c:formatCode>
                <c:ptCount val="11"/>
                <c:pt idx="0">
                  <c:v>4.2433961599999966E-2</c:v>
                </c:pt>
                <c:pt idx="1">
                  <c:v>4.2029232669322736E-2</c:v>
                </c:pt>
                <c:pt idx="2">
                  <c:v>4.2754929880478076E-2</c:v>
                </c:pt>
                <c:pt idx="3">
                  <c:v>4.3402687022480436E-2</c:v>
                </c:pt>
                <c:pt idx="4">
                  <c:v>4.5728963718007144E-2</c:v>
                </c:pt>
                <c:pt idx="5">
                  <c:v>4.7295003738512947E-2</c:v>
                </c:pt>
                <c:pt idx="6">
                  <c:v>4.8537966666666675E-2</c:v>
                </c:pt>
                <c:pt idx="7">
                  <c:v>4.9304049999999988E-2</c:v>
                </c:pt>
                <c:pt idx="8">
                  <c:v>4.9716291666666669E-2</c:v>
                </c:pt>
                <c:pt idx="9">
                  <c:v>5.0172191666666671E-2</c:v>
                </c:pt>
                <c:pt idx="10">
                  <c:v>5.0651608333333341E-2</c:v>
                </c:pt>
              </c:numCache>
              <c:extLst/>
            </c:numRef>
          </c:val>
          <c:smooth val="0"/>
          <c:extLst>
            <c:ext xmlns:c16="http://schemas.microsoft.com/office/drawing/2014/chart" uri="{C3380CC4-5D6E-409C-BE32-E72D297353CC}">
              <c16:uniqueId val="{0000000C-FFED-41F1-9151-B1F9A3453896}"/>
            </c:ext>
          </c:extLst>
        </c:ser>
        <c:dLbls>
          <c:dLblPos val="t"/>
          <c:showLegendKey val="0"/>
          <c:showVal val="1"/>
          <c:showCatName val="0"/>
          <c:showSerName val="0"/>
          <c:showPercent val="0"/>
          <c:showBubbleSize val="0"/>
        </c:dLbls>
        <c:marker val="1"/>
        <c:smooth val="0"/>
        <c:axId val="1330696879"/>
        <c:axId val="197381504"/>
      </c:lineChart>
      <c:catAx>
        <c:axId val="1330721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7398304"/>
        <c:crosses val="autoZero"/>
        <c:auto val="1"/>
        <c:lblAlgn val="ctr"/>
        <c:lblOffset val="100"/>
        <c:noMultiLvlLbl val="0"/>
      </c:catAx>
      <c:valAx>
        <c:axId val="197398304"/>
        <c:scaling>
          <c:orientation val="minMax"/>
          <c:max val="650"/>
          <c:min val="300"/>
        </c:scaling>
        <c:delete val="0"/>
        <c:axPos val="l"/>
        <c:numFmt formatCode="_(&quot;$&quot;* #,##0_);_(&quot;$&quot;* \(#,##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721935"/>
        <c:crosses val="autoZero"/>
        <c:crossBetween val="between"/>
        <c:majorUnit val="20"/>
      </c:valAx>
      <c:valAx>
        <c:axId val="197381504"/>
        <c:scaling>
          <c:orientation val="minMax"/>
          <c:min val="2.6000000000000006E-2"/>
        </c:scaling>
        <c:delete val="0"/>
        <c:axPos val="r"/>
        <c:numFmt formatCode="0.0%" sourceLinked="0"/>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696879"/>
        <c:crosses val="max"/>
        <c:crossBetween val="between"/>
      </c:valAx>
      <c:catAx>
        <c:axId val="1330696879"/>
        <c:scaling>
          <c:orientation val="minMax"/>
        </c:scaling>
        <c:delete val="1"/>
        <c:axPos val="b"/>
        <c:numFmt formatCode="General" sourceLinked="1"/>
        <c:majorTickMark val="out"/>
        <c:minorTickMark val="none"/>
        <c:tickLblPos val="nextTo"/>
        <c:crossAx val="1973815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Rate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Column2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Prior Lease PSF</c:v>
                </c:pt>
                <c:pt idx="1">
                  <c:v>PSF (BP)</c:v>
                </c:pt>
                <c:pt idx="2">
                  <c:v>FM PSF</c:v>
                </c:pt>
                <c:pt idx="3">
                  <c:v>PSF</c:v>
                </c:pt>
              </c:strCache>
            </c:strRef>
          </c:cat>
          <c:val>
            <c:numRef>
              <c:f>Sheet1!$B$2:$B$5</c:f>
              <c:numCache>
                <c:formatCode>"$"#,##0.00_);[Red]\("$"#,##0.00\)</c:formatCode>
                <c:ptCount val="4"/>
                <c:pt idx="0">
                  <c:v>7.47</c:v>
                </c:pt>
                <c:pt idx="1">
                  <c:v>7.95</c:v>
                </c:pt>
                <c:pt idx="2">
                  <c:v>8.27</c:v>
                </c:pt>
                <c:pt idx="3">
                  <c:v>8.2799999999999994</c:v>
                </c:pt>
              </c:numCache>
            </c:numRef>
          </c:val>
          <c:extLst>
            <c:ext xmlns:c16="http://schemas.microsoft.com/office/drawing/2014/chart" uri="{C3380CC4-5D6E-409C-BE32-E72D297353CC}">
              <c16:uniqueId val="{00000000-694B-48CA-8EB1-A1672C2D6C24}"/>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crossAx val="4467994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Debt Reserves over Time - Stress Test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0565551185478158E-2"/>
          <c:y val="0.1278139220883811"/>
          <c:w val="0.9588688976290437"/>
          <c:h val="0.76399299150194122"/>
        </c:manualLayout>
      </c:layout>
      <c:barChart>
        <c:barDir val="col"/>
        <c:grouping val="stacked"/>
        <c:varyColors val="0"/>
        <c:ser>
          <c:idx val="0"/>
          <c:order val="0"/>
          <c:tx>
            <c:strRef>
              <c:f>'Debt Availability'!$L$79</c:f>
              <c:strCache>
                <c:ptCount val="1"/>
                <c:pt idx="0">
                  <c:v>Reserves After Distributions</c:v>
                </c:pt>
              </c:strCache>
            </c:strRef>
          </c:tx>
          <c:spPr>
            <a:solidFill>
              <a:schemeClr val="tx2"/>
            </a:solidFill>
            <a:ln>
              <a:noFill/>
            </a:ln>
            <a:effectLst/>
          </c:spPr>
          <c:invertIfNegative val="0"/>
          <c:dLbls>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Availability'!$U$78:$AD$78</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Availability'!$U$79:$AD$79</c:f>
              <c:numCache>
                <c:formatCode>_("$"* #,##0.0_);_("$"* \(#,##0.0\);_("$"* "-"??_);_(@_)</c:formatCode>
                <c:ptCount val="10"/>
                <c:pt idx="0">
                  <c:v>40.606542991763092</c:v>
                </c:pt>
                <c:pt idx="1">
                  <c:v>44.434710346441534</c:v>
                </c:pt>
                <c:pt idx="2">
                  <c:v>44.509572856947784</c:v>
                </c:pt>
                <c:pt idx="3">
                  <c:v>49.426500969836354</c:v>
                </c:pt>
                <c:pt idx="4">
                  <c:v>38.28446082780988</c:v>
                </c:pt>
                <c:pt idx="5">
                  <c:v>23.77701242893653</c:v>
                </c:pt>
                <c:pt idx="6">
                  <c:v>25.011743314682576</c:v>
                </c:pt>
                <c:pt idx="7">
                  <c:v>39.304048167916619</c:v>
                </c:pt>
                <c:pt idx="8">
                  <c:v>50.935718808357649</c:v>
                </c:pt>
                <c:pt idx="9">
                  <c:v>58.749085480968063</c:v>
                </c:pt>
              </c:numCache>
            </c:numRef>
          </c:val>
          <c:extLst>
            <c:ext xmlns:c16="http://schemas.microsoft.com/office/drawing/2014/chart" uri="{C3380CC4-5D6E-409C-BE32-E72D297353CC}">
              <c16:uniqueId val="{00000000-ABFE-4947-9DC6-0ED9F3E87C70}"/>
            </c:ext>
          </c:extLst>
        </c:ser>
        <c:ser>
          <c:idx val="1"/>
          <c:order val="1"/>
          <c:tx>
            <c:strRef>
              <c:f>'Debt Availability'!$L$80</c:f>
              <c:strCache>
                <c:ptCount val="1"/>
                <c:pt idx="0">
                  <c:v>Distributions</c:v>
                </c:pt>
              </c:strCache>
            </c:strRef>
          </c:tx>
          <c:spPr>
            <a:solidFill>
              <a:schemeClr val="accent4"/>
            </a:solidFill>
            <a:ln>
              <a:noFill/>
            </a:ln>
            <a:effectLst/>
          </c:spPr>
          <c:invertIfNegative val="0"/>
          <c:dLbls>
            <c:spPr>
              <a:solidFill>
                <a:schemeClr val="accent4"/>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Availability'!$U$78:$AD$78</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Availability'!$U$80:$AD$80</c:f>
              <c:numCache>
                <c:formatCode>_("$"* #,##0.0_);_("$"* \(#,##0.0\);_("$"* "-"??_);_(@_)</c:formatCode>
                <c:ptCount val="10"/>
                <c:pt idx="0">
                  <c:v>4.5999999999999996</c:v>
                </c:pt>
                <c:pt idx="1">
                  <c:v>4.5999999999999996</c:v>
                </c:pt>
                <c:pt idx="2">
                  <c:v>4.5999999999999996</c:v>
                </c:pt>
                <c:pt idx="3">
                  <c:v>4.5999999999999996</c:v>
                </c:pt>
                <c:pt idx="4">
                  <c:v>4.5999999999999996</c:v>
                </c:pt>
                <c:pt idx="5">
                  <c:v>4.5999999999999996</c:v>
                </c:pt>
                <c:pt idx="6">
                  <c:v>5.0671836706672773</c:v>
                </c:pt>
                <c:pt idx="7">
                  <c:v>5.4351042137432426</c:v>
                </c:pt>
                <c:pt idx="8">
                  <c:v>6.4311898628541355</c:v>
                </c:pt>
                <c:pt idx="9">
                  <c:v>6.4565291190532692</c:v>
                </c:pt>
              </c:numCache>
            </c:numRef>
          </c:val>
          <c:extLst>
            <c:ext xmlns:c16="http://schemas.microsoft.com/office/drawing/2014/chart" uri="{C3380CC4-5D6E-409C-BE32-E72D297353CC}">
              <c16:uniqueId val="{00000001-ABFE-4947-9DC6-0ED9F3E87C70}"/>
            </c:ext>
          </c:extLst>
        </c:ser>
        <c:dLbls>
          <c:dLblPos val="ctr"/>
          <c:showLegendKey val="0"/>
          <c:showVal val="1"/>
          <c:showCatName val="0"/>
          <c:showSerName val="0"/>
          <c:showPercent val="0"/>
          <c:showBubbleSize val="0"/>
        </c:dLbls>
        <c:gapWidth val="150"/>
        <c:overlap val="100"/>
        <c:axId val="182126384"/>
        <c:axId val="1733928624"/>
      </c:barChart>
      <c:lineChart>
        <c:grouping val="standard"/>
        <c:varyColors val="0"/>
        <c:ser>
          <c:idx val="2"/>
          <c:order val="2"/>
          <c:tx>
            <c:strRef>
              <c:f>'Debt Availability'!$L$81</c:f>
              <c:strCache>
                <c:ptCount val="1"/>
                <c:pt idx="0">
                  <c:v>Reserves Before Distributions</c:v>
                </c:pt>
              </c:strCache>
            </c:strRef>
          </c:tx>
          <c:spPr>
            <a:ln w="25400" cap="rnd">
              <a:noFill/>
              <a:round/>
            </a:ln>
            <a:effectLst/>
          </c:spPr>
          <c:marker>
            <c:symbol val="none"/>
          </c:marker>
          <c:dLbls>
            <c:delete val="1"/>
          </c:dLbls>
          <c:cat>
            <c:strRef>
              <c:f>'Debt Availability'!$U$78:$AD$78</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Availability'!$U$81:$AD$81</c:f>
              <c:numCache>
                <c:formatCode>_("$"* #,##0.0_);_("$"* \(#,##0.0\);_("$"* "-"??_);_(@_)</c:formatCode>
                <c:ptCount val="10"/>
                <c:pt idx="0">
                  <c:v>45.206542991763094</c:v>
                </c:pt>
                <c:pt idx="1">
                  <c:v>49.034710346441535</c:v>
                </c:pt>
                <c:pt idx="2">
                  <c:v>49.109572856947786</c:v>
                </c:pt>
                <c:pt idx="3">
                  <c:v>54.026500969836356</c:v>
                </c:pt>
                <c:pt idx="4">
                  <c:v>42.884460827809882</c:v>
                </c:pt>
                <c:pt idx="5">
                  <c:v>28.377012428936531</c:v>
                </c:pt>
                <c:pt idx="6">
                  <c:v>30.078926985349852</c:v>
                </c:pt>
                <c:pt idx="7">
                  <c:v>44.739152381659864</c:v>
                </c:pt>
                <c:pt idx="8">
                  <c:v>57.366908671211782</c:v>
                </c:pt>
                <c:pt idx="9">
                  <c:v>65.205614600021335</c:v>
                </c:pt>
              </c:numCache>
            </c:numRef>
          </c:val>
          <c:smooth val="0"/>
          <c:extLst>
            <c:ext xmlns:c16="http://schemas.microsoft.com/office/drawing/2014/chart" uri="{C3380CC4-5D6E-409C-BE32-E72D297353CC}">
              <c16:uniqueId val="{00000002-ABFE-4947-9DC6-0ED9F3E87C70}"/>
            </c:ext>
          </c:extLst>
        </c:ser>
        <c:dLbls>
          <c:dLblPos val="ctr"/>
          <c:showLegendKey val="0"/>
          <c:showVal val="1"/>
          <c:showCatName val="0"/>
          <c:showSerName val="0"/>
          <c:showPercent val="0"/>
          <c:showBubbleSize val="0"/>
        </c:dLbls>
        <c:marker val="1"/>
        <c:smooth val="0"/>
        <c:axId val="182126384"/>
        <c:axId val="1733928624"/>
      </c:lineChart>
      <c:catAx>
        <c:axId val="18212638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733928624"/>
        <c:crosses val="autoZero"/>
        <c:auto val="1"/>
        <c:lblAlgn val="ctr"/>
        <c:lblOffset val="100"/>
        <c:noMultiLvlLbl val="0"/>
      </c:catAx>
      <c:valAx>
        <c:axId val="1733928624"/>
        <c:scaling>
          <c:orientation val="minMax"/>
          <c:max val="7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126384"/>
        <c:crosses val="autoZero"/>
        <c:crossBetween val="between"/>
      </c:valAx>
      <c:spPr>
        <a:noFill/>
        <a:ln>
          <a:noFill/>
        </a:ln>
        <a:effectLst/>
      </c:spPr>
    </c:plotArea>
    <c:legend>
      <c:legendPos val="b"/>
      <c:legendEntry>
        <c:idx val="2"/>
        <c:delete val="1"/>
      </c:legendEntry>
      <c:layout>
        <c:manualLayout>
          <c:xMode val="edge"/>
          <c:yMode val="edge"/>
          <c:x val="2.0625851720328468E-2"/>
          <c:y val="0.10141397998981799"/>
          <c:w val="0.26728459498892454"/>
          <c:h val="0.1757613711776366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Fund Reserves - Base Case vs Stress Test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Base Case Reserves</c:v>
          </c:tx>
          <c:spPr>
            <a:ln w="28575" cap="rnd">
              <a:solidFill>
                <a:srgbClr val="FFC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Availability'!$U$33:$AD$33</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Availability'!$U$37:$AD$37</c:f>
              <c:numCache>
                <c:formatCode>_("$"* #,##0.0_);_("$"* \(#,##0.0\);_("$"* "-"??_);_(@_)</c:formatCode>
                <c:ptCount val="10"/>
                <c:pt idx="0">
                  <c:v>50.96685023176309</c:v>
                </c:pt>
                <c:pt idx="1">
                  <c:v>47.117150646441537</c:v>
                </c:pt>
                <c:pt idx="2">
                  <c:v>55.842049892794712</c:v>
                </c:pt>
                <c:pt idx="3">
                  <c:v>70.197310722771135</c:v>
                </c:pt>
                <c:pt idx="4">
                  <c:v>67.786186544369571</c:v>
                </c:pt>
                <c:pt idx="5">
                  <c:v>62.686728757508384</c:v>
                </c:pt>
                <c:pt idx="6">
                  <c:v>66.632345939520803</c:v>
                </c:pt>
                <c:pt idx="7">
                  <c:v>82.996462067723201</c:v>
                </c:pt>
                <c:pt idx="8">
                  <c:v>96.149167184072894</c:v>
                </c:pt>
                <c:pt idx="9">
                  <c:v>105.10795910952555</c:v>
                </c:pt>
              </c:numCache>
            </c:numRef>
          </c:val>
          <c:smooth val="0"/>
          <c:extLst>
            <c:ext xmlns:c16="http://schemas.microsoft.com/office/drawing/2014/chart" uri="{C3380CC4-5D6E-409C-BE32-E72D297353CC}">
              <c16:uniqueId val="{00000000-B30F-437F-A026-A9654ACF9DC1}"/>
            </c:ext>
          </c:extLst>
        </c:ser>
        <c:ser>
          <c:idx val="1"/>
          <c:order val="1"/>
          <c:tx>
            <c:v>Stress Test Reserves</c:v>
          </c:tx>
          <c:spPr>
            <a:ln w="28575" cap="rnd">
              <a:solidFill>
                <a:schemeClr val="tx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1-B30F-437F-A026-A9654ACF9DC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Availability'!$U$33:$AD$33</c:f>
              <c:strCache>
                <c:ptCount val="10"/>
                <c:pt idx="0">
                  <c:v>Q4-24</c:v>
                </c:pt>
                <c:pt idx="1">
                  <c:v>Q1-25</c:v>
                </c:pt>
                <c:pt idx="2">
                  <c:v>Q2-25</c:v>
                </c:pt>
                <c:pt idx="3">
                  <c:v>Q3-25</c:v>
                </c:pt>
                <c:pt idx="4">
                  <c:v>Q4-25</c:v>
                </c:pt>
                <c:pt idx="5">
                  <c:v>Q1-26</c:v>
                </c:pt>
                <c:pt idx="6">
                  <c:v>Q2-26</c:v>
                </c:pt>
                <c:pt idx="7">
                  <c:v>Q3-26</c:v>
                </c:pt>
                <c:pt idx="8">
                  <c:v>Q4-26</c:v>
                </c:pt>
                <c:pt idx="9">
                  <c:v>Q1-27</c:v>
                </c:pt>
              </c:strCache>
            </c:strRef>
          </c:cat>
          <c:val>
            <c:numRef>
              <c:f>'Debt Availability'!$U$82:$AD$82</c:f>
              <c:numCache>
                <c:formatCode>_("$"* #,##0.0_);_("$"* \(#,##0.0\);_("$"* "-"??_);_(@_)</c:formatCode>
                <c:ptCount val="10"/>
                <c:pt idx="0">
                  <c:v>50.96685023176309</c:v>
                </c:pt>
                <c:pt idx="1">
                  <c:v>47.117150646441537</c:v>
                </c:pt>
                <c:pt idx="2">
                  <c:v>47.192013156947787</c:v>
                </c:pt>
                <c:pt idx="3">
                  <c:v>52.108941269836357</c:v>
                </c:pt>
                <c:pt idx="4">
                  <c:v>40.966901127809884</c:v>
                </c:pt>
                <c:pt idx="5">
                  <c:v>26.45945272893653</c:v>
                </c:pt>
                <c:pt idx="6">
                  <c:v>27.694183614682576</c:v>
                </c:pt>
                <c:pt idx="7">
                  <c:v>41.986488467916622</c:v>
                </c:pt>
                <c:pt idx="8">
                  <c:v>53.618159108357652</c:v>
                </c:pt>
                <c:pt idx="9">
                  <c:v>61.431525780968066</c:v>
                </c:pt>
              </c:numCache>
            </c:numRef>
          </c:val>
          <c:smooth val="0"/>
          <c:extLst>
            <c:ext xmlns:c16="http://schemas.microsoft.com/office/drawing/2014/chart" uri="{C3380CC4-5D6E-409C-BE32-E72D297353CC}">
              <c16:uniqueId val="{00000002-B30F-437F-A026-A9654ACF9DC1}"/>
            </c:ext>
          </c:extLst>
        </c:ser>
        <c:dLbls>
          <c:dLblPos val="t"/>
          <c:showLegendKey val="0"/>
          <c:showVal val="1"/>
          <c:showCatName val="0"/>
          <c:showSerName val="0"/>
          <c:showPercent val="0"/>
          <c:showBubbleSize val="0"/>
        </c:dLbls>
        <c:smooth val="0"/>
        <c:axId val="1330721935"/>
        <c:axId val="197398304"/>
      </c:lineChart>
      <c:catAx>
        <c:axId val="133072193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7398304"/>
        <c:crosses val="autoZero"/>
        <c:auto val="1"/>
        <c:lblAlgn val="ctr"/>
        <c:lblOffset val="100"/>
        <c:noMultiLvlLbl val="0"/>
      </c:catAx>
      <c:valAx>
        <c:axId val="197398304"/>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721935"/>
        <c:crosses val="autoZero"/>
        <c:crossBetween val="between"/>
        <c:majorUnit val="20"/>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No</a:t>
            </a:r>
            <a:r>
              <a:rPr lang="en-US" sz="1600" b="1" baseline="0"/>
              <a:t> Refi vs Whole Refi Delta Cash Flow</a:t>
            </a:r>
            <a:endParaRPr lang="en-US" sz="1600" b="1"/>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9112971664642908E-2"/>
          <c:y val="5.5129643288779853E-2"/>
          <c:w val="0.90177405667071409"/>
          <c:h val="0.81079824757189012"/>
        </c:manualLayout>
      </c:layout>
      <c:barChart>
        <c:barDir val="col"/>
        <c:grouping val="clustered"/>
        <c:varyColors val="0"/>
        <c:ser>
          <c:idx val="0"/>
          <c:order val="0"/>
          <c:tx>
            <c:strRef>
              <c:f>'IRR &amp; Promote'!$S$30</c:f>
              <c:strCache>
                <c:ptCount val="1"/>
                <c:pt idx="0">
                  <c:v>Delta</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7B8F-4215-8BB5-066CB2AE364C}"/>
              </c:ext>
            </c:extLst>
          </c:dPt>
          <c:dPt>
            <c:idx val="9"/>
            <c:invertIfNegative val="0"/>
            <c:bubble3D val="0"/>
            <c:spPr>
              <a:solidFill>
                <a:srgbClr val="FFC000"/>
              </a:solidFill>
              <a:ln>
                <a:noFill/>
              </a:ln>
              <a:effectLst/>
            </c:spPr>
            <c:extLst>
              <c:ext xmlns:c16="http://schemas.microsoft.com/office/drawing/2014/chart" uri="{C3380CC4-5D6E-409C-BE32-E72D297353CC}">
                <c16:uniqueId val="{00000003-7B8F-4215-8BB5-066CB2AE364C}"/>
              </c:ext>
            </c:extLst>
          </c:dPt>
          <c:dLbls>
            <c:spPr>
              <a:solidFill>
                <a:srgbClr val="FFC000"/>
              </a:solid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'IRR &amp; Promote'!$T$27:$AC$27</c:f>
              <c:strCache>
                <c:ptCount val="10"/>
                <c:pt idx="0">
                  <c:v>Q3-25</c:v>
                </c:pt>
                <c:pt idx="1">
                  <c:v>Q4-25</c:v>
                </c:pt>
                <c:pt idx="2">
                  <c:v>Q1-26</c:v>
                </c:pt>
                <c:pt idx="3">
                  <c:v>Q2-26</c:v>
                </c:pt>
                <c:pt idx="4">
                  <c:v>Q3-26</c:v>
                </c:pt>
                <c:pt idx="5">
                  <c:v>Q4-26</c:v>
                </c:pt>
                <c:pt idx="6">
                  <c:v>Q1-27</c:v>
                </c:pt>
                <c:pt idx="7">
                  <c:v>Q2-27</c:v>
                </c:pt>
                <c:pt idx="8">
                  <c:v>Q3-27</c:v>
                </c:pt>
                <c:pt idx="9">
                  <c:v>Q4-27</c:v>
                </c:pt>
              </c:strCache>
            </c:strRef>
          </c:cat>
          <c:val>
            <c:numRef>
              <c:f>'IRR &amp; Promote'!$T$30:$AC$30</c:f>
              <c:numCache>
                <c:formatCode>_("$"* #,##0.00_);_("$"* \(#,##0.00\);_("$"* "-"??_);_(@_)</c:formatCode>
                <c:ptCount val="10"/>
                <c:pt idx="0">
                  <c:v>-231.1893344910022</c:v>
                </c:pt>
                <c:pt idx="1">
                  <c:v>4.5999999999999996</c:v>
                </c:pt>
                <c:pt idx="2">
                  <c:v>4.5999999999999996</c:v>
                </c:pt>
                <c:pt idx="3">
                  <c:v>4.4313334219933829</c:v>
                </c:pt>
                <c:pt idx="4">
                  <c:v>4.8265457865668449</c:v>
                </c:pt>
                <c:pt idx="5">
                  <c:v>6.2658979851665677</c:v>
                </c:pt>
                <c:pt idx="6">
                  <c:v>6.3986731556723679</c:v>
                </c:pt>
                <c:pt idx="7">
                  <c:v>5.883237840871324</c:v>
                </c:pt>
                <c:pt idx="8">
                  <c:v>5.1188524973547747</c:v>
                </c:pt>
                <c:pt idx="9">
                  <c:v>238.87798079420429</c:v>
                </c:pt>
              </c:numCache>
            </c:numRef>
          </c:val>
          <c:extLst>
            <c:ext xmlns:c16="http://schemas.microsoft.com/office/drawing/2014/chart" uri="{C3380CC4-5D6E-409C-BE32-E72D297353CC}">
              <c16:uniqueId val="{00000004-7748-4E1E-80D6-64EE565A3EDE}"/>
            </c:ext>
          </c:extLst>
        </c:ser>
        <c:dLbls>
          <c:showLegendKey val="0"/>
          <c:showVal val="0"/>
          <c:showCatName val="0"/>
          <c:showSerName val="0"/>
          <c:showPercent val="0"/>
          <c:showBubbleSize val="0"/>
        </c:dLbls>
        <c:gapWidth val="219"/>
        <c:axId val="338892064"/>
        <c:axId val="338889184"/>
      </c:barChart>
      <c:barChart>
        <c:barDir val="col"/>
        <c:grouping val="clustered"/>
        <c:varyColors val="0"/>
        <c:ser>
          <c:idx val="1"/>
          <c:order val="1"/>
          <c:tx>
            <c:v>delta 2</c:v>
          </c:tx>
          <c:spPr>
            <a:solidFill>
              <a:srgbClr val="FFC000"/>
            </a:solidFill>
            <a:ln>
              <a:noFill/>
            </a:ln>
            <a:effectLst/>
          </c:spPr>
          <c:invertIfNegative val="0"/>
          <c:dLbls>
            <c:spPr>
              <a:solidFill>
                <a:srgbClr val="FFC000"/>
              </a:solid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'IRR &amp; Promote'!$T$27:$AC$27</c:f>
              <c:strCache>
                <c:ptCount val="10"/>
                <c:pt idx="0">
                  <c:v>Q3-25</c:v>
                </c:pt>
                <c:pt idx="1">
                  <c:v>Q4-25</c:v>
                </c:pt>
                <c:pt idx="2">
                  <c:v>Q1-26</c:v>
                </c:pt>
                <c:pt idx="3">
                  <c:v>Q2-26</c:v>
                </c:pt>
                <c:pt idx="4">
                  <c:v>Q3-26</c:v>
                </c:pt>
                <c:pt idx="5">
                  <c:v>Q4-26</c:v>
                </c:pt>
                <c:pt idx="6">
                  <c:v>Q1-27</c:v>
                </c:pt>
                <c:pt idx="7">
                  <c:v>Q2-27</c:v>
                </c:pt>
                <c:pt idx="8">
                  <c:v>Q3-27</c:v>
                </c:pt>
                <c:pt idx="9">
                  <c:v>Q4-27</c:v>
                </c:pt>
              </c:strCache>
            </c:strRef>
          </c:cat>
          <c:val>
            <c:numRef>
              <c:f>'IRR &amp; Promote'!$T$31:$AC$31</c:f>
              <c:numCache>
                <c:formatCode>General</c:formatCode>
                <c:ptCount val="10"/>
                <c:pt idx="0" formatCode="_(&quot;$&quot;* #,##0.00_);_(&quot;$&quot;* \(#,##0.00\);_(&quot;$&quot;* &quot;-&quot;??_);_(@_)">
                  <c:v>-231.1893344910022</c:v>
                </c:pt>
                <c:pt idx="9" formatCode="_(&quot;$&quot;* #,##0.00_);_(&quot;$&quot;* \(#,##0.00\);_(&quot;$&quot;* &quot;-&quot;??_);_(@_)">
                  <c:v>238.87798079420429</c:v>
                </c:pt>
              </c:numCache>
            </c:numRef>
          </c:val>
          <c:extLst>
            <c:ext xmlns:c16="http://schemas.microsoft.com/office/drawing/2014/chart" uri="{C3380CC4-5D6E-409C-BE32-E72D297353CC}">
              <c16:uniqueId val="{00000005-7748-4E1E-80D6-64EE565A3EDE}"/>
            </c:ext>
          </c:extLst>
        </c:ser>
        <c:dLbls>
          <c:showLegendKey val="0"/>
          <c:showVal val="0"/>
          <c:showCatName val="0"/>
          <c:showSerName val="0"/>
          <c:showPercent val="0"/>
          <c:showBubbleSize val="0"/>
        </c:dLbls>
        <c:gapWidth val="219"/>
        <c:axId val="2051326320"/>
        <c:axId val="2051342640"/>
      </c:barChart>
      <c:catAx>
        <c:axId val="33889206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889184"/>
        <c:crosses val="autoZero"/>
        <c:auto val="1"/>
        <c:lblAlgn val="ctr"/>
        <c:lblOffset val="100"/>
        <c:noMultiLvlLbl val="0"/>
      </c:catAx>
      <c:valAx>
        <c:axId val="338889184"/>
        <c:scaling>
          <c:orientation val="minMax"/>
          <c:max val="30"/>
          <c:min val="-30"/>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892064"/>
        <c:crosses val="autoZero"/>
        <c:crossBetween val="between"/>
      </c:valAx>
      <c:valAx>
        <c:axId val="2051342640"/>
        <c:scaling>
          <c:orientation val="minMax"/>
          <c:max val="200"/>
          <c:min val="-200"/>
        </c:scaling>
        <c:delete val="0"/>
        <c:axPos val="r"/>
        <c:numFmt formatCode="_(&quot;$&quot;* #,##0.00_);_(&quot;$&quot;* \(#,##0.00\);_(&quot;$&quot;* &quot;-&quot;??_);_(@_)"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326320"/>
        <c:crosses val="max"/>
        <c:crossBetween val="between"/>
      </c:valAx>
      <c:catAx>
        <c:axId val="2051326320"/>
        <c:scaling>
          <c:orientation val="minMax"/>
        </c:scaling>
        <c:delete val="1"/>
        <c:axPos val="b"/>
        <c:numFmt formatCode="General" sourceLinked="1"/>
        <c:majorTickMark val="out"/>
        <c:minorTickMark val="none"/>
        <c:tickLblPos val="nextTo"/>
        <c:crossAx val="2051342640"/>
        <c:crosses val="autoZero"/>
        <c:auto val="1"/>
        <c:lblAlgn val="ctr"/>
        <c:lblOffset val="100"/>
        <c:noMultiLvlLbl val="0"/>
      </c:cat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a:t>Debt Yield Covenant Analysis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Availability'!$L$237</c:f>
              <c:strCache>
                <c:ptCount val="1"/>
                <c:pt idx="0">
                  <c:v>Adjusted NOI for DY</c:v>
                </c:pt>
              </c:strCache>
            </c:strRef>
          </c:tx>
          <c:spPr>
            <a:ln w="28575" cap="rnd">
              <a:solidFill>
                <a:schemeClr val="tx2"/>
              </a:solidFill>
              <a:round/>
            </a:ln>
            <a:effectLst/>
          </c:spPr>
          <c:marker>
            <c:symbol val="none"/>
          </c:marker>
          <c:dLbls>
            <c:dLbl>
              <c:idx val="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7DE-1140-9EFB-CC13BB964059}"/>
                </c:ext>
              </c:extLst>
            </c:dLbl>
            <c:dLbl>
              <c:idx val="1"/>
              <c:layout>
                <c:manualLayout>
                  <c:x val="-4.282262149007221E-2"/>
                  <c:y val="1.28851507197963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7DE-1140-9EFB-CC13BB964059}"/>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Availability'!$M$236:$V$236</c:f>
              <c:strCache>
                <c:ptCount val="10"/>
                <c:pt idx="0">
                  <c:v>Q1-24</c:v>
                </c:pt>
                <c:pt idx="1">
                  <c:v>Q2-24</c:v>
                </c:pt>
                <c:pt idx="2">
                  <c:v>Q3-24</c:v>
                </c:pt>
                <c:pt idx="3">
                  <c:v>Q4-24</c:v>
                </c:pt>
                <c:pt idx="4">
                  <c:v>Q1-25</c:v>
                </c:pt>
                <c:pt idx="5">
                  <c:v>Q2-25</c:v>
                </c:pt>
                <c:pt idx="6">
                  <c:v>Q3-25</c:v>
                </c:pt>
                <c:pt idx="7">
                  <c:v>Q4-25</c:v>
                </c:pt>
                <c:pt idx="8">
                  <c:v>Q1-26</c:v>
                </c:pt>
                <c:pt idx="9">
                  <c:v>Q2-26</c:v>
                </c:pt>
              </c:strCache>
              <c:extLst/>
            </c:strRef>
          </c:cat>
          <c:val>
            <c:numRef>
              <c:f>'Debt Availability'!$M$237:$V$237</c:f>
              <c:numCache>
                <c:formatCode>_("$"* #,##0.00_);_("$"* \(#,##0.00\);_("$"* "-"??_);_(@_)</c:formatCode>
                <c:ptCount val="10"/>
                <c:pt idx="0">
                  <c:v>10.157387290000003</c:v>
                </c:pt>
                <c:pt idx="1">
                  <c:v>10.272895999999999</c:v>
                </c:pt>
                <c:pt idx="2">
                  <c:v>10.146674680000004</c:v>
                </c:pt>
                <c:pt idx="3">
                  <c:v>10.321537649999998</c:v>
                </c:pt>
                <c:pt idx="4">
                  <c:v>10.605802156499999</c:v>
                </c:pt>
                <c:pt idx="5">
                  <c:v>10.849054340000002</c:v>
                </c:pt>
                <c:pt idx="6">
                  <c:v>11.306267965000002</c:v>
                </c:pt>
                <c:pt idx="7">
                  <c:v>11.500353743999998</c:v>
                </c:pt>
                <c:pt idx="8">
                  <c:v>11.773940643500003</c:v>
                </c:pt>
                <c:pt idx="9">
                  <c:v>12.022048077500001</c:v>
                </c:pt>
              </c:numCache>
              <c:extLst/>
            </c:numRef>
          </c:val>
          <c:smooth val="0"/>
          <c:extLst>
            <c:ext xmlns:c16="http://schemas.microsoft.com/office/drawing/2014/chart" uri="{C3380CC4-5D6E-409C-BE32-E72D297353CC}">
              <c16:uniqueId val="{00000002-37DE-1140-9EFB-CC13BB964059}"/>
            </c:ext>
          </c:extLst>
        </c:ser>
        <c:ser>
          <c:idx val="1"/>
          <c:order val="1"/>
          <c:tx>
            <c:strRef>
              <c:f>'Debt Availability'!$L$238</c:f>
              <c:strCache>
                <c:ptCount val="1"/>
                <c:pt idx="0">
                  <c:v>Min Allowed NOI for DY</c:v>
                </c:pt>
              </c:strCache>
            </c:strRef>
          </c:tx>
          <c:spPr>
            <a:ln w="28575" cap="rnd">
              <a:solidFill>
                <a:schemeClr val="accent1"/>
              </a:solidFill>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Availability'!$M$236:$V$236</c:f>
              <c:strCache>
                <c:ptCount val="10"/>
                <c:pt idx="0">
                  <c:v>Q1-24</c:v>
                </c:pt>
                <c:pt idx="1">
                  <c:v>Q2-24</c:v>
                </c:pt>
                <c:pt idx="2">
                  <c:v>Q3-24</c:v>
                </c:pt>
                <c:pt idx="3">
                  <c:v>Q4-24</c:v>
                </c:pt>
                <c:pt idx="4">
                  <c:v>Q1-25</c:v>
                </c:pt>
                <c:pt idx="5">
                  <c:v>Q2-25</c:v>
                </c:pt>
                <c:pt idx="6">
                  <c:v>Q3-25</c:v>
                </c:pt>
                <c:pt idx="7">
                  <c:v>Q4-25</c:v>
                </c:pt>
                <c:pt idx="8">
                  <c:v>Q1-26</c:v>
                </c:pt>
                <c:pt idx="9">
                  <c:v>Q2-26</c:v>
                </c:pt>
              </c:strCache>
              <c:extLst/>
            </c:strRef>
          </c:cat>
          <c:val>
            <c:numRef>
              <c:f>'Debt Availability'!$M$238:$V$238</c:f>
              <c:numCache>
                <c:formatCode>_("$"* #,##0.00_);_("$"* \(#,##0.00\);_("$"* "-"??_);_(@_)</c:formatCode>
                <c:ptCount val="10"/>
                <c:pt idx="0">
                  <c:v>9.84375</c:v>
                </c:pt>
                <c:pt idx="1">
                  <c:v>9.84375</c:v>
                </c:pt>
                <c:pt idx="2">
                  <c:v>9.84375</c:v>
                </c:pt>
                <c:pt idx="3">
                  <c:v>9.84375</c:v>
                </c:pt>
                <c:pt idx="4">
                  <c:v>9.84375</c:v>
                </c:pt>
                <c:pt idx="5">
                  <c:v>9.84375</c:v>
                </c:pt>
                <c:pt idx="6">
                  <c:v>9.84375</c:v>
                </c:pt>
                <c:pt idx="7">
                  <c:v>9.84375</c:v>
                </c:pt>
                <c:pt idx="8">
                  <c:v>10.125</c:v>
                </c:pt>
                <c:pt idx="9">
                  <c:v>10.125</c:v>
                </c:pt>
              </c:numCache>
              <c:extLst/>
            </c:numRef>
          </c:val>
          <c:smooth val="0"/>
          <c:extLst>
            <c:ext xmlns:c16="http://schemas.microsoft.com/office/drawing/2014/chart" uri="{C3380CC4-5D6E-409C-BE32-E72D297353CC}">
              <c16:uniqueId val="{00000003-37DE-1140-9EFB-CC13BB964059}"/>
            </c:ext>
          </c:extLst>
        </c:ser>
        <c:dLbls>
          <c:dLblPos val="ctr"/>
          <c:showLegendKey val="0"/>
          <c:showVal val="1"/>
          <c:showCatName val="0"/>
          <c:showSerName val="0"/>
          <c:showPercent val="0"/>
          <c:showBubbleSize val="0"/>
        </c:dLbls>
        <c:marker val="1"/>
        <c:smooth val="0"/>
        <c:axId val="1063558832"/>
        <c:axId val="580401552"/>
      </c:lineChart>
      <c:lineChart>
        <c:grouping val="standard"/>
        <c:varyColors val="0"/>
        <c:ser>
          <c:idx val="2"/>
          <c:order val="2"/>
          <c:tx>
            <c:strRef>
              <c:f>'Debt Availability'!$L$239</c:f>
              <c:strCache>
                <c:ptCount val="1"/>
                <c:pt idx="0">
                  <c:v>Projected Debt Yield</c:v>
                </c:pt>
              </c:strCache>
            </c:strRef>
          </c:tx>
          <c:spPr>
            <a:ln w="28575" cap="rnd">
              <a:solidFill>
                <a:schemeClr val="accent3"/>
              </a:solidFill>
              <a:prstDash val="dash"/>
              <a:round/>
            </a:ln>
            <a:effectLst/>
          </c:spPr>
          <c:marker>
            <c:symbol val="none"/>
          </c:marker>
          <c:dLbls>
            <c:spPr>
              <a:solidFill>
                <a:schemeClr val="accent3"/>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Availability'!$M$236:$V$236</c:f>
              <c:strCache>
                <c:ptCount val="10"/>
                <c:pt idx="0">
                  <c:v>Q1-24</c:v>
                </c:pt>
                <c:pt idx="1">
                  <c:v>Q2-24</c:v>
                </c:pt>
                <c:pt idx="2">
                  <c:v>Q3-24</c:v>
                </c:pt>
                <c:pt idx="3">
                  <c:v>Q4-24</c:v>
                </c:pt>
                <c:pt idx="4">
                  <c:v>Q1-25</c:v>
                </c:pt>
                <c:pt idx="5">
                  <c:v>Q2-25</c:v>
                </c:pt>
                <c:pt idx="6">
                  <c:v>Q3-25</c:v>
                </c:pt>
                <c:pt idx="7">
                  <c:v>Q4-25</c:v>
                </c:pt>
                <c:pt idx="8">
                  <c:v>Q1-26</c:v>
                </c:pt>
                <c:pt idx="9">
                  <c:v>Q2-26</c:v>
                </c:pt>
              </c:strCache>
              <c:extLst/>
            </c:strRef>
          </c:cat>
          <c:val>
            <c:numRef>
              <c:f>'Debt Availability'!$M$239:$V$239</c:f>
              <c:numCache>
                <c:formatCode>0.00%</c:formatCode>
                <c:ptCount val="10"/>
                <c:pt idx="0">
                  <c:v>9.0287887022222249E-2</c:v>
                </c:pt>
                <c:pt idx="1">
                  <c:v>9.13146311111111E-2</c:v>
                </c:pt>
                <c:pt idx="2">
                  <c:v>9.0192663822222255E-2</c:v>
                </c:pt>
                <c:pt idx="3">
                  <c:v>9.1747001333333314E-2</c:v>
                </c:pt>
                <c:pt idx="4">
                  <c:v>9.4273796946666655E-2</c:v>
                </c:pt>
                <c:pt idx="5">
                  <c:v>9.64360385777778E-2</c:v>
                </c:pt>
                <c:pt idx="6">
                  <c:v>0.10050015968888891</c:v>
                </c:pt>
                <c:pt idx="7">
                  <c:v>0.10222536661333331</c:v>
                </c:pt>
                <c:pt idx="8">
                  <c:v>0.10465725016444448</c:v>
                </c:pt>
                <c:pt idx="9">
                  <c:v>0.10686264957777779</c:v>
                </c:pt>
              </c:numCache>
              <c:extLst/>
            </c:numRef>
          </c:val>
          <c:smooth val="0"/>
          <c:extLst>
            <c:ext xmlns:c16="http://schemas.microsoft.com/office/drawing/2014/chart" uri="{C3380CC4-5D6E-409C-BE32-E72D297353CC}">
              <c16:uniqueId val="{00000004-37DE-1140-9EFB-CC13BB964059}"/>
            </c:ext>
          </c:extLst>
        </c:ser>
        <c:dLbls>
          <c:dLblPos val="ctr"/>
          <c:showLegendKey val="0"/>
          <c:showVal val="1"/>
          <c:showCatName val="0"/>
          <c:showSerName val="0"/>
          <c:showPercent val="0"/>
          <c:showBubbleSize val="0"/>
        </c:dLbls>
        <c:marker val="1"/>
        <c:smooth val="0"/>
        <c:axId val="1356738176"/>
        <c:axId val="1065359072"/>
      </c:lineChart>
      <c:catAx>
        <c:axId val="1063558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80401552"/>
        <c:crosses val="autoZero"/>
        <c:auto val="1"/>
        <c:lblAlgn val="ctr"/>
        <c:lblOffset val="100"/>
        <c:noMultiLvlLbl val="0"/>
      </c:catAx>
      <c:valAx>
        <c:axId val="580401552"/>
        <c:scaling>
          <c:orientation val="minMax"/>
          <c:max val="15"/>
          <c:min val="8"/>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063558832"/>
        <c:crosses val="autoZero"/>
        <c:crossBetween val="between"/>
      </c:valAx>
      <c:valAx>
        <c:axId val="1065359072"/>
        <c:scaling>
          <c:orientation val="minMax"/>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56738176"/>
        <c:crosses val="max"/>
        <c:crossBetween val="between"/>
      </c:valAx>
      <c:catAx>
        <c:axId val="1356738176"/>
        <c:scaling>
          <c:orientation val="minMax"/>
        </c:scaling>
        <c:delete val="1"/>
        <c:axPos val="b"/>
        <c:numFmt formatCode="General" sourceLinked="1"/>
        <c:majorTickMark val="out"/>
        <c:minorTickMark val="none"/>
        <c:tickLblPos val="nextTo"/>
        <c:crossAx val="10653590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a:t>Annual Yield on Cost</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II Model - 4Q24 v1.3.xlsx]Fund Performance'!$L$58</c:f>
              <c:strCache>
                <c:ptCount val="1"/>
                <c:pt idx="0">
                  <c:v>Yield on Cost</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 Model - 4Q24 v1.3.xlsx]Fund Performance'!$N$57:$S$57</c:f>
              <c:numCache>
                <c:formatCode>General</c:formatCode>
                <c:ptCount val="5"/>
                <c:pt idx="0">
                  <c:v>2023</c:v>
                </c:pt>
                <c:pt idx="1">
                  <c:v>2024</c:v>
                </c:pt>
                <c:pt idx="2">
                  <c:v>2025</c:v>
                </c:pt>
                <c:pt idx="3">
                  <c:v>2026</c:v>
                </c:pt>
                <c:pt idx="4">
                  <c:v>2027</c:v>
                </c:pt>
              </c:numCache>
              <c:extLst/>
            </c:numRef>
          </c:cat>
          <c:val>
            <c:numRef>
              <c:f>'[Fund II Model - 4Q24 v1.3.xlsx]Fund Performance'!$N$58:$S$58</c:f>
              <c:numCache>
                <c:formatCode>0.00%</c:formatCode>
                <c:ptCount val="5"/>
                <c:pt idx="0">
                  <c:v>5.4597539960922967E-2</c:v>
                </c:pt>
                <c:pt idx="1">
                  <c:v>5.7143355779957473E-2</c:v>
                </c:pt>
                <c:pt idx="2">
                  <c:v>5.9128376876925487E-2</c:v>
                </c:pt>
                <c:pt idx="3">
                  <c:v>6.6668872151697589E-2</c:v>
                </c:pt>
                <c:pt idx="4">
                  <c:v>7.1073914874999922E-2</c:v>
                </c:pt>
              </c:numCache>
              <c:extLst/>
            </c:numRef>
          </c:val>
          <c:extLst>
            <c:ext xmlns:c16="http://schemas.microsoft.com/office/drawing/2014/chart" uri="{C3380CC4-5D6E-409C-BE32-E72D297353CC}">
              <c16:uniqueId val="{00000000-FE48-4354-8C06-6CE1740F66CA}"/>
            </c:ext>
          </c:extLst>
        </c:ser>
        <c:dLbls>
          <c:dLblPos val="outEnd"/>
          <c:showLegendKey val="0"/>
          <c:showVal val="1"/>
          <c:showCatName val="0"/>
          <c:showSerName val="0"/>
          <c:showPercent val="0"/>
          <c:showBubbleSize val="0"/>
        </c:dLbls>
        <c:gapWidth val="219"/>
        <c:axId val="2116069008"/>
        <c:axId val="2130296352"/>
      </c:barChart>
      <c:lineChart>
        <c:grouping val="standard"/>
        <c:varyColors val="0"/>
        <c:ser>
          <c:idx val="1"/>
          <c:order val="1"/>
          <c:tx>
            <c:strRef>
              <c:f>'[Fund II Model - 4Q24 v1.3.xlsx]Fund Performance'!$L$59</c:f>
              <c:strCache>
                <c:ptCount val="1"/>
                <c:pt idx="0">
                  <c:v>YoY Growth</c:v>
                </c:pt>
              </c:strCache>
            </c:strRef>
          </c:tx>
          <c:spPr>
            <a:ln w="28575" cap="rnd">
              <a:solidFill>
                <a:schemeClr val="accent1"/>
              </a:solidFill>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 Model - 4Q24 v1.3.xlsx]Fund Performance'!$N$12:$R$12</c:f>
              <c:numCache>
                <c:formatCode>General</c:formatCode>
                <c:ptCount val="4"/>
                <c:pt idx="0">
                  <c:v>2024</c:v>
                </c:pt>
                <c:pt idx="1">
                  <c:v>2025</c:v>
                </c:pt>
                <c:pt idx="2">
                  <c:v>2026</c:v>
                </c:pt>
                <c:pt idx="3">
                  <c:v>2027</c:v>
                </c:pt>
              </c:numCache>
              <c:extLst/>
            </c:numRef>
          </c:cat>
          <c:val>
            <c:numRef>
              <c:f>'[Fund II Model - 4Q24 v1.3.xlsx]Fund Performance'!$N$59:$S$59</c:f>
              <c:numCache>
                <c:formatCode>0.0%</c:formatCode>
                <c:ptCount val="5"/>
                <c:pt idx="1">
                  <c:v>4.6628764242063303E-2</c:v>
                </c:pt>
                <c:pt idx="2">
                  <c:v>3.4737566071753934E-2</c:v>
                </c:pt>
                <c:pt idx="3">
                  <c:v>0.12752752016967239</c:v>
                </c:pt>
                <c:pt idx="4">
                  <c:v>6.6073454989296287E-2</c:v>
                </c:pt>
              </c:numCache>
              <c:extLst/>
            </c:numRef>
          </c:val>
          <c:smooth val="0"/>
          <c:extLst>
            <c:ext xmlns:c16="http://schemas.microsoft.com/office/drawing/2014/chart" uri="{C3380CC4-5D6E-409C-BE32-E72D297353CC}">
              <c16:uniqueId val="{00000003-FE48-4354-8C06-6CE1740F66CA}"/>
            </c:ext>
          </c:extLst>
        </c:ser>
        <c:dLbls>
          <c:showLegendKey val="0"/>
          <c:showVal val="1"/>
          <c:showCatName val="0"/>
          <c:showSerName val="0"/>
          <c:showPercent val="0"/>
          <c:showBubbleSize val="0"/>
        </c:dLbls>
        <c:marker val="1"/>
        <c:smooth val="0"/>
        <c:axId val="2116069008"/>
        <c:axId val="2130296352"/>
      </c:lineChart>
      <c:catAx>
        <c:axId val="211606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130296352"/>
        <c:crosses val="autoZero"/>
        <c:auto val="1"/>
        <c:lblAlgn val="ctr"/>
        <c:lblOffset val="100"/>
        <c:noMultiLvlLbl val="0"/>
      </c:catAx>
      <c:valAx>
        <c:axId val="2130296352"/>
        <c:scaling>
          <c:orientation val="minMax"/>
          <c:min val="0"/>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069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Quarterly Yield on Cost</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II Model - 4Q24 v1.3.xlsx]Fund Performance'!$L$90</c:f>
              <c:strCache>
                <c:ptCount val="1"/>
                <c:pt idx="0">
                  <c:v>Quarterly Yield on Cost</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II Model - 4Q24 v1.3.xlsx]Fund Performance'!$N$89:$AE$89</c:f>
              <c:strCache>
                <c:ptCount val="12"/>
                <c:pt idx="0">
                  <c:v>Q2-24</c:v>
                </c:pt>
                <c:pt idx="1">
                  <c:v>Q3-24</c:v>
                </c:pt>
                <c:pt idx="2">
                  <c:v>Q4-24</c:v>
                </c:pt>
                <c:pt idx="3">
                  <c:v>Q1-25</c:v>
                </c:pt>
                <c:pt idx="4">
                  <c:v>Q2-25</c:v>
                </c:pt>
                <c:pt idx="5">
                  <c:v>Q3-25</c:v>
                </c:pt>
                <c:pt idx="6">
                  <c:v>Q4-25</c:v>
                </c:pt>
                <c:pt idx="7">
                  <c:v>Q1-26</c:v>
                </c:pt>
                <c:pt idx="8">
                  <c:v>Q2-26</c:v>
                </c:pt>
                <c:pt idx="9">
                  <c:v>Q3-26</c:v>
                </c:pt>
                <c:pt idx="10">
                  <c:v>Q4-26</c:v>
                </c:pt>
                <c:pt idx="11">
                  <c:v>Q1-27</c:v>
                </c:pt>
              </c:strCache>
              <c:extLst/>
            </c:strRef>
          </c:cat>
          <c:val>
            <c:numRef>
              <c:f>'[Fund II Model - 4Q24 v1.3.xlsx]Fund Performance'!$N$90:$AE$90</c:f>
              <c:numCache>
                <c:formatCode>0.00%</c:formatCode>
                <c:ptCount val="12"/>
                <c:pt idx="0">
                  <c:v>5.6715715943579242E-2</c:v>
                </c:pt>
                <c:pt idx="1">
                  <c:v>5.4037105805714358E-2</c:v>
                </c:pt>
                <c:pt idx="2">
                  <c:v>6.1496900524618155E-2</c:v>
                </c:pt>
                <c:pt idx="3">
                  <c:v>5.7774826651100362E-2</c:v>
                </c:pt>
                <c:pt idx="4">
                  <c:v>5.6919941418843663E-2</c:v>
                </c:pt>
                <c:pt idx="5">
                  <c:v>5.8330564849461142E-2</c:v>
                </c:pt>
                <c:pt idx="6">
                  <c:v>6.3432122148446249E-2</c:v>
                </c:pt>
                <c:pt idx="7">
                  <c:v>6.4657087526946044E-2</c:v>
                </c:pt>
                <c:pt idx="8">
                  <c:v>6.4706051419126512E-2</c:v>
                </c:pt>
                <c:pt idx="9">
                  <c:v>6.8226617103651535E-2</c:v>
                </c:pt>
                <c:pt idx="10">
                  <c:v>6.9047315900049935E-2</c:v>
                </c:pt>
                <c:pt idx="11">
                  <c:v>6.9183616934800796E-2</c:v>
                </c:pt>
              </c:numCache>
              <c:extLst/>
            </c:numRef>
          </c:val>
          <c:extLst>
            <c:ext xmlns:c16="http://schemas.microsoft.com/office/drawing/2014/chart" uri="{C3380CC4-5D6E-409C-BE32-E72D297353CC}">
              <c16:uniqueId val="{00000000-78F8-4081-A373-DA17595A0475}"/>
            </c:ext>
          </c:extLst>
        </c:ser>
        <c:dLbls>
          <c:dLblPos val="outEnd"/>
          <c:showLegendKey val="0"/>
          <c:showVal val="1"/>
          <c:showCatName val="0"/>
          <c:showSerName val="0"/>
          <c:showPercent val="0"/>
          <c:showBubbleSize val="0"/>
        </c:dLbls>
        <c:gapWidth val="150"/>
        <c:axId val="76927328"/>
        <c:axId val="311247936"/>
      </c:barChart>
      <c:catAx>
        <c:axId val="76927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Quarterly Yield on Cost Growth</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Performance'!$L$91</c:f>
              <c:strCache>
                <c:ptCount val="1"/>
                <c:pt idx="0">
                  <c:v>YoC Growth</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Performance'!$T$89:$AE$89</c:f>
              <c:strCache>
                <c:ptCount val="12"/>
                <c:pt idx="0">
                  <c:v>Q2-24</c:v>
                </c:pt>
                <c:pt idx="1">
                  <c:v>Q3-24</c:v>
                </c:pt>
                <c:pt idx="2">
                  <c:v>Q4-24</c:v>
                </c:pt>
                <c:pt idx="3">
                  <c:v>Q1-25</c:v>
                </c:pt>
                <c:pt idx="4">
                  <c:v>Q2-25</c:v>
                </c:pt>
                <c:pt idx="5">
                  <c:v>Q3-25</c:v>
                </c:pt>
                <c:pt idx="6">
                  <c:v>Q4-25</c:v>
                </c:pt>
                <c:pt idx="7">
                  <c:v>Q1-26</c:v>
                </c:pt>
                <c:pt idx="8">
                  <c:v>Q2-26</c:v>
                </c:pt>
                <c:pt idx="9">
                  <c:v>Q3-26</c:v>
                </c:pt>
                <c:pt idx="10">
                  <c:v>Q4-26</c:v>
                </c:pt>
                <c:pt idx="11">
                  <c:v>Q1-27</c:v>
                </c:pt>
              </c:strCache>
              <c:extLst/>
            </c:strRef>
          </c:cat>
          <c:val>
            <c:numRef>
              <c:f>'Fund Performance'!$T$91:$AE$91</c:f>
              <c:numCache>
                <c:formatCode>0.00%</c:formatCode>
                <c:ptCount val="12"/>
                <c:pt idx="0">
                  <c:v>6.497346311114871E-3</c:v>
                </c:pt>
                <c:pt idx="1">
                  <c:v>-4.7228710654548811E-2</c:v>
                </c:pt>
                <c:pt idx="2">
                  <c:v>0.13804948669391792</c:v>
                </c:pt>
                <c:pt idx="3">
                  <c:v>-6.0524576714688028E-2</c:v>
                </c:pt>
                <c:pt idx="4">
                  <c:v>-1.4796846339657832E-2</c:v>
                </c:pt>
                <c:pt idx="5">
                  <c:v>2.4782587533557887E-2</c:v>
                </c:pt>
                <c:pt idx="6">
                  <c:v>8.7459418782436682E-2</c:v>
                </c:pt>
                <c:pt idx="7">
                  <c:v>1.9311436177920749E-2</c:v>
                </c:pt>
                <c:pt idx="8">
                  <c:v>7.5728576793787639E-4</c:v>
                </c:pt>
                <c:pt idx="9">
                  <c:v>5.4408600236180993E-2</c:v>
                </c:pt>
                <c:pt idx="10">
                  <c:v>1.202901200790274E-2</c:v>
                </c:pt>
                <c:pt idx="11">
                  <c:v>1.9740236528262844E-3</c:v>
                </c:pt>
              </c:numCache>
              <c:extLst/>
            </c:numRef>
          </c:val>
          <c:extLst>
            <c:ext xmlns:c16="http://schemas.microsoft.com/office/drawing/2014/chart" uri="{C3380CC4-5D6E-409C-BE32-E72D297353CC}">
              <c16:uniqueId val="{00000000-4C22-9C41-95D8-5E4B725EB8CB}"/>
            </c:ext>
          </c:extLst>
        </c:ser>
        <c:dLbls>
          <c:dLblPos val="outEnd"/>
          <c:showLegendKey val="0"/>
          <c:showVal val="1"/>
          <c:showCatName val="0"/>
          <c:showSerName val="0"/>
          <c:showPercent val="0"/>
          <c:showBubbleSize val="0"/>
        </c:dLbls>
        <c:gapWidth val="150"/>
        <c:axId val="76927328"/>
        <c:axId val="311247936"/>
      </c:barChart>
      <c:catAx>
        <c:axId val="76927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'[Fund III Model - 4Q24 v2.xlsx]CapEx, TI &amp; LC'!$N$31</c:f>
              <c:strCache>
                <c:ptCount val="1"/>
                <c:pt idx="0">
                  <c:v>CapEx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LC'!$P$30:$V$30</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LC'!$P$31:$V$31</c:f>
              <c:numCache>
                <c:formatCode>"$"#,##0.0</c:formatCode>
                <c:ptCount val="7"/>
                <c:pt idx="0">
                  <c:v>1.7599794100000001</c:v>
                </c:pt>
                <c:pt idx="1">
                  <c:v>4.8607368100000006</c:v>
                </c:pt>
                <c:pt idx="2">
                  <c:v>12.907408445494998</c:v>
                </c:pt>
                <c:pt idx="3">
                  <c:v>11.658918608669001</c:v>
                </c:pt>
                <c:pt idx="4">
                  <c:v>12.924946730175002</c:v>
                </c:pt>
                <c:pt idx="5">
                  <c:v>4.8909250701250002</c:v>
                </c:pt>
                <c:pt idx="6">
                  <c:v>8.1468651517519994</c:v>
                </c:pt>
              </c:numCache>
            </c:numRef>
          </c:val>
          <c:extLst>
            <c:ext xmlns:c16="http://schemas.microsoft.com/office/drawing/2014/chart" uri="{C3380CC4-5D6E-409C-BE32-E72D297353CC}">
              <c16:uniqueId val="{00000000-E29A-40BB-9BF9-F3FF0DF97F38}"/>
            </c:ext>
          </c:extLst>
        </c:ser>
        <c:ser>
          <c:idx val="1"/>
          <c:order val="1"/>
          <c:tx>
            <c:strRef>
              <c:f>'[Fund III Model - 4Q24 v2.xlsx]CapEx, TI &amp; LC'!$N$32</c:f>
              <c:strCache>
                <c:ptCount val="1"/>
                <c:pt idx="0">
                  <c:v>TI</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LC'!$P$30:$V$30</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LC'!$P$32:$V$32</c:f>
              <c:numCache>
                <c:formatCode>"$"#,##0.0</c:formatCode>
                <c:ptCount val="7"/>
                <c:pt idx="0">
                  <c:v>7.6005920000000005E-2</c:v>
                </c:pt>
                <c:pt idx="1">
                  <c:v>1.0338314199999998</c:v>
                </c:pt>
                <c:pt idx="2">
                  <c:v>1.405409975</c:v>
                </c:pt>
                <c:pt idx="3">
                  <c:v>3.6532244463420005</c:v>
                </c:pt>
                <c:pt idx="4">
                  <c:v>4.3430957667200003</c:v>
                </c:pt>
                <c:pt idx="5">
                  <c:v>3.6598053070430003</c:v>
                </c:pt>
                <c:pt idx="6">
                  <c:v>5.7875423061389988</c:v>
                </c:pt>
              </c:numCache>
            </c:numRef>
          </c:val>
          <c:extLst>
            <c:ext xmlns:c16="http://schemas.microsoft.com/office/drawing/2014/chart" uri="{C3380CC4-5D6E-409C-BE32-E72D297353CC}">
              <c16:uniqueId val="{00000001-E29A-40BB-9BF9-F3FF0DF97F38}"/>
            </c:ext>
          </c:extLst>
        </c:ser>
        <c:ser>
          <c:idx val="2"/>
          <c:order val="2"/>
          <c:tx>
            <c:strRef>
              <c:f>'[Fund III Model - 4Q24 v2.xlsx]CapEx, TI &amp; LC'!$N$33</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LC'!$P$30:$V$30</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LC'!$P$33:$V$33</c:f>
              <c:numCache>
                <c:formatCode>"$"#,##0.0</c:formatCode>
                <c:ptCount val="7"/>
                <c:pt idx="0">
                  <c:v>0.27101467000000001</c:v>
                </c:pt>
                <c:pt idx="1">
                  <c:v>1.3878699299999999</c:v>
                </c:pt>
                <c:pt idx="2">
                  <c:v>2.7113409270000002</c:v>
                </c:pt>
                <c:pt idx="3">
                  <c:v>3.2601273030289999</c:v>
                </c:pt>
                <c:pt idx="4">
                  <c:v>3.7396944132229999</c:v>
                </c:pt>
                <c:pt idx="5">
                  <c:v>3.1304692401640004</c:v>
                </c:pt>
                <c:pt idx="6">
                  <c:v>4.3578346851390002</c:v>
                </c:pt>
              </c:numCache>
            </c:numRef>
          </c:val>
          <c:extLst>
            <c:ext xmlns:c16="http://schemas.microsoft.com/office/drawing/2014/chart" uri="{C3380CC4-5D6E-409C-BE32-E72D297353CC}">
              <c16:uniqueId val="{00000002-E29A-40BB-9BF9-F3FF0DF97F38}"/>
            </c:ext>
          </c:extLst>
        </c:ser>
        <c:dLbls>
          <c:showLegendKey val="0"/>
          <c:showVal val="0"/>
          <c:showCatName val="0"/>
          <c:showSerName val="0"/>
          <c:showPercent val="0"/>
          <c:showBubbleSize val="0"/>
        </c:dLbls>
        <c:gapWidth val="150"/>
        <c:overlap val="100"/>
        <c:axId val="1776985023"/>
        <c:axId val="1777003743"/>
      </c:barChart>
      <c:lineChart>
        <c:grouping val="standard"/>
        <c:varyColors val="0"/>
        <c:ser>
          <c:idx val="3"/>
          <c:order val="3"/>
          <c:tx>
            <c:strRef>
              <c:f>'[Fund III Model - 4Q24 v2.xlsx]CapEx, TI &amp; LC'!$N$34</c:f>
              <c:strCache>
                <c:ptCount val="1"/>
                <c:pt idx="0">
                  <c:v>Annual 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LC'!$P$11:$V$11</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LC'!$P$34:$V$34</c:f>
              <c:numCache>
                <c:formatCode>"$"#,##0.0</c:formatCode>
                <c:ptCount val="7"/>
                <c:pt idx="0">
                  <c:v>2.1070000000000002</c:v>
                </c:pt>
                <c:pt idx="1">
                  <c:v>7.2824381600000008</c:v>
                </c:pt>
                <c:pt idx="2">
                  <c:v>17.024159347494997</c:v>
                </c:pt>
                <c:pt idx="3">
                  <c:v>18.572270358040001</c:v>
                </c:pt>
                <c:pt idx="4">
                  <c:v>21.007736910118002</c:v>
                </c:pt>
                <c:pt idx="5">
                  <c:v>11.681199617332002</c:v>
                </c:pt>
                <c:pt idx="6">
                  <c:v>18.292242143029998</c:v>
                </c:pt>
              </c:numCache>
            </c:numRef>
          </c:val>
          <c:smooth val="0"/>
          <c:extLst>
            <c:ext xmlns:c16="http://schemas.microsoft.com/office/drawing/2014/chart" uri="{C3380CC4-5D6E-409C-BE32-E72D297353CC}">
              <c16:uniqueId val="{00000003-E29A-40BB-9BF9-F3FF0DF97F38}"/>
            </c:ext>
          </c:extLst>
        </c:ser>
        <c:dLbls>
          <c:showLegendKey val="0"/>
          <c:showVal val="0"/>
          <c:showCatName val="0"/>
          <c:showSerName val="0"/>
          <c:showPercent val="0"/>
          <c:showBubbleSize val="0"/>
        </c:dLbls>
        <c:marker val="1"/>
        <c:smooth val="0"/>
        <c:axId val="1776985023"/>
        <c:axId val="1777003743"/>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1"/>
          <c:tx>
            <c:strRef>
              <c:f>'[Fund III Model - 4Q24 v2.xlsx]CapEx, TI &amp; LC'!$N$35</c:f>
              <c:strCache>
                <c:ptCount val="1"/>
                <c:pt idx="0">
                  <c:v>Accumulated</c:v>
                </c:pt>
              </c:strCache>
            </c:strRef>
          </c:tx>
          <c:spPr>
            <a:solidFill>
              <a:schemeClr val="accent2"/>
            </a:solidFill>
            <a:ln w="25400">
              <a:noFill/>
            </a:ln>
            <a:effectLst/>
          </c:spPr>
          <c:cat>
            <c:numRef>
              <c:f>'[Fund III Model - 4Q24 v2.xlsx]CapEx, TI &amp; LC'!$P$11:$V$11</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LC'!$P$35:$V$35</c:f>
              <c:numCache>
                <c:formatCode>"$"#,##0.0</c:formatCode>
                <c:ptCount val="7"/>
                <c:pt idx="0">
                  <c:v>2.1070000000000002</c:v>
                </c:pt>
                <c:pt idx="1">
                  <c:v>9.389438160000001</c:v>
                </c:pt>
                <c:pt idx="2">
                  <c:v>26.413597507494998</c:v>
                </c:pt>
                <c:pt idx="3">
                  <c:v>44.985867865534999</c:v>
                </c:pt>
                <c:pt idx="4">
                  <c:v>65.993604775652997</c:v>
                </c:pt>
                <c:pt idx="5">
                  <c:v>77.674804392984996</c:v>
                </c:pt>
                <c:pt idx="6">
                  <c:v>95.96704653601499</c:v>
                </c:pt>
              </c:numCache>
            </c:numRef>
          </c:val>
          <c:extLst>
            <c:ext xmlns:c16="http://schemas.microsoft.com/office/drawing/2014/chart" uri="{C3380CC4-5D6E-409C-BE32-E72D297353CC}">
              <c16:uniqueId val="{00000000-594C-4548-B9F3-DABED1C28DEE}"/>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'[Fund III Model - 4Q24 v2.xlsx]CapEx, TI &amp; LC'!$N$34</c:f>
              <c:strCache>
                <c:ptCount val="1"/>
                <c:pt idx="0">
                  <c:v>Annual Total</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LC'!$P$11:$V$11</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LC'!$P$34:$V$34</c:f>
              <c:numCache>
                <c:formatCode>"$"#,##0.0</c:formatCode>
                <c:ptCount val="7"/>
                <c:pt idx="0">
                  <c:v>2.1070000000000002</c:v>
                </c:pt>
                <c:pt idx="1">
                  <c:v>7.2824381600000008</c:v>
                </c:pt>
                <c:pt idx="2">
                  <c:v>17.024159347494997</c:v>
                </c:pt>
                <c:pt idx="3">
                  <c:v>18.572270358040001</c:v>
                </c:pt>
                <c:pt idx="4">
                  <c:v>21.007736910118002</c:v>
                </c:pt>
                <c:pt idx="5">
                  <c:v>11.681199617332002</c:v>
                </c:pt>
                <c:pt idx="6">
                  <c:v>18.292242143029998</c:v>
                </c:pt>
              </c:numCache>
            </c:numRef>
          </c:val>
          <c:extLst>
            <c:ext xmlns:c16="http://schemas.microsoft.com/office/drawing/2014/chart" uri="{C3380CC4-5D6E-409C-BE32-E72D297353CC}">
              <c16:uniqueId val="{00000001-594C-4548-B9F3-DABED1C28DEE}"/>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LC'!$P$30:$V$30</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LC'!$P$35:$V$35</c:f>
              <c:numCache>
                <c:formatCode>"$"#,##0.0</c:formatCode>
                <c:ptCount val="7"/>
                <c:pt idx="0">
                  <c:v>2.1070000000000002</c:v>
                </c:pt>
                <c:pt idx="1">
                  <c:v>9.389438160000001</c:v>
                </c:pt>
                <c:pt idx="2">
                  <c:v>26.413597507494998</c:v>
                </c:pt>
                <c:pt idx="3">
                  <c:v>44.985867865534999</c:v>
                </c:pt>
                <c:pt idx="4">
                  <c:v>65.993604775652997</c:v>
                </c:pt>
                <c:pt idx="5">
                  <c:v>77.674804392984996</c:v>
                </c:pt>
                <c:pt idx="6">
                  <c:v>95.96704653601499</c:v>
                </c:pt>
              </c:numCache>
            </c:numRef>
          </c:val>
          <c:smooth val="0"/>
          <c:extLst>
            <c:ext xmlns:c16="http://schemas.microsoft.com/office/drawing/2014/chart" uri="{C3380CC4-5D6E-409C-BE32-E72D297353CC}">
              <c16:uniqueId val="{00000002-594C-4548-B9F3-DABED1C28DEE}"/>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&amp; TI PSF</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'[Fund III Model - 4Q24 v2.xlsx]CapEx, TI &amp; LC'!$N$145</c:f>
              <c:strCache>
                <c:ptCount val="1"/>
                <c:pt idx="0">
                  <c:v>CapEx PSF</c:v>
                </c:pt>
              </c:strCache>
            </c:strRef>
          </c:tx>
          <c:spPr>
            <a:ln w="38100" cap="rnd">
              <a:solidFill>
                <a:schemeClr val="accent2"/>
              </a:solidFill>
              <a:round/>
            </a:ln>
            <a:effectLst/>
          </c:spPr>
          <c:marker>
            <c:symbol val="none"/>
          </c:marker>
          <c:dLbls>
            <c:dLbl>
              <c:idx val="5"/>
              <c:layout>
                <c:manualLayout>
                  <c:x val="-4.5147996356149696E-2"/>
                  <c:y val="-5.0502461939789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E5-470B-BD34-53C14C2CFB72}"/>
                </c:ext>
              </c:extLst>
            </c:dLbl>
            <c:dLbl>
              <c:idx val="6"/>
              <c:layout>
                <c:manualLayout>
                  <c:x val="-4.5147996356149606E-2"/>
                  <c:y val="-1.68341539799298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5E5-470B-BD34-53C14C2CFB72}"/>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LC'!$P$125:$V$125</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LC'!$P$145:$V$145</c:f>
              <c:numCache>
                <c:formatCode>"$"#,##0.00</c:formatCode>
                <c:ptCount val="7"/>
                <c:pt idx="0">
                  <c:v>1.7262174708086462</c:v>
                </c:pt>
                <c:pt idx="1">
                  <c:v>1.2232617771238199</c:v>
                </c:pt>
                <c:pt idx="2">
                  <c:v>1.8045353047152519</c:v>
                </c:pt>
                <c:pt idx="3">
                  <c:v>1.3809732492099931</c:v>
                </c:pt>
                <c:pt idx="4">
                  <c:v>1.5309314938148895</c:v>
                </c:pt>
                <c:pt idx="5">
                  <c:v>0.5793193101726446</c:v>
                </c:pt>
                <c:pt idx="6">
                  <c:v>0.96497824687833611</c:v>
                </c:pt>
              </c:numCache>
            </c:numRef>
          </c:val>
          <c:smooth val="0"/>
          <c:extLst>
            <c:ext xmlns:c16="http://schemas.microsoft.com/office/drawing/2014/chart" uri="{C3380CC4-5D6E-409C-BE32-E72D297353CC}">
              <c16:uniqueId val="{00000002-E5E5-470B-BD34-53C14C2CFB72}"/>
            </c:ext>
          </c:extLst>
        </c:ser>
        <c:ser>
          <c:idx val="1"/>
          <c:order val="1"/>
          <c:tx>
            <c:strRef>
              <c:f>'[Fund III Model - 4Q24 v2.xlsx]CapEx, TI &amp; LC'!$N$146</c:f>
              <c:strCache>
                <c:ptCount val="1"/>
                <c:pt idx="0">
                  <c:v>TI PSF</c:v>
                </c:pt>
              </c:strCache>
            </c:strRef>
          </c:tx>
          <c:spPr>
            <a:ln w="38100" cap="rnd">
              <a:solidFill>
                <a:schemeClr val="accent1"/>
              </a:solidFill>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LC'!$P$125:$V$125</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LC'!$P$146:$V$146</c:f>
              <c:numCache>
                <c:formatCode>"$"#,##0.00</c:formatCode>
                <c:ptCount val="7"/>
                <c:pt idx="0">
                  <c:v>7.4547887460163123E-2</c:v>
                </c:pt>
                <c:pt idx="1">
                  <c:v>0.2601758765201776</c:v>
                </c:pt>
                <c:pt idx="2">
                  <c:v>0.19648498210898757</c:v>
                </c:pt>
                <c:pt idx="3">
                  <c:v>0.43271639532735667</c:v>
                </c:pt>
                <c:pt idx="4">
                  <c:v>0.51443013489586331</c:v>
                </c:pt>
                <c:pt idx="5">
                  <c:v>0.43349588379364551</c:v>
                </c:pt>
                <c:pt idx="6">
                  <c:v>0.68552164842340368</c:v>
                </c:pt>
              </c:numCache>
            </c:numRef>
          </c:val>
          <c:smooth val="0"/>
          <c:extLst>
            <c:ext xmlns:c16="http://schemas.microsoft.com/office/drawing/2014/chart" uri="{C3380CC4-5D6E-409C-BE32-E72D297353CC}">
              <c16:uniqueId val="{00000003-E5E5-470B-BD34-53C14C2CFB72}"/>
            </c:ext>
          </c:extLst>
        </c:ser>
        <c:dLbls>
          <c:dLblPos val="ctr"/>
          <c:showLegendKey val="0"/>
          <c:showVal val="1"/>
          <c:showCatName val="0"/>
          <c:showSerName val="0"/>
          <c:showPercent val="0"/>
          <c:showBubbleSize val="0"/>
        </c:dLbls>
        <c:smooth val="0"/>
        <c:axId val="1644823807"/>
        <c:axId val="1644828607"/>
      </c:lineChart>
      <c:catAx>
        <c:axId val="1644823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8607"/>
        <c:crosses val="autoZero"/>
        <c:auto val="1"/>
        <c:lblAlgn val="ctr"/>
        <c:lblOffset val="100"/>
        <c:noMultiLvlLbl val="0"/>
      </c:catAx>
      <c:valAx>
        <c:axId val="1644828607"/>
        <c:scaling>
          <c:orientation val="minMax"/>
          <c:max val="2.6"/>
        </c:scaling>
        <c:delete val="0"/>
        <c:axPos val="l"/>
        <c:numFmt formatCode="&quot;$&quot;#,##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3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All Leases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Increase over Prior Leases</c:v>
                </c:pt>
                <c:pt idx="1">
                  <c:v>Rent Increase over BP</c:v>
                </c:pt>
              </c:strCache>
            </c:strRef>
          </c:cat>
          <c:val>
            <c:numRef>
              <c:f>Sheet1!$B$2:$B$3</c:f>
              <c:numCache>
                <c:formatCode>0%</c:formatCode>
                <c:ptCount val="2"/>
                <c:pt idx="0">
                  <c:v>0.21</c:v>
                </c:pt>
                <c:pt idx="1">
                  <c:v>0.03</c:v>
                </c:pt>
              </c:numCache>
            </c:numRef>
          </c:val>
          <c:extLst>
            <c:ext xmlns:c16="http://schemas.microsoft.com/office/drawing/2014/chart" uri="{C3380CC4-5D6E-409C-BE32-E72D297353CC}">
              <c16:uniqueId val="{00000000-DF89-486E-B9CF-1A4D509042EF}"/>
            </c:ext>
          </c:extLst>
        </c:ser>
        <c:ser>
          <c:idx val="1"/>
          <c:order val="1"/>
          <c:tx>
            <c:strRef>
              <c:f>Sheet1!$C$1</c:f>
              <c:strCache>
                <c:ptCount val="1"/>
                <c:pt idx="0">
                  <c:v>Fund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Increase over Prior Leases</c:v>
                </c:pt>
                <c:pt idx="1">
                  <c:v>Rent Increase over BP</c:v>
                </c:pt>
              </c:strCache>
            </c:strRef>
          </c:cat>
          <c:val>
            <c:numRef>
              <c:f>Sheet1!$C$2:$C$3</c:f>
              <c:numCache>
                <c:formatCode>0%</c:formatCode>
                <c:ptCount val="2"/>
                <c:pt idx="0">
                  <c:v>0.11</c:v>
                </c:pt>
                <c:pt idx="1">
                  <c:v>0.04</c:v>
                </c:pt>
              </c:numCache>
            </c:numRef>
          </c:val>
          <c:extLst>
            <c:ext xmlns:c16="http://schemas.microsoft.com/office/drawing/2014/chart" uri="{C3380CC4-5D6E-409C-BE32-E72D297353CC}">
              <c16:uniqueId val="{00000001-DF89-486E-B9CF-1A4D509042EF}"/>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 of NOI</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'[Fund III Model - 4Q24 v2.xlsx]CapEx, TI &amp; LC'!$N$147</c:f>
              <c:strCache>
                <c:ptCount val="1"/>
                <c:pt idx="0">
                  <c:v>CapEx &amp; TI % of NOI</c:v>
                </c:pt>
              </c:strCache>
            </c:strRef>
          </c:tx>
          <c:spPr>
            <a:ln w="38100" cap="rnd">
              <a:solidFill>
                <a:schemeClr val="accent2"/>
              </a:solidFill>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LC'!$P$125:$V$125</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LC'!$P$147:$V$147</c:f>
              <c:numCache>
                <c:formatCode>0.0%</c:formatCode>
                <c:ptCount val="7"/>
                <c:pt idx="0">
                  <c:v>0.329857227811714</c:v>
                </c:pt>
                <c:pt idx="1">
                  <c:v>0.22110158402100527</c:v>
                </c:pt>
                <c:pt idx="2">
                  <c:v>0.30881730224805137</c:v>
                </c:pt>
                <c:pt idx="3">
                  <c:v>0.26275875223347223</c:v>
                </c:pt>
                <c:pt idx="4">
                  <c:v>0.27689720318764921</c:v>
                </c:pt>
                <c:pt idx="5">
                  <c:v>0.12615328074582041</c:v>
                </c:pt>
                <c:pt idx="6">
                  <c:v>0.19497290764609107</c:v>
                </c:pt>
              </c:numCache>
            </c:numRef>
          </c:val>
          <c:smooth val="0"/>
          <c:extLst>
            <c:ext xmlns:c16="http://schemas.microsoft.com/office/drawing/2014/chart" uri="{C3380CC4-5D6E-409C-BE32-E72D297353CC}">
              <c16:uniqueId val="{00000000-CD0C-4DBC-BDA3-6BCB5D8FC281}"/>
            </c:ext>
          </c:extLst>
        </c:ser>
        <c:ser>
          <c:idx val="1"/>
          <c:order val="1"/>
          <c:tx>
            <c:strRef>
              <c:f>'[Fund III Model - 4Q24 v2.xlsx]CapEx, TI &amp; LC'!$N$148</c:f>
              <c:strCache>
                <c:ptCount val="1"/>
                <c:pt idx="0">
                  <c:v>LC % of NOI</c:v>
                </c:pt>
              </c:strCache>
            </c:strRef>
          </c:tx>
          <c:spPr>
            <a:ln w="38100" cap="rnd">
              <a:solidFill>
                <a:schemeClr val="accent3"/>
              </a:solidFill>
              <a:round/>
            </a:ln>
            <a:effectLst/>
          </c:spPr>
          <c:marker>
            <c:symbol val="none"/>
          </c:marker>
          <c:dLbls>
            <c:spPr>
              <a:solidFill>
                <a:schemeClr val="accent3"/>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LC'!$P$125:$V$125</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LC'!$P$148:$V$148</c:f>
              <c:numCache>
                <c:formatCode>0.0%</c:formatCode>
                <c:ptCount val="7"/>
                <c:pt idx="0">
                  <c:v>4.8691101329500545E-2</c:v>
                </c:pt>
                <c:pt idx="1">
                  <c:v>5.2058136909227302E-2</c:v>
                </c:pt>
                <c:pt idx="2">
                  <c:v>5.8500636698632355E-2</c:v>
                </c:pt>
                <c:pt idx="3">
                  <c:v>5.5944290697169129E-2</c:v>
                </c:pt>
                <c:pt idx="4">
                  <c:v>5.9966896883889571E-2</c:v>
                </c:pt>
                <c:pt idx="5">
                  <c:v>4.6185407269426874E-2</c:v>
                </c:pt>
                <c:pt idx="6">
                  <c:v>6.0975660584790765E-2</c:v>
                </c:pt>
              </c:numCache>
            </c:numRef>
          </c:val>
          <c:smooth val="0"/>
          <c:extLst>
            <c:ext xmlns:c16="http://schemas.microsoft.com/office/drawing/2014/chart" uri="{C3380CC4-5D6E-409C-BE32-E72D297353CC}">
              <c16:uniqueId val="{00000001-CD0C-4DBC-BDA3-6BCB5D8FC281}"/>
            </c:ext>
          </c:extLst>
        </c:ser>
        <c:dLbls>
          <c:dLblPos val="ctr"/>
          <c:showLegendKey val="0"/>
          <c:showVal val="1"/>
          <c:showCatName val="0"/>
          <c:showSerName val="0"/>
          <c:showPercent val="0"/>
          <c:showBubbleSize val="0"/>
        </c:dLbls>
        <c:smooth val="0"/>
        <c:axId val="1644823807"/>
        <c:axId val="1644828607"/>
      </c:lineChart>
      <c:catAx>
        <c:axId val="1644823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8607"/>
        <c:crosses val="autoZero"/>
        <c:auto val="1"/>
        <c:lblAlgn val="ctr"/>
        <c:lblOffset val="100"/>
        <c:noMultiLvlLbl val="0"/>
      </c:catAx>
      <c:valAx>
        <c:axId val="1644828607"/>
        <c:scaling>
          <c:orientation val="minMax"/>
          <c:min val="2.0000000000000004E-2"/>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3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Debt Yield Covenant Analysis (Apollo)</a:t>
            </a:r>
          </a:p>
        </c:rich>
      </c:tx>
      <c:overlay val="0"/>
      <c:spPr>
        <a:noFill/>
        <a:ln>
          <a:noFill/>
        </a:ln>
        <a:effectLst/>
      </c:spPr>
    </c:title>
    <c:autoTitleDeleted val="0"/>
    <c:plotArea>
      <c:layout/>
      <c:lineChart>
        <c:grouping val="standard"/>
        <c:varyColors val="0"/>
        <c:ser>
          <c:idx val="0"/>
          <c:order val="0"/>
          <c:tx>
            <c:strRef>
              <c:f>'Debt Availability'!$J$90</c:f>
              <c:strCache>
                <c:ptCount val="1"/>
                <c:pt idx="0">
                  <c:v>Adjusted NOI</c:v>
                </c:pt>
              </c:strCache>
            </c:strRef>
          </c:tx>
          <c:spPr>
            <a:ln w="28575" cap="rnd">
              <a:solidFill>
                <a:schemeClr val="tx2"/>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16B6-429C-A8AA-97CF20A4BECC}"/>
                </c:ext>
              </c:extLst>
            </c:dLbl>
            <c:dLbl>
              <c:idx val="3"/>
              <c:delete val="1"/>
              <c:extLst>
                <c:ext xmlns:c15="http://schemas.microsoft.com/office/drawing/2012/chart" uri="{CE6537A1-D6FC-4f65-9D91-7224C49458BB}"/>
                <c:ext xmlns:c16="http://schemas.microsoft.com/office/drawing/2014/chart" uri="{C3380CC4-5D6E-409C-BE32-E72D297353CC}">
                  <c16:uniqueId val="{00000001-16B6-429C-A8AA-97CF20A4BECC}"/>
                </c:ext>
              </c:extLst>
            </c:dLbl>
            <c:dLbl>
              <c:idx val="5"/>
              <c:delete val="1"/>
              <c:extLst>
                <c:ext xmlns:c15="http://schemas.microsoft.com/office/drawing/2012/chart" uri="{CE6537A1-D6FC-4f65-9D91-7224C49458BB}"/>
                <c:ext xmlns:c16="http://schemas.microsoft.com/office/drawing/2014/chart" uri="{C3380CC4-5D6E-409C-BE32-E72D297353CC}">
                  <c16:uniqueId val="{00000002-16B6-429C-A8AA-97CF20A4BECC}"/>
                </c:ext>
              </c:extLst>
            </c:dLbl>
            <c:dLbl>
              <c:idx val="7"/>
              <c:delete val="1"/>
              <c:extLst>
                <c:ext xmlns:c15="http://schemas.microsoft.com/office/drawing/2012/chart" uri="{CE6537A1-D6FC-4f65-9D91-7224C49458BB}"/>
                <c:ext xmlns:c16="http://schemas.microsoft.com/office/drawing/2014/chart" uri="{C3380CC4-5D6E-409C-BE32-E72D297353CC}">
                  <c16:uniqueId val="{00000003-16B6-429C-A8AA-97CF20A4BECC}"/>
                </c:ext>
              </c:extLst>
            </c:dLbl>
            <c:dLbl>
              <c:idx val="9"/>
              <c:delete val="1"/>
              <c:extLst>
                <c:ext xmlns:c15="http://schemas.microsoft.com/office/drawing/2012/chart" uri="{CE6537A1-D6FC-4f65-9D91-7224C49458BB}"/>
                <c:ext xmlns:c16="http://schemas.microsoft.com/office/drawing/2014/chart" uri="{C3380CC4-5D6E-409C-BE32-E72D297353CC}">
                  <c16:uniqueId val="{00000004-16B6-429C-A8AA-97CF20A4BECC}"/>
                </c:ext>
              </c:extLst>
            </c:dLbl>
            <c:dLbl>
              <c:idx val="11"/>
              <c:delete val="1"/>
              <c:extLst>
                <c:ext xmlns:c15="http://schemas.microsoft.com/office/drawing/2012/chart" uri="{CE6537A1-D6FC-4f65-9D91-7224C49458BB}"/>
                <c:ext xmlns:c16="http://schemas.microsoft.com/office/drawing/2014/chart" uri="{C3380CC4-5D6E-409C-BE32-E72D297353CC}">
                  <c16:uniqueId val="{00000005-16B6-429C-A8AA-97CF20A4BECC}"/>
                </c:ext>
              </c:extLst>
            </c:dLbl>
            <c:dLbl>
              <c:idx val="13"/>
              <c:delete val="1"/>
              <c:extLst>
                <c:ext xmlns:c15="http://schemas.microsoft.com/office/drawing/2012/chart" uri="{CE6537A1-D6FC-4f65-9D91-7224C49458BB}"/>
                <c:ext xmlns:c16="http://schemas.microsoft.com/office/drawing/2014/chart" uri="{C3380CC4-5D6E-409C-BE32-E72D297353CC}">
                  <c16:uniqueId val="{00000006-16B6-429C-A8AA-97CF20A4BECC}"/>
                </c:ext>
              </c:extLst>
            </c:dLbl>
            <c:dLbl>
              <c:idx val="15"/>
              <c:delete val="1"/>
              <c:extLst>
                <c:ext xmlns:c15="http://schemas.microsoft.com/office/drawing/2012/chart" uri="{CE6537A1-D6FC-4f65-9D91-7224C49458BB}"/>
                <c:ext xmlns:c16="http://schemas.microsoft.com/office/drawing/2014/chart" uri="{C3380CC4-5D6E-409C-BE32-E72D297353CC}">
                  <c16:uniqueId val="{00000007-16B6-429C-A8AA-97CF20A4BECC}"/>
                </c:ext>
              </c:extLst>
            </c:dLbl>
            <c:dLbl>
              <c:idx val="17"/>
              <c:delete val="1"/>
              <c:extLst>
                <c:ext xmlns:c15="http://schemas.microsoft.com/office/drawing/2012/chart" uri="{CE6537A1-D6FC-4f65-9D91-7224C49458BB}"/>
                <c:ext xmlns:c16="http://schemas.microsoft.com/office/drawing/2014/chart" uri="{C3380CC4-5D6E-409C-BE32-E72D297353CC}">
                  <c16:uniqueId val="{00000008-16B6-429C-A8AA-97CF20A4BECC}"/>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Availability'!$L$89:$AD$89</c:f>
              <c:strCache>
                <c:ptCount val="19"/>
                <c:pt idx="0">
                  <c:v>1Q24</c:v>
                </c:pt>
                <c:pt idx="1">
                  <c:v>2Q24</c:v>
                </c:pt>
                <c:pt idx="2">
                  <c:v>3Q24</c:v>
                </c:pt>
                <c:pt idx="3">
                  <c:v>4Q24</c:v>
                </c:pt>
                <c:pt idx="4">
                  <c:v>1Q25</c:v>
                </c:pt>
                <c:pt idx="5">
                  <c:v>2Q25</c:v>
                </c:pt>
                <c:pt idx="6">
                  <c:v>3Q25</c:v>
                </c:pt>
                <c:pt idx="7">
                  <c:v>4Q25</c:v>
                </c:pt>
                <c:pt idx="8">
                  <c:v>1Q26</c:v>
                </c:pt>
                <c:pt idx="9">
                  <c:v>2Q26</c:v>
                </c:pt>
                <c:pt idx="10">
                  <c:v>3Q26</c:v>
                </c:pt>
                <c:pt idx="11">
                  <c:v>4Q26</c:v>
                </c:pt>
                <c:pt idx="12">
                  <c:v>1Q27</c:v>
                </c:pt>
                <c:pt idx="13">
                  <c:v>2Q27</c:v>
                </c:pt>
                <c:pt idx="14">
                  <c:v>3Q27</c:v>
                </c:pt>
                <c:pt idx="15">
                  <c:v>4Q27</c:v>
                </c:pt>
                <c:pt idx="16">
                  <c:v>1Q28</c:v>
                </c:pt>
                <c:pt idx="17">
                  <c:v>2Q28</c:v>
                </c:pt>
                <c:pt idx="18">
                  <c:v>3Q28</c:v>
                </c:pt>
              </c:strCache>
            </c:strRef>
          </c:cat>
          <c:val>
            <c:numRef>
              <c:f>'Debt Availability'!$L$90:$AD$90</c:f>
              <c:numCache>
                <c:formatCode>_("$"* #,##0.00_);_("$"* \(#,##0.00\);_("$"* "-"??_);_(@_)</c:formatCode>
                <c:ptCount val="19"/>
                <c:pt idx="0">
                  <c:v>9.888406208000001</c:v>
                </c:pt>
                <c:pt idx="1">
                  <c:v>9.9157697705000007</c:v>
                </c:pt>
                <c:pt idx="2">
                  <c:v>10.0984076695</c:v>
                </c:pt>
                <c:pt idx="3">
                  <c:v>9.8207132834999999</c:v>
                </c:pt>
                <c:pt idx="4">
                  <c:v>9.8649508979999982</c:v>
                </c:pt>
                <c:pt idx="5">
                  <c:v>9.9774884870000005</c:v>
                </c:pt>
                <c:pt idx="6">
                  <c:v>10.0444056985</c:v>
                </c:pt>
                <c:pt idx="7">
                  <c:v>10.1122331145</c:v>
                </c:pt>
                <c:pt idx="8">
                  <c:v>9.8423915329999989</c:v>
                </c:pt>
                <c:pt idx="9">
                  <c:v>9.4291364694999977</c:v>
                </c:pt>
                <c:pt idx="10">
                  <c:v>9.1280433839999997</c:v>
                </c:pt>
                <c:pt idx="11">
                  <c:v>9.2502788579999997</c:v>
                </c:pt>
                <c:pt idx="12">
                  <c:v>9.5983339964999992</c:v>
                </c:pt>
                <c:pt idx="13">
                  <c:v>10.1487152425</c:v>
                </c:pt>
                <c:pt idx="14">
                  <c:v>10.404401349</c:v>
                </c:pt>
                <c:pt idx="15">
                  <c:v>10.188690510999999</c:v>
                </c:pt>
                <c:pt idx="16">
                  <c:v>9.6441598209999988</c:v>
                </c:pt>
                <c:pt idx="17">
                  <c:v>9.1977343484999992</c:v>
                </c:pt>
                <c:pt idx="18">
                  <c:v>9.4981037619999995</c:v>
                </c:pt>
              </c:numCache>
            </c:numRef>
          </c:val>
          <c:smooth val="0"/>
          <c:extLst>
            <c:ext xmlns:c16="http://schemas.microsoft.com/office/drawing/2014/chart" uri="{C3380CC4-5D6E-409C-BE32-E72D297353CC}">
              <c16:uniqueId val="{00000009-AE93-4359-9E4F-68CEA312EA44}"/>
            </c:ext>
          </c:extLst>
        </c:ser>
        <c:ser>
          <c:idx val="1"/>
          <c:order val="1"/>
          <c:tx>
            <c:strRef>
              <c:f>'Debt Availability'!$J$91</c:f>
              <c:strCache>
                <c:ptCount val="1"/>
                <c:pt idx="0">
                  <c:v>Min Allowed NOI for DY</c:v>
                </c:pt>
              </c:strCache>
            </c:strRef>
          </c:tx>
          <c:spPr>
            <a:ln w="28575" cap="rnd">
              <a:solidFill>
                <a:schemeClr val="accent4"/>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9-16B6-429C-A8AA-97CF20A4BECC}"/>
                </c:ext>
              </c:extLst>
            </c:dLbl>
            <c:dLbl>
              <c:idx val="1"/>
              <c:delete val="1"/>
              <c:extLst>
                <c:ext xmlns:c15="http://schemas.microsoft.com/office/drawing/2012/chart" uri="{CE6537A1-D6FC-4f65-9D91-7224C49458BB}"/>
                <c:ext xmlns:c16="http://schemas.microsoft.com/office/drawing/2014/chart" uri="{C3380CC4-5D6E-409C-BE32-E72D297353CC}">
                  <c16:uniqueId val="{0000000A-16B6-429C-A8AA-97CF20A4BECC}"/>
                </c:ext>
              </c:extLst>
            </c:dLbl>
            <c:dLbl>
              <c:idx val="3"/>
              <c:delete val="1"/>
              <c:extLst>
                <c:ext xmlns:c15="http://schemas.microsoft.com/office/drawing/2012/chart" uri="{CE6537A1-D6FC-4f65-9D91-7224C49458BB}"/>
                <c:ext xmlns:c16="http://schemas.microsoft.com/office/drawing/2014/chart" uri="{C3380CC4-5D6E-409C-BE32-E72D297353CC}">
                  <c16:uniqueId val="{0000000B-16B6-429C-A8AA-97CF20A4BECC}"/>
                </c:ext>
              </c:extLst>
            </c:dLbl>
            <c:dLbl>
              <c:idx val="4"/>
              <c:delete val="1"/>
              <c:extLst>
                <c:ext xmlns:c15="http://schemas.microsoft.com/office/drawing/2012/chart" uri="{CE6537A1-D6FC-4f65-9D91-7224C49458BB}"/>
                <c:ext xmlns:c16="http://schemas.microsoft.com/office/drawing/2014/chart" uri="{C3380CC4-5D6E-409C-BE32-E72D297353CC}">
                  <c16:uniqueId val="{0000000C-16B6-429C-A8AA-97CF20A4BECC}"/>
                </c:ext>
              </c:extLst>
            </c:dLbl>
            <c:dLbl>
              <c:idx val="5"/>
              <c:delete val="1"/>
              <c:extLst>
                <c:ext xmlns:c15="http://schemas.microsoft.com/office/drawing/2012/chart" uri="{CE6537A1-D6FC-4f65-9D91-7224C49458BB}"/>
                <c:ext xmlns:c16="http://schemas.microsoft.com/office/drawing/2014/chart" uri="{C3380CC4-5D6E-409C-BE32-E72D297353CC}">
                  <c16:uniqueId val="{0000000D-16B6-429C-A8AA-97CF20A4BECC}"/>
                </c:ext>
              </c:extLst>
            </c:dLbl>
            <c:dLbl>
              <c:idx val="7"/>
              <c:delete val="1"/>
              <c:extLst>
                <c:ext xmlns:c15="http://schemas.microsoft.com/office/drawing/2012/chart" uri="{CE6537A1-D6FC-4f65-9D91-7224C49458BB}"/>
                <c:ext xmlns:c16="http://schemas.microsoft.com/office/drawing/2014/chart" uri="{C3380CC4-5D6E-409C-BE32-E72D297353CC}">
                  <c16:uniqueId val="{0000000E-16B6-429C-A8AA-97CF20A4BECC}"/>
                </c:ext>
              </c:extLst>
            </c:dLbl>
            <c:dLbl>
              <c:idx val="8"/>
              <c:delete val="1"/>
              <c:extLst>
                <c:ext xmlns:c15="http://schemas.microsoft.com/office/drawing/2012/chart" uri="{CE6537A1-D6FC-4f65-9D91-7224C49458BB}"/>
                <c:ext xmlns:c16="http://schemas.microsoft.com/office/drawing/2014/chart" uri="{C3380CC4-5D6E-409C-BE32-E72D297353CC}">
                  <c16:uniqueId val="{0000000F-16B6-429C-A8AA-97CF20A4BECC}"/>
                </c:ext>
              </c:extLst>
            </c:dLbl>
            <c:dLbl>
              <c:idx val="9"/>
              <c:delete val="1"/>
              <c:extLst>
                <c:ext xmlns:c15="http://schemas.microsoft.com/office/drawing/2012/chart" uri="{CE6537A1-D6FC-4f65-9D91-7224C49458BB}"/>
                <c:ext xmlns:c16="http://schemas.microsoft.com/office/drawing/2014/chart" uri="{C3380CC4-5D6E-409C-BE32-E72D297353CC}">
                  <c16:uniqueId val="{00000010-16B6-429C-A8AA-97CF20A4BECC}"/>
                </c:ext>
              </c:extLst>
            </c:dLbl>
            <c:dLbl>
              <c:idx val="11"/>
              <c:delete val="1"/>
              <c:extLst>
                <c:ext xmlns:c15="http://schemas.microsoft.com/office/drawing/2012/chart" uri="{CE6537A1-D6FC-4f65-9D91-7224C49458BB}"/>
                <c:ext xmlns:c16="http://schemas.microsoft.com/office/drawing/2014/chart" uri="{C3380CC4-5D6E-409C-BE32-E72D297353CC}">
                  <c16:uniqueId val="{00000011-16B6-429C-A8AA-97CF20A4BECC}"/>
                </c:ext>
              </c:extLst>
            </c:dLbl>
            <c:dLbl>
              <c:idx val="12"/>
              <c:delete val="1"/>
              <c:extLst>
                <c:ext xmlns:c15="http://schemas.microsoft.com/office/drawing/2012/chart" uri="{CE6537A1-D6FC-4f65-9D91-7224C49458BB}"/>
                <c:ext xmlns:c16="http://schemas.microsoft.com/office/drawing/2014/chart" uri="{C3380CC4-5D6E-409C-BE32-E72D297353CC}">
                  <c16:uniqueId val="{00000012-16B6-429C-A8AA-97CF20A4BECC}"/>
                </c:ext>
              </c:extLst>
            </c:dLbl>
            <c:dLbl>
              <c:idx val="13"/>
              <c:delete val="1"/>
              <c:extLst>
                <c:ext xmlns:c15="http://schemas.microsoft.com/office/drawing/2012/chart" uri="{CE6537A1-D6FC-4f65-9D91-7224C49458BB}"/>
                <c:ext xmlns:c16="http://schemas.microsoft.com/office/drawing/2014/chart" uri="{C3380CC4-5D6E-409C-BE32-E72D297353CC}">
                  <c16:uniqueId val="{00000013-16B6-429C-A8AA-97CF20A4BECC}"/>
                </c:ext>
              </c:extLst>
            </c:dLbl>
            <c:dLbl>
              <c:idx val="15"/>
              <c:delete val="1"/>
              <c:extLst>
                <c:ext xmlns:c15="http://schemas.microsoft.com/office/drawing/2012/chart" uri="{CE6537A1-D6FC-4f65-9D91-7224C49458BB}"/>
                <c:ext xmlns:c16="http://schemas.microsoft.com/office/drawing/2014/chart" uri="{C3380CC4-5D6E-409C-BE32-E72D297353CC}">
                  <c16:uniqueId val="{00000014-16B6-429C-A8AA-97CF20A4BECC}"/>
                </c:ext>
              </c:extLst>
            </c:dLbl>
            <c:dLbl>
              <c:idx val="16"/>
              <c:delete val="1"/>
              <c:extLst>
                <c:ext xmlns:c15="http://schemas.microsoft.com/office/drawing/2012/chart" uri="{CE6537A1-D6FC-4f65-9D91-7224C49458BB}"/>
                <c:ext xmlns:c16="http://schemas.microsoft.com/office/drawing/2014/chart" uri="{C3380CC4-5D6E-409C-BE32-E72D297353CC}">
                  <c16:uniqueId val="{00000015-16B6-429C-A8AA-97CF20A4BECC}"/>
                </c:ext>
              </c:extLst>
            </c:dLbl>
            <c:dLbl>
              <c:idx val="17"/>
              <c:delete val="1"/>
              <c:extLst>
                <c:ext xmlns:c15="http://schemas.microsoft.com/office/drawing/2012/chart" uri="{CE6537A1-D6FC-4f65-9D91-7224C49458BB}"/>
                <c:ext xmlns:c16="http://schemas.microsoft.com/office/drawing/2014/chart" uri="{C3380CC4-5D6E-409C-BE32-E72D297353CC}">
                  <c16:uniqueId val="{00000016-16B6-429C-A8AA-97CF20A4BECC}"/>
                </c:ext>
              </c:extLst>
            </c:dLbl>
            <c:spPr>
              <a:solidFill>
                <a:srgbClr val="FFC000"/>
              </a:solidFill>
              <a:ln>
                <a:noFill/>
              </a:ln>
              <a:effectLst/>
            </c:spPr>
            <c:txPr>
              <a:bodyPr wrap="square" lIns="38100" tIns="19050" rIns="38100" bIns="19050" anchor="ctr">
                <a:spAutoFit/>
              </a:bodyPr>
              <a:lstStyle/>
              <a:p>
                <a:pPr>
                  <a:defRPr sz="11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Availability'!$L$89:$AD$89</c:f>
              <c:strCache>
                <c:ptCount val="19"/>
                <c:pt idx="0">
                  <c:v>1Q24</c:v>
                </c:pt>
                <c:pt idx="1">
                  <c:v>2Q24</c:v>
                </c:pt>
                <c:pt idx="2">
                  <c:v>3Q24</c:v>
                </c:pt>
                <c:pt idx="3">
                  <c:v>4Q24</c:v>
                </c:pt>
                <c:pt idx="4">
                  <c:v>1Q25</c:v>
                </c:pt>
                <c:pt idx="5">
                  <c:v>2Q25</c:v>
                </c:pt>
                <c:pt idx="6">
                  <c:v>3Q25</c:v>
                </c:pt>
                <c:pt idx="7">
                  <c:v>4Q25</c:v>
                </c:pt>
                <c:pt idx="8">
                  <c:v>1Q26</c:v>
                </c:pt>
                <c:pt idx="9">
                  <c:v>2Q26</c:v>
                </c:pt>
                <c:pt idx="10">
                  <c:v>3Q26</c:v>
                </c:pt>
                <c:pt idx="11">
                  <c:v>4Q26</c:v>
                </c:pt>
                <c:pt idx="12">
                  <c:v>1Q27</c:v>
                </c:pt>
                <c:pt idx="13">
                  <c:v>2Q27</c:v>
                </c:pt>
                <c:pt idx="14">
                  <c:v>3Q27</c:v>
                </c:pt>
                <c:pt idx="15">
                  <c:v>4Q27</c:v>
                </c:pt>
                <c:pt idx="16">
                  <c:v>1Q28</c:v>
                </c:pt>
                <c:pt idx="17">
                  <c:v>2Q28</c:v>
                </c:pt>
                <c:pt idx="18">
                  <c:v>3Q28</c:v>
                </c:pt>
              </c:strCache>
            </c:strRef>
          </c:cat>
          <c:val>
            <c:numRef>
              <c:f>'Debt Availability'!$L$91:$AD$91</c:f>
              <c:numCache>
                <c:formatCode>_("$"* #,##0.00_);_("$"* \(#,##0.00\);_("$"* "-"??_);_(@_)</c:formatCode>
                <c:ptCount val="19"/>
                <c:pt idx="0">
                  <c:v>8.2687499999999989</c:v>
                </c:pt>
                <c:pt idx="1">
                  <c:v>8.2687499999999989</c:v>
                </c:pt>
                <c:pt idx="2">
                  <c:v>8.2687499999999989</c:v>
                </c:pt>
                <c:pt idx="3">
                  <c:v>8.2687499999999989</c:v>
                </c:pt>
                <c:pt idx="4">
                  <c:v>8.2687499999999989</c:v>
                </c:pt>
                <c:pt idx="5">
                  <c:v>8.2687499999999989</c:v>
                </c:pt>
                <c:pt idx="6">
                  <c:v>8.2687499999999989</c:v>
                </c:pt>
                <c:pt idx="7">
                  <c:v>8.504999999999999</c:v>
                </c:pt>
                <c:pt idx="8">
                  <c:v>8.504999999999999</c:v>
                </c:pt>
                <c:pt idx="9">
                  <c:v>8.504999999999999</c:v>
                </c:pt>
                <c:pt idx="10">
                  <c:v>8.504999999999999</c:v>
                </c:pt>
                <c:pt idx="11">
                  <c:v>8.504999999999999</c:v>
                </c:pt>
                <c:pt idx="12">
                  <c:v>8.504999999999999</c:v>
                </c:pt>
                <c:pt idx="13">
                  <c:v>8.504999999999999</c:v>
                </c:pt>
                <c:pt idx="14">
                  <c:v>8.504999999999999</c:v>
                </c:pt>
                <c:pt idx="15">
                  <c:v>8.7412499999999991</c:v>
                </c:pt>
                <c:pt idx="16">
                  <c:v>8.7412499999999991</c:v>
                </c:pt>
                <c:pt idx="17">
                  <c:v>8.7412499999999991</c:v>
                </c:pt>
                <c:pt idx="18">
                  <c:v>8.7412499999999991</c:v>
                </c:pt>
              </c:numCache>
            </c:numRef>
          </c:val>
          <c:smooth val="0"/>
          <c:extLst>
            <c:ext xmlns:c16="http://schemas.microsoft.com/office/drawing/2014/chart" uri="{C3380CC4-5D6E-409C-BE32-E72D297353CC}">
              <c16:uniqueId val="{00000018-AE93-4359-9E4F-68CEA312EA44}"/>
            </c:ext>
          </c:extLst>
        </c:ser>
        <c:dLbls>
          <c:showLegendKey val="0"/>
          <c:showVal val="0"/>
          <c:showCatName val="0"/>
          <c:showSerName val="0"/>
          <c:showPercent val="0"/>
          <c:showBubbleSize val="0"/>
        </c:dLbls>
        <c:marker val="1"/>
        <c:smooth val="0"/>
        <c:axId val="280737776"/>
        <c:axId val="280735856"/>
      </c:lineChart>
      <c:lineChart>
        <c:grouping val="standard"/>
        <c:varyColors val="0"/>
        <c:ser>
          <c:idx val="2"/>
          <c:order val="2"/>
          <c:tx>
            <c:strRef>
              <c:f>'Debt Availability'!$J$92</c:f>
              <c:strCache>
                <c:ptCount val="1"/>
                <c:pt idx="0">
                  <c:v>Projected Debt Yield</c:v>
                </c:pt>
              </c:strCache>
            </c:strRef>
          </c:tx>
          <c:spPr>
            <a:ln w="28575" cap="rnd">
              <a:solidFill>
                <a:schemeClr val="accent3"/>
              </a:solidFill>
              <a:prstDash val="sysDash"/>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17-16B6-429C-A8AA-97CF20A4BECC}"/>
                </c:ext>
              </c:extLst>
            </c:dLbl>
            <c:dLbl>
              <c:idx val="3"/>
              <c:delete val="1"/>
              <c:extLst>
                <c:ext xmlns:c15="http://schemas.microsoft.com/office/drawing/2012/chart" uri="{CE6537A1-D6FC-4f65-9D91-7224C49458BB}"/>
                <c:ext xmlns:c16="http://schemas.microsoft.com/office/drawing/2014/chart" uri="{C3380CC4-5D6E-409C-BE32-E72D297353CC}">
                  <c16:uniqueId val="{00000018-16B6-429C-A8AA-97CF20A4BECC}"/>
                </c:ext>
              </c:extLst>
            </c:dLbl>
            <c:dLbl>
              <c:idx val="5"/>
              <c:delete val="1"/>
              <c:extLst>
                <c:ext xmlns:c15="http://schemas.microsoft.com/office/drawing/2012/chart" uri="{CE6537A1-D6FC-4f65-9D91-7224C49458BB}"/>
                <c:ext xmlns:c16="http://schemas.microsoft.com/office/drawing/2014/chart" uri="{C3380CC4-5D6E-409C-BE32-E72D297353CC}">
                  <c16:uniqueId val="{00000019-16B6-429C-A8AA-97CF20A4BECC}"/>
                </c:ext>
              </c:extLst>
            </c:dLbl>
            <c:dLbl>
              <c:idx val="7"/>
              <c:delete val="1"/>
              <c:extLst>
                <c:ext xmlns:c15="http://schemas.microsoft.com/office/drawing/2012/chart" uri="{CE6537A1-D6FC-4f65-9D91-7224C49458BB}"/>
                <c:ext xmlns:c16="http://schemas.microsoft.com/office/drawing/2014/chart" uri="{C3380CC4-5D6E-409C-BE32-E72D297353CC}">
                  <c16:uniqueId val="{0000001A-16B6-429C-A8AA-97CF20A4BECC}"/>
                </c:ext>
              </c:extLst>
            </c:dLbl>
            <c:dLbl>
              <c:idx val="9"/>
              <c:delete val="1"/>
              <c:extLst>
                <c:ext xmlns:c15="http://schemas.microsoft.com/office/drawing/2012/chart" uri="{CE6537A1-D6FC-4f65-9D91-7224C49458BB}"/>
                <c:ext xmlns:c16="http://schemas.microsoft.com/office/drawing/2014/chart" uri="{C3380CC4-5D6E-409C-BE32-E72D297353CC}">
                  <c16:uniqueId val="{0000001B-16B6-429C-A8AA-97CF20A4BECC}"/>
                </c:ext>
              </c:extLst>
            </c:dLbl>
            <c:dLbl>
              <c:idx val="11"/>
              <c:delete val="1"/>
              <c:extLst>
                <c:ext xmlns:c15="http://schemas.microsoft.com/office/drawing/2012/chart" uri="{CE6537A1-D6FC-4f65-9D91-7224C49458BB}"/>
                <c:ext xmlns:c16="http://schemas.microsoft.com/office/drawing/2014/chart" uri="{C3380CC4-5D6E-409C-BE32-E72D297353CC}">
                  <c16:uniqueId val="{0000001C-16B6-429C-A8AA-97CF20A4BECC}"/>
                </c:ext>
              </c:extLst>
            </c:dLbl>
            <c:dLbl>
              <c:idx val="13"/>
              <c:delete val="1"/>
              <c:extLst>
                <c:ext xmlns:c15="http://schemas.microsoft.com/office/drawing/2012/chart" uri="{CE6537A1-D6FC-4f65-9D91-7224C49458BB}"/>
                <c:ext xmlns:c16="http://schemas.microsoft.com/office/drawing/2014/chart" uri="{C3380CC4-5D6E-409C-BE32-E72D297353CC}">
                  <c16:uniqueId val="{0000001D-16B6-429C-A8AA-97CF20A4BECC}"/>
                </c:ext>
              </c:extLst>
            </c:dLbl>
            <c:dLbl>
              <c:idx val="15"/>
              <c:delete val="1"/>
              <c:extLst>
                <c:ext xmlns:c15="http://schemas.microsoft.com/office/drawing/2012/chart" uri="{CE6537A1-D6FC-4f65-9D91-7224C49458BB}"/>
                <c:ext xmlns:c16="http://schemas.microsoft.com/office/drawing/2014/chart" uri="{C3380CC4-5D6E-409C-BE32-E72D297353CC}">
                  <c16:uniqueId val="{0000001E-16B6-429C-A8AA-97CF20A4BECC}"/>
                </c:ext>
              </c:extLst>
            </c:dLbl>
            <c:dLbl>
              <c:idx val="17"/>
              <c:delete val="1"/>
              <c:extLst>
                <c:ext xmlns:c15="http://schemas.microsoft.com/office/drawing/2012/chart" uri="{CE6537A1-D6FC-4f65-9D91-7224C49458BB}"/>
                <c:ext xmlns:c16="http://schemas.microsoft.com/office/drawing/2014/chart" uri="{C3380CC4-5D6E-409C-BE32-E72D297353CC}">
                  <c16:uniqueId val="{0000001F-16B6-429C-A8AA-97CF20A4BECC}"/>
                </c:ext>
              </c:extLst>
            </c:dLbl>
            <c:spPr>
              <a:solidFill>
                <a:schemeClr val="accent3"/>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Availability'!$L$89:$AD$89</c:f>
              <c:strCache>
                <c:ptCount val="19"/>
                <c:pt idx="0">
                  <c:v>1Q24</c:v>
                </c:pt>
                <c:pt idx="1">
                  <c:v>2Q24</c:v>
                </c:pt>
                <c:pt idx="2">
                  <c:v>3Q24</c:v>
                </c:pt>
                <c:pt idx="3">
                  <c:v>4Q24</c:v>
                </c:pt>
                <c:pt idx="4">
                  <c:v>1Q25</c:v>
                </c:pt>
                <c:pt idx="5">
                  <c:v>2Q25</c:v>
                </c:pt>
                <c:pt idx="6">
                  <c:v>3Q25</c:v>
                </c:pt>
                <c:pt idx="7">
                  <c:v>4Q25</c:v>
                </c:pt>
                <c:pt idx="8">
                  <c:v>1Q26</c:v>
                </c:pt>
                <c:pt idx="9">
                  <c:v>2Q26</c:v>
                </c:pt>
                <c:pt idx="10">
                  <c:v>3Q26</c:v>
                </c:pt>
                <c:pt idx="11">
                  <c:v>4Q26</c:v>
                </c:pt>
                <c:pt idx="12">
                  <c:v>1Q27</c:v>
                </c:pt>
                <c:pt idx="13">
                  <c:v>2Q27</c:v>
                </c:pt>
                <c:pt idx="14">
                  <c:v>3Q27</c:v>
                </c:pt>
                <c:pt idx="15">
                  <c:v>4Q27</c:v>
                </c:pt>
                <c:pt idx="16">
                  <c:v>1Q28</c:v>
                </c:pt>
                <c:pt idx="17">
                  <c:v>2Q28</c:v>
                </c:pt>
                <c:pt idx="18">
                  <c:v>3Q28</c:v>
                </c:pt>
              </c:strCache>
            </c:strRef>
          </c:cat>
          <c:val>
            <c:numRef>
              <c:f>'Debt Availability'!$L$92:$AD$92</c:f>
              <c:numCache>
                <c:formatCode>0.00%</c:formatCode>
                <c:ptCount val="19"/>
                <c:pt idx="0">
                  <c:v>0.10463921913227514</c:v>
                </c:pt>
                <c:pt idx="1">
                  <c:v>0.10492878064021165</c:v>
                </c:pt>
                <c:pt idx="2">
                  <c:v>0.10686145682010582</c:v>
                </c:pt>
                <c:pt idx="3">
                  <c:v>0.10392289188888888</c:v>
                </c:pt>
                <c:pt idx="4">
                  <c:v>0.10439101479365077</c:v>
                </c:pt>
                <c:pt idx="5">
                  <c:v>0.10558188875132275</c:v>
                </c:pt>
                <c:pt idx="6">
                  <c:v>0.10629000739153439</c:v>
                </c:pt>
                <c:pt idx="7">
                  <c:v>0.10700775782539683</c:v>
                </c:pt>
                <c:pt idx="8">
                  <c:v>0.10415229135449734</c:v>
                </c:pt>
                <c:pt idx="9">
                  <c:v>9.9779221899470874E-2</c:v>
                </c:pt>
                <c:pt idx="10">
                  <c:v>9.6593051682539677E-2</c:v>
                </c:pt>
                <c:pt idx="11">
                  <c:v>9.7886548761904765E-2</c:v>
                </c:pt>
                <c:pt idx="12">
                  <c:v>0.10156967192063492</c:v>
                </c:pt>
                <c:pt idx="13">
                  <c:v>0.10739381208994708</c:v>
                </c:pt>
                <c:pt idx="14">
                  <c:v>0.11009948517460318</c:v>
                </c:pt>
                <c:pt idx="15">
                  <c:v>0.10781683080423279</c:v>
                </c:pt>
                <c:pt idx="16">
                  <c:v>0.10205460128042326</c:v>
                </c:pt>
                <c:pt idx="17">
                  <c:v>9.7330522206349204E-2</c:v>
                </c:pt>
                <c:pt idx="18">
                  <c:v>0.10050903451851852</c:v>
                </c:pt>
              </c:numCache>
            </c:numRef>
          </c:val>
          <c:smooth val="0"/>
          <c:extLst>
            <c:ext xmlns:c16="http://schemas.microsoft.com/office/drawing/2014/chart" uri="{C3380CC4-5D6E-409C-BE32-E72D297353CC}">
              <c16:uniqueId val="{00000022-AE93-4359-9E4F-68CEA312EA44}"/>
            </c:ext>
          </c:extLst>
        </c:ser>
        <c:dLbls>
          <c:showLegendKey val="0"/>
          <c:showVal val="0"/>
          <c:showCatName val="0"/>
          <c:showSerName val="0"/>
          <c:showPercent val="0"/>
          <c:showBubbleSize val="0"/>
        </c:dLbls>
        <c:marker val="1"/>
        <c:smooth val="0"/>
        <c:axId val="768654784"/>
        <c:axId val="768647584"/>
      </c:lineChart>
      <c:catAx>
        <c:axId val="28073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80735856"/>
        <c:crosses val="autoZero"/>
        <c:auto val="1"/>
        <c:lblAlgn val="ctr"/>
        <c:lblOffset val="100"/>
        <c:tickLblSkip val="2"/>
        <c:tickMarkSkip val="1"/>
        <c:noMultiLvlLbl val="0"/>
      </c:catAx>
      <c:valAx>
        <c:axId val="280735856"/>
        <c:scaling>
          <c:orientation val="minMax"/>
          <c:max val="16"/>
          <c:min val="6"/>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0737776"/>
        <c:crosses val="autoZero"/>
        <c:crossBetween val="between"/>
      </c:valAx>
      <c:valAx>
        <c:axId val="768647584"/>
        <c:scaling>
          <c:orientation val="minMax"/>
          <c:max val="0.14000000000000001"/>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654784"/>
        <c:crosses val="max"/>
        <c:crossBetween val="between"/>
      </c:valAx>
      <c:catAx>
        <c:axId val="768654784"/>
        <c:scaling>
          <c:orientation val="minMax"/>
        </c:scaling>
        <c:delete val="1"/>
        <c:axPos val="b"/>
        <c:numFmt formatCode="General" sourceLinked="1"/>
        <c:majorTickMark val="out"/>
        <c:minorTickMark val="none"/>
        <c:tickLblPos val="nextTo"/>
        <c:crossAx val="768647584"/>
        <c:crosses val="autoZero"/>
        <c:auto val="1"/>
        <c:lblAlgn val="ctr"/>
        <c:lblOffset val="100"/>
        <c:noMultiLvlLbl val="0"/>
      </c:catAx>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a:t>Annual Yield on Cost</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II Model - 4Q24 v1.3.xlsx]Fund Performance'!$L$58</c:f>
              <c:strCache>
                <c:ptCount val="1"/>
                <c:pt idx="0">
                  <c:v>Yield on Cost</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 Model - 4Q24 v1.3.xlsx]Fund Performance'!$N$57:$S$57</c:f>
              <c:numCache>
                <c:formatCode>General</c:formatCode>
                <c:ptCount val="5"/>
                <c:pt idx="0">
                  <c:v>2023</c:v>
                </c:pt>
                <c:pt idx="1">
                  <c:v>2024</c:v>
                </c:pt>
                <c:pt idx="2">
                  <c:v>2025</c:v>
                </c:pt>
                <c:pt idx="3">
                  <c:v>2026</c:v>
                </c:pt>
                <c:pt idx="4">
                  <c:v>2027</c:v>
                </c:pt>
              </c:numCache>
              <c:extLst/>
            </c:numRef>
          </c:cat>
          <c:val>
            <c:numRef>
              <c:f>'[Fund II Model - 4Q24 v1.3.xlsx]Fund Performance'!$N$58:$S$58</c:f>
              <c:numCache>
                <c:formatCode>0.00%</c:formatCode>
                <c:ptCount val="5"/>
                <c:pt idx="0">
                  <c:v>5.4597539960922967E-2</c:v>
                </c:pt>
                <c:pt idx="1">
                  <c:v>5.7143355779957473E-2</c:v>
                </c:pt>
                <c:pt idx="2">
                  <c:v>5.9128376876925487E-2</c:v>
                </c:pt>
                <c:pt idx="3">
                  <c:v>6.6668872151697589E-2</c:v>
                </c:pt>
                <c:pt idx="4">
                  <c:v>7.1073914874999922E-2</c:v>
                </c:pt>
              </c:numCache>
              <c:extLst/>
            </c:numRef>
          </c:val>
          <c:extLst>
            <c:ext xmlns:c16="http://schemas.microsoft.com/office/drawing/2014/chart" uri="{C3380CC4-5D6E-409C-BE32-E72D297353CC}">
              <c16:uniqueId val="{00000000-FE48-4354-8C06-6CE1740F66CA}"/>
            </c:ext>
          </c:extLst>
        </c:ser>
        <c:dLbls>
          <c:dLblPos val="outEnd"/>
          <c:showLegendKey val="0"/>
          <c:showVal val="1"/>
          <c:showCatName val="0"/>
          <c:showSerName val="0"/>
          <c:showPercent val="0"/>
          <c:showBubbleSize val="0"/>
        </c:dLbls>
        <c:gapWidth val="219"/>
        <c:axId val="2116069008"/>
        <c:axId val="2130296352"/>
      </c:barChart>
      <c:lineChart>
        <c:grouping val="standard"/>
        <c:varyColors val="0"/>
        <c:ser>
          <c:idx val="1"/>
          <c:order val="1"/>
          <c:tx>
            <c:strRef>
              <c:f>'[Fund II Model - 4Q24 v1.3.xlsx]Fund Performance'!$L$59</c:f>
              <c:strCache>
                <c:ptCount val="1"/>
                <c:pt idx="0">
                  <c:v>YoY Growth</c:v>
                </c:pt>
              </c:strCache>
            </c:strRef>
          </c:tx>
          <c:spPr>
            <a:ln w="28575" cap="rnd">
              <a:solidFill>
                <a:schemeClr val="accent1"/>
              </a:solidFill>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 Model - 4Q24 v1.3.xlsx]Fund Performance'!$N$12:$R$12</c:f>
              <c:numCache>
                <c:formatCode>General</c:formatCode>
                <c:ptCount val="4"/>
                <c:pt idx="0">
                  <c:v>2024</c:v>
                </c:pt>
                <c:pt idx="1">
                  <c:v>2025</c:v>
                </c:pt>
                <c:pt idx="2">
                  <c:v>2026</c:v>
                </c:pt>
                <c:pt idx="3">
                  <c:v>2027</c:v>
                </c:pt>
              </c:numCache>
              <c:extLst/>
            </c:numRef>
          </c:cat>
          <c:val>
            <c:numRef>
              <c:f>'[Fund II Model - 4Q24 v1.3.xlsx]Fund Performance'!$N$59:$S$59</c:f>
              <c:numCache>
                <c:formatCode>0.0%</c:formatCode>
                <c:ptCount val="5"/>
                <c:pt idx="1">
                  <c:v>4.6628764242063303E-2</c:v>
                </c:pt>
                <c:pt idx="2">
                  <c:v>3.4737566071753934E-2</c:v>
                </c:pt>
                <c:pt idx="3">
                  <c:v>0.12752752016967239</c:v>
                </c:pt>
                <c:pt idx="4">
                  <c:v>6.6073454989296287E-2</c:v>
                </c:pt>
              </c:numCache>
              <c:extLst/>
            </c:numRef>
          </c:val>
          <c:smooth val="0"/>
          <c:extLst>
            <c:ext xmlns:c16="http://schemas.microsoft.com/office/drawing/2014/chart" uri="{C3380CC4-5D6E-409C-BE32-E72D297353CC}">
              <c16:uniqueId val="{00000003-FE48-4354-8C06-6CE1740F66CA}"/>
            </c:ext>
          </c:extLst>
        </c:ser>
        <c:dLbls>
          <c:showLegendKey val="0"/>
          <c:showVal val="1"/>
          <c:showCatName val="0"/>
          <c:showSerName val="0"/>
          <c:showPercent val="0"/>
          <c:showBubbleSize val="0"/>
        </c:dLbls>
        <c:marker val="1"/>
        <c:smooth val="0"/>
        <c:axId val="2116069008"/>
        <c:axId val="2130296352"/>
      </c:lineChart>
      <c:catAx>
        <c:axId val="211606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130296352"/>
        <c:crosses val="autoZero"/>
        <c:auto val="1"/>
        <c:lblAlgn val="ctr"/>
        <c:lblOffset val="100"/>
        <c:noMultiLvlLbl val="0"/>
      </c:catAx>
      <c:valAx>
        <c:axId val="2130296352"/>
        <c:scaling>
          <c:orientation val="minMax"/>
          <c:min val="0"/>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069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Quarterly Yield on Cost</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II Model - 4Q24 v1.3.xlsx]Fund Performance'!$L$90</c:f>
              <c:strCache>
                <c:ptCount val="1"/>
                <c:pt idx="0">
                  <c:v>Quarterly Yield on Cost</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II Model - 4Q24 v1.3.xlsx]Fund Performance'!$N$89:$AE$89</c:f>
              <c:strCache>
                <c:ptCount val="12"/>
                <c:pt idx="0">
                  <c:v>Q2-24</c:v>
                </c:pt>
                <c:pt idx="1">
                  <c:v>Q3-24</c:v>
                </c:pt>
                <c:pt idx="2">
                  <c:v>Q4-24</c:v>
                </c:pt>
                <c:pt idx="3">
                  <c:v>Q1-25</c:v>
                </c:pt>
                <c:pt idx="4">
                  <c:v>Q2-25</c:v>
                </c:pt>
                <c:pt idx="5">
                  <c:v>Q3-25</c:v>
                </c:pt>
                <c:pt idx="6">
                  <c:v>Q4-25</c:v>
                </c:pt>
                <c:pt idx="7">
                  <c:v>Q1-26</c:v>
                </c:pt>
                <c:pt idx="8">
                  <c:v>Q2-26</c:v>
                </c:pt>
                <c:pt idx="9">
                  <c:v>Q3-26</c:v>
                </c:pt>
                <c:pt idx="10">
                  <c:v>Q4-26</c:v>
                </c:pt>
                <c:pt idx="11">
                  <c:v>Q1-27</c:v>
                </c:pt>
              </c:strCache>
              <c:extLst/>
            </c:strRef>
          </c:cat>
          <c:val>
            <c:numRef>
              <c:f>'[Fund II Model - 4Q24 v1.3.xlsx]Fund Performance'!$N$90:$AE$90</c:f>
              <c:numCache>
                <c:formatCode>0.00%</c:formatCode>
                <c:ptCount val="12"/>
                <c:pt idx="0">
                  <c:v>5.6715715943579242E-2</c:v>
                </c:pt>
                <c:pt idx="1">
                  <c:v>5.4037105805714358E-2</c:v>
                </c:pt>
                <c:pt idx="2">
                  <c:v>6.1496900524618155E-2</c:v>
                </c:pt>
                <c:pt idx="3">
                  <c:v>5.7774826651100362E-2</c:v>
                </c:pt>
                <c:pt idx="4">
                  <c:v>5.6919941418843663E-2</c:v>
                </c:pt>
                <c:pt idx="5">
                  <c:v>5.8330564849461142E-2</c:v>
                </c:pt>
                <c:pt idx="6">
                  <c:v>6.3432122148446249E-2</c:v>
                </c:pt>
                <c:pt idx="7">
                  <c:v>6.4657087526946044E-2</c:v>
                </c:pt>
                <c:pt idx="8">
                  <c:v>6.4706051419126512E-2</c:v>
                </c:pt>
                <c:pt idx="9">
                  <c:v>6.8226617103651535E-2</c:v>
                </c:pt>
                <c:pt idx="10">
                  <c:v>6.9047315900049935E-2</c:v>
                </c:pt>
                <c:pt idx="11">
                  <c:v>6.9183616934800796E-2</c:v>
                </c:pt>
              </c:numCache>
              <c:extLst/>
            </c:numRef>
          </c:val>
          <c:extLst>
            <c:ext xmlns:c16="http://schemas.microsoft.com/office/drawing/2014/chart" uri="{C3380CC4-5D6E-409C-BE32-E72D297353CC}">
              <c16:uniqueId val="{00000000-78F8-4081-A373-DA17595A0475}"/>
            </c:ext>
          </c:extLst>
        </c:ser>
        <c:dLbls>
          <c:dLblPos val="outEnd"/>
          <c:showLegendKey val="0"/>
          <c:showVal val="1"/>
          <c:showCatName val="0"/>
          <c:showSerName val="0"/>
          <c:showPercent val="0"/>
          <c:showBubbleSize val="0"/>
        </c:dLbls>
        <c:gapWidth val="150"/>
        <c:axId val="76927328"/>
        <c:axId val="311247936"/>
      </c:barChart>
      <c:catAx>
        <c:axId val="76927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Quarterly Yield on Cost Growth</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Performance'!$L$91</c:f>
              <c:strCache>
                <c:ptCount val="1"/>
                <c:pt idx="0">
                  <c:v>YoC Growth</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Performance'!$T$89:$AE$89</c:f>
              <c:strCache>
                <c:ptCount val="12"/>
                <c:pt idx="0">
                  <c:v>Q2-24</c:v>
                </c:pt>
                <c:pt idx="1">
                  <c:v>Q3-24</c:v>
                </c:pt>
                <c:pt idx="2">
                  <c:v>Q4-24</c:v>
                </c:pt>
                <c:pt idx="3">
                  <c:v>Q1-25</c:v>
                </c:pt>
                <c:pt idx="4">
                  <c:v>Q2-25</c:v>
                </c:pt>
                <c:pt idx="5">
                  <c:v>Q3-25</c:v>
                </c:pt>
                <c:pt idx="6">
                  <c:v>Q4-25</c:v>
                </c:pt>
                <c:pt idx="7">
                  <c:v>Q1-26</c:v>
                </c:pt>
                <c:pt idx="8">
                  <c:v>Q2-26</c:v>
                </c:pt>
                <c:pt idx="9">
                  <c:v>Q3-26</c:v>
                </c:pt>
                <c:pt idx="10">
                  <c:v>Q4-26</c:v>
                </c:pt>
                <c:pt idx="11">
                  <c:v>Q1-27</c:v>
                </c:pt>
              </c:strCache>
              <c:extLst/>
            </c:strRef>
          </c:cat>
          <c:val>
            <c:numRef>
              <c:f>'Fund Performance'!$T$91:$AE$91</c:f>
              <c:numCache>
                <c:formatCode>0.00%</c:formatCode>
                <c:ptCount val="12"/>
                <c:pt idx="0">
                  <c:v>6.497346311114871E-3</c:v>
                </c:pt>
                <c:pt idx="1">
                  <c:v>-4.7228710654548811E-2</c:v>
                </c:pt>
                <c:pt idx="2">
                  <c:v>0.13804948669391792</c:v>
                </c:pt>
                <c:pt idx="3">
                  <c:v>-6.0524576714688028E-2</c:v>
                </c:pt>
                <c:pt idx="4">
                  <c:v>-1.4796846339657832E-2</c:v>
                </c:pt>
                <c:pt idx="5">
                  <c:v>2.4782587533557887E-2</c:v>
                </c:pt>
                <c:pt idx="6">
                  <c:v>8.7459418782436682E-2</c:v>
                </c:pt>
                <c:pt idx="7">
                  <c:v>1.9311436177920749E-2</c:v>
                </c:pt>
                <c:pt idx="8">
                  <c:v>7.5728576793787639E-4</c:v>
                </c:pt>
                <c:pt idx="9">
                  <c:v>5.4408600236180993E-2</c:v>
                </c:pt>
                <c:pt idx="10">
                  <c:v>1.202901200790274E-2</c:v>
                </c:pt>
                <c:pt idx="11">
                  <c:v>1.9740236528262844E-3</c:v>
                </c:pt>
              </c:numCache>
              <c:extLst/>
            </c:numRef>
          </c:val>
          <c:extLst>
            <c:ext xmlns:c16="http://schemas.microsoft.com/office/drawing/2014/chart" uri="{C3380CC4-5D6E-409C-BE32-E72D297353CC}">
              <c16:uniqueId val="{00000000-4C22-9C41-95D8-5E4B725EB8CB}"/>
            </c:ext>
          </c:extLst>
        </c:ser>
        <c:dLbls>
          <c:dLblPos val="outEnd"/>
          <c:showLegendKey val="0"/>
          <c:showVal val="1"/>
          <c:showCatName val="0"/>
          <c:showSerName val="0"/>
          <c:showPercent val="0"/>
          <c:showBubbleSize val="0"/>
        </c:dLbls>
        <c:gapWidth val="150"/>
        <c:axId val="76927328"/>
        <c:axId val="311247936"/>
      </c:barChart>
      <c:catAx>
        <c:axId val="76927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'[Fund III Model - 4Q24 v2.xlsx]CapEx, TI &amp; LC'!$N$31</c:f>
              <c:strCache>
                <c:ptCount val="1"/>
                <c:pt idx="0">
                  <c:v>CapEx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LC'!$P$30:$V$30</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LC'!$P$31:$V$31</c:f>
              <c:numCache>
                <c:formatCode>"$"#,##0.0</c:formatCode>
                <c:ptCount val="7"/>
                <c:pt idx="0">
                  <c:v>1.7599794100000001</c:v>
                </c:pt>
                <c:pt idx="1">
                  <c:v>4.8607368100000006</c:v>
                </c:pt>
                <c:pt idx="2">
                  <c:v>12.907408445494998</c:v>
                </c:pt>
                <c:pt idx="3">
                  <c:v>11.658918608669001</c:v>
                </c:pt>
                <c:pt idx="4">
                  <c:v>12.924946730175002</c:v>
                </c:pt>
                <c:pt idx="5">
                  <c:v>4.8909250701250002</c:v>
                </c:pt>
                <c:pt idx="6">
                  <c:v>8.1468651517519994</c:v>
                </c:pt>
              </c:numCache>
            </c:numRef>
          </c:val>
          <c:extLst>
            <c:ext xmlns:c16="http://schemas.microsoft.com/office/drawing/2014/chart" uri="{C3380CC4-5D6E-409C-BE32-E72D297353CC}">
              <c16:uniqueId val="{00000000-E29A-40BB-9BF9-F3FF0DF97F38}"/>
            </c:ext>
          </c:extLst>
        </c:ser>
        <c:ser>
          <c:idx val="1"/>
          <c:order val="1"/>
          <c:tx>
            <c:strRef>
              <c:f>'[Fund III Model - 4Q24 v2.xlsx]CapEx, TI &amp; LC'!$N$32</c:f>
              <c:strCache>
                <c:ptCount val="1"/>
                <c:pt idx="0">
                  <c:v>TI</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LC'!$P$30:$V$30</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LC'!$P$32:$V$32</c:f>
              <c:numCache>
                <c:formatCode>"$"#,##0.0</c:formatCode>
                <c:ptCount val="7"/>
                <c:pt idx="0">
                  <c:v>7.6005920000000005E-2</c:v>
                </c:pt>
                <c:pt idx="1">
                  <c:v>1.0338314199999998</c:v>
                </c:pt>
                <c:pt idx="2">
                  <c:v>1.405409975</c:v>
                </c:pt>
                <c:pt idx="3">
                  <c:v>3.6532244463420005</c:v>
                </c:pt>
                <c:pt idx="4">
                  <c:v>4.3430957667200003</c:v>
                </c:pt>
                <c:pt idx="5">
                  <c:v>3.6598053070430003</c:v>
                </c:pt>
                <c:pt idx="6">
                  <c:v>5.7875423061389988</c:v>
                </c:pt>
              </c:numCache>
            </c:numRef>
          </c:val>
          <c:extLst>
            <c:ext xmlns:c16="http://schemas.microsoft.com/office/drawing/2014/chart" uri="{C3380CC4-5D6E-409C-BE32-E72D297353CC}">
              <c16:uniqueId val="{00000001-E29A-40BB-9BF9-F3FF0DF97F38}"/>
            </c:ext>
          </c:extLst>
        </c:ser>
        <c:ser>
          <c:idx val="2"/>
          <c:order val="2"/>
          <c:tx>
            <c:strRef>
              <c:f>'[Fund III Model - 4Q24 v2.xlsx]CapEx, TI &amp; LC'!$N$33</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LC'!$P$30:$V$30</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LC'!$P$33:$V$33</c:f>
              <c:numCache>
                <c:formatCode>"$"#,##0.0</c:formatCode>
                <c:ptCount val="7"/>
                <c:pt idx="0">
                  <c:v>0.27101467000000001</c:v>
                </c:pt>
                <c:pt idx="1">
                  <c:v>1.3878699299999999</c:v>
                </c:pt>
                <c:pt idx="2">
                  <c:v>2.7113409270000002</c:v>
                </c:pt>
                <c:pt idx="3">
                  <c:v>3.2601273030289999</c:v>
                </c:pt>
                <c:pt idx="4">
                  <c:v>3.7396944132229999</c:v>
                </c:pt>
                <c:pt idx="5">
                  <c:v>3.1304692401640004</c:v>
                </c:pt>
                <c:pt idx="6">
                  <c:v>4.3578346851390002</c:v>
                </c:pt>
              </c:numCache>
            </c:numRef>
          </c:val>
          <c:extLst>
            <c:ext xmlns:c16="http://schemas.microsoft.com/office/drawing/2014/chart" uri="{C3380CC4-5D6E-409C-BE32-E72D297353CC}">
              <c16:uniqueId val="{00000002-E29A-40BB-9BF9-F3FF0DF97F38}"/>
            </c:ext>
          </c:extLst>
        </c:ser>
        <c:dLbls>
          <c:showLegendKey val="0"/>
          <c:showVal val="0"/>
          <c:showCatName val="0"/>
          <c:showSerName val="0"/>
          <c:showPercent val="0"/>
          <c:showBubbleSize val="0"/>
        </c:dLbls>
        <c:gapWidth val="150"/>
        <c:overlap val="100"/>
        <c:axId val="1776985023"/>
        <c:axId val="1777003743"/>
      </c:barChart>
      <c:lineChart>
        <c:grouping val="standard"/>
        <c:varyColors val="0"/>
        <c:ser>
          <c:idx val="3"/>
          <c:order val="3"/>
          <c:tx>
            <c:strRef>
              <c:f>'[Fund III Model - 4Q24 v2.xlsx]CapEx, TI &amp; LC'!$N$34</c:f>
              <c:strCache>
                <c:ptCount val="1"/>
                <c:pt idx="0">
                  <c:v>Annual 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LC'!$P$11:$V$11</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LC'!$P$34:$V$34</c:f>
              <c:numCache>
                <c:formatCode>"$"#,##0.0</c:formatCode>
                <c:ptCount val="7"/>
                <c:pt idx="0">
                  <c:v>2.1070000000000002</c:v>
                </c:pt>
                <c:pt idx="1">
                  <c:v>7.2824381600000008</c:v>
                </c:pt>
                <c:pt idx="2">
                  <c:v>17.024159347494997</c:v>
                </c:pt>
                <c:pt idx="3">
                  <c:v>18.572270358040001</c:v>
                </c:pt>
                <c:pt idx="4">
                  <c:v>21.007736910118002</c:v>
                </c:pt>
                <c:pt idx="5">
                  <c:v>11.681199617332002</c:v>
                </c:pt>
                <c:pt idx="6">
                  <c:v>18.292242143029998</c:v>
                </c:pt>
              </c:numCache>
            </c:numRef>
          </c:val>
          <c:smooth val="0"/>
          <c:extLst>
            <c:ext xmlns:c16="http://schemas.microsoft.com/office/drawing/2014/chart" uri="{C3380CC4-5D6E-409C-BE32-E72D297353CC}">
              <c16:uniqueId val="{00000003-E29A-40BB-9BF9-F3FF0DF97F38}"/>
            </c:ext>
          </c:extLst>
        </c:ser>
        <c:dLbls>
          <c:showLegendKey val="0"/>
          <c:showVal val="0"/>
          <c:showCatName val="0"/>
          <c:showSerName val="0"/>
          <c:showPercent val="0"/>
          <c:showBubbleSize val="0"/>
        </c:dLbls>
        <c:marker val="1"/>
        <c:smooth val="0"/>
        <c:axId val="1776985023"/>
        <c:axId val="1777003743"/>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1"/>
          <c:tx>
            <c:strRef>
              <c:f>'[Fund III Model - 4Q24 v2.xlsx]CapEx, TI &amp; LC'!$N$35</c:f>
              <c:strCache>
                <c:ptCount val="1"/>
                <c:pt idx="0">
                  <c:v>Accumulated</c:v>
                </c:pt>
              </c:strCache>
            </c:strRef>
          </c:tx>
          <c:spPr>
            <a:solidFill>
              <a:schemeClr val="accent2"/>
            </a:solidFill>
            <a:ln w="25400">
              <a:noFill/>
            </a:ln>
            <a:effectLst/>
          </c:spPr>
          <c:cat>
            <c:numRef>
              <c:f>'[Fund III Model - 4Q24 v2.xlsx]CapEx, TI &amp; LC'!$P$11:$V$11</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LC'!$P$35:$V$35</c:f>
              <c:numCache>
                <c:formatCode>"$"#,##0.0</c:formatCode>
                <c:ptCount val="7"/>
                <c:pt idx="0">
                  <c:v>2.1070000000000002</c:v>
                </c:pt>
                <c:pt idx="1">
                  <c:v>9.389438160000001</c:v>
                </c:pt>
                <c:pt idx="2">
                  <c:v>26.413597507494998</c:v>
                </c:pt>
                <c:pt idx="3">
                  <c:v>44.985867865534999</c:v>
                </c:pt>
                <c:pt idx="4">
                  <c:v>65.993604775652997</c:v>
                </c:pt>
                <c:pt idx="5">
                  <c:v>77.674804392984996</c:v>
                </c:pt>
                <c:pt idx="6">
                  <c:v>95.96704653601499</c:v>
                </c:pt>
              </c:numCache>
            </c:numRef>
          </c:val>
          <c:extLst>
            <c:ext xmlns:c16="http://schemas.microsoft.com/office/drawing/2014/chart" uri="{C3380CC4-5D6E-409C-BE32-E72D297353CC}">
              <c16:uniqueId val="{00000000-594C-4548-B9F3-DABED1C28DEE}"/>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'[Fund III Model - 4Q24 v2.xlsx]CapEx, TI &amp; LC'!$N$34</c:f>
              <c:strCache>
                <c:ptCount val="1"/>
                <c:pt idx="0">
                  <c:v>Annual Total</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LC'!$P$11:$V$11</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LC'!$P$34:$V$34</c:f>
              <c:numCache>
                <c:formatCode>"$"#,##0.0</c:formatCode>
                <c:ptCount val="7"/>
                <c:pt idx="0">
                  <c:v>2.1070000000000002</c:v>
                </c:pt>
                <c:pt idx="1">
                  <c:v>7.2824381600000008</c:v>
                </c:pt>
                <c:pt idx="2">
                  <c:v>17.024159347494997</c:v>
                </c:pt>
                <c:pt idx="3">
                  <c:v>18.572270358040001</c:v>
                </c:pt>
                <c:pt idx="4">
                  <c:v>21.007736910118002</c:v>
                </c:pt>
                <c:pt idx="5">
                  <c:v>11.681199617332002</c:v>
                </c:pt>
                <c:pt idx="6">
                  <c:v>18.292242143029998</c:v>
                </c:pt>
              </c:numCache>
            </c:numRef>
          </c:val>
          <c:extLst>
            <c:ext xmlns:c16="http://schemas.microsoft.com/office/drawing/2014/chart" uri="{C3380CC4-5D6E-409C-BE32-E72D297353CC}">
              <c16:uniqueId val="{00000001-594C-4548-B9F3-DABED1C28DEE}"/>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LC'!$P$30:$V$30</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LC'!$P$35:$V$35</c:f>
              <c:numCache>
                <c:formatCode>"$"#,##0.0</c:formatCode>
                <c:ptCount val="7"/>
                <c:pt idx="0">
                  <c:v>2.1070000000000002</c:v>
                </c:pt>
                <c:pt idx="1">
                  <c:v>9.389438160000001</c:v>
                </c:pt>
                <c:pt idx="2">
                  <c:v>26.413597507494998</c:v>
                </c:pt>
                <c:pt idx="3">
                  <c:v>44.985867865534999</c:v>
                </c:pt>
                <c:pt idx="4">
                  <c:v>65.993604775652997</c:v>
                </c:pt>
                <c:pt idx="5">
                  <c:v>77.674804392984996</c:v>
                </c:pt>
                <c:pt idx="6">
                  <c:v>95.96704653601499</c:v>
                </c:pt>
              </c:numCache>
            </c:numRef>
          </c:val>
          <c:smooth val="0"/>
          <c:extLst>
            <c:ext xmlns:c16="http://schemas.microsoft.com/office/drawing/2014/chart" uri="{C3380CC4-5D6E-409C-BE32-E72D297353CC}">
              <c16:uniqueId val="{00000002-594C-4548-B9F3-DABED1C28DEE}"/>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&amp; TI PSF</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'[Fund III Model - 4Q24 v2.xlsx]CapEx, TI &amp; LC'!$N$145</c:f>
              <c:strCache>
                <c:ptCount val="1"/>
                <c:pt idx="0">
                  <c:v>CapEx PSF</c:v>
                </c:pt>
              </c:strCache>
            </c:strRef>
          </c:tx>
          <c:spPr>
            <a:ln w="38100" cap="rnd">
              <a:solidFill>
                <a:schemeClr val="accent2"/>
              </a:solidFill>
              <a:round/>
            </a:ln>
            <a:effectLst/>
          </c:spPr>
          <c:marker>
            <c:symbol val="none"/>
          </c:marker>
          <c:dLbls>
            <c:dLbl>
              <c:idx val="5"/>
              <c:layout>
                <c:manualLayout>
                  <c:x val="-4.5147996356149696E-2"/>
                  <c:y val="-5.0502461939789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E5-470B-BD34-53C14C2CFB72}"/>
                </c:ext>
              </c:extLst>
            </c:dLbl>
            <c:dLbl>
              <c:idx val="6"/>
              <c:layout>
                <c:manualLayout>
                  <c:x val="-4.5147996356149606E-2"/>
                  <c:y val="-1.68341539799298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5E5-470B-BD34-53C14C2CFB72}"/>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LC'!$P$125:$V$125</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LC'!$P$145:$V$145</c:f>
              <c:numCache>
                <c:formatCode>"$"#,##0.00</c:formatCode>
                <c:ptCount val="7"/>
                <c:pt idx="0">
                  <c:v>1.7262174708086462</c:v>
                </c:pt>
                <c:pt idx="1">
                  <c:v>1.2232617771238199</c:v>
                </c:pt>
                <c:pt idx="2">
                  <c:v>1.8045353047152519</c:v>
                </c:pt>
                <c:pt idx="3">
                  <c:v>1.3809732492099931</c:v>
                </c:pt>
                <c:pt idx="4">
                  <c:v>1.5309314938148895</c:v>
                </c:pt>
                <c:pt idx="5">
                  <c:v>0.5793193101726446</c:v>
                </c:pt>
                <c:pt idx="6">
                  <c:v>0.96497824687833611</c:v>
                </c:pt>
              </c:numCache>
            </c:numRef>
          </c:val>
          <c:smooth val="0"/>
          <c:extLst>
            <c:ext xmlns:c16="http://schemas.microsoft.com/office/drawing/2014/chart" uri="{C3380CC4-5D6E-409C-BE32-E72D297353CC}">
              <c16:uniqueId val="{00000002-E5E5-470B-BD34-53C14C2CFB72}"/>
            </c:ext>
          </c:extLst>
        </c:ser>
        <c:ser>
          <c:idx val="1"/>
          <c:order val="1"/>
          <c:tx>
            <c:strRef>
              <c:f>'[Fund III Model - 4Q24 v2.xlsx]CapEx, TI &amp; LC'!$N$146</c:f>
              <c:strCache>
                <c:ptCount val="1"/>
                <c:pt idx="0">
                  <c:v>TI PSF</c:v>
                </c:pt>
              </c:strCache>
            </c:strRef>
          </c:tx>
          <c:spPr>
            <a:ln w="38100" cap="rnd">
              <a:solidFill>
                <a:schemeClr val="accent1"/>
              </a:solidFill>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LC'!$P$125:$V$125</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LC'!$P$146:$V$146</c:f>
              <c:numCache>
                <c:formatCode>"$"#,##0.00</c:formatCode>
                <c:ptCount val="7"/>
                <c:pt idx="0">
                  <c:v>7.4547887460163123E-2</c:v>
                </c:pt>
                <c:pt idx="1">
                  <c:v>0.2601758765201776</c:v>
                </c:pt>
                <c:pt idx="2">
                  <c:v>0.19648498210898757</c:v>
                </c:pt>
                <c:pt idx="3">
                  <c:v>0.43271639532735667</c:v>
                </c:pt>
                <c:pt idx="4">
                  <c:v>0.51443013489586331</c:v>
                </c:pt>
                <c:pt idx="5">
                  <c:v>0.43349588379364551</c:v>
                </c:pt>
                <c:pt idx="6">
                  <c:v>0.68552164842340368</c:v>
                </c:pt>
              </c:numCache>
            </c:numRef>
          </c:val>
          <c:smooth val="0"/>
          <c:extLst>
            <c:ext xmlns:c16="http://schemas.microsoft.com/office/drawing/2014/chart" uri="{C3380CC4-5D6E-409C-BE32-E72D297353CC}">
              <c16:uniqueId val="{00000003-E5E5-470B-BD34-53C14C2CFB72}"/>
            </c:ext>
          </c:extLst>
        </c:ser>
        <c:dLbls>
          <c:dLblPos val="ctr"/>
          <c:showLegendKey val="0"/>
          <c:showVal val="1"/>
          <c:showCatName val="0"/>
          <c:showSerName val="0"/>
          <c:showPercent val="0"/>
          <c:showBubbleSize val="0"/>
        </c:dLbls>
        <c:smooth val="0"/>
        <c:axId val="1644823807"/>
        <c:axId val="1644828607"/>
      </c:lineChart>
      <c:catAx>
        <c:axId val="1644823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8607"/>
        <c:crosses val="autoZero"/>
        <c:auto val="1"/>
        <c:lblAlgn val="ctr"/>
        <c:lblOffset val="100"/>
        <c:noMultiLvlLbl val="0"/>
      </c:catAx>
      <c:valAx>
        <c:axId val="1644828607"/>
        <c:scaling>
          <c:orientation val="minMax"/>
          <c:max val="2.6"/>
        </c:scaling>
        <c:delete val="0"/>
        <c:axPos val="l"/>
        <c:numFmt formatCode="&quot;$&quot;#,##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3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 of NOI</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'[Fund III Model - 4Q24 v2.xlsx]CapEx, TI &amp; LC'!$N$147</c:f>
              <c:strCache>
                <c:ptCount val="1"/>
                <c:pt idx="0">
                  <c:v>CapEx &amp; TI % of NOI</c:v>
                </c:pt>
              </c:strCache>
            </c:strRef>
          </c:tx>
          <c:spPr>
            <a:ln w="38100" cap="rnd">
              <a:solidFill>
                <a:schemeClr val="accent2"/>
              </a:solidFill>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LC'!$P$125:$V$125</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LC'!$P$147:$V$147</c:f>
              <c:numCache>
                <c:formatCode>0.0%</c:formatCode>
                <c:ptCount val="7"/>
                <c:pt idx="0">
                  <c:v>0.329857227811714</c:v>
                </c:pt>
                <c:pt idx="1">
                  <c:v>0.22110158402100527</c:v>
                </c:pt>
                <c:pt idx="2">
                  <c:v>0.30881730224805137</c:v>
                </c:pt>
                <c:pt idx="3">
                  <c:v>0.26275875223347223</c:v>
                </c:pt>
                <c:pt idx="4">
                  <c:v>0.27689720318764921</c:v>
                </c:pt>
                <c:pt idx="5">
                  <c:v>0.12615328074582041</c:v>
                </c:pt>
                <c:pt idx="6">
                  <c:v>0.19497290764609107</c:v>
                </c:pt>
              </c:numCache>
            </c:numRef>
          </c:val>
          <c:smooth val="0"/>
          <c:extLst>
            <c:ext xmlns:c16="http://schemas.microsoft.com/office/drawing/2014/chart" uri="{C3380CC4-5D6E-409C-BE32-E72D297353CC}">
              <c16:uniqueId val="{00000000-CD0C-4DBC-BDA3-6BCB5D8FC281}"/>
            </c:ext>
          </c:extLst>
        </c:ser>
        <c:ser>
          <c:idx val="1"/>
          <c:order val="1"/>
          <c:tx>
            <c:strRef>
              <c:f>'[Fund III Model - 4Q24 v2.xlsx]CapEx, TI &amp; LC'!$N$148</c:f>
              <c:strCache>
                <c:ptCount val="1"/>
                <c:pt idx="0">
                  <c:v>LC % of NOI</c:v>
                </c:pt>
              </c:strCache>
            </c:strRef>
          </c:tx>
          <c:spPr>
            <a:ln w="38100" cap="rnd">
              <a:solidFill>
                <a:schemeClr val="accent3"/>
              </a:solidFill>
              <a:round/>
            </a:ln>
            <a:effectLst/>
          </c:spPr>
          <c:marker>
            <c:symbol val="none"/>
          </c:marker>
          <c:dLbls>
            <c:spPr>
              <a:solidFill>
                <a:schemeClr val="accent3"/>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LC'!$P$125:$V$125</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LC'!$P$148:$V$148</c:f>
              <c:numCache>
                <c:formatCode>0.0%</c:formatCode>
                <c:ptCount val="7"/>
                <c:pt idx="0">
                  <c:v>4.8691101329500545E-2</c:v>
                </c:pt>
                <c:pt idx="1">
                  <c:v>5.2058136909227302E-2</c:v>
                </c:pt>
                <c:pt idx="2">
                  <c:v>5.8500636698632355E-2</c:v>
                </c:pt>
                <c:pt idx="3">
                  <c:v>5.5944290697169129E-2</c:v>
                </c:pt>
                <c:pt idx="4">
                  <c:v>5.9966896883889571E-2</c:v>
                </c:pt>
                <c:pt idx="5">
                  <c:v>4.6185407269426874E-2</c:v>
                </c:pt>
                <c:pt idx="6">
                  <c:v>6.0975660584790765E-2</c:v>
                </c:pt>
              </c:numCache>
            </c:numRef>
          </c:val>
          <c:smooth val="0"/>
          <c:extLst>
            <c:ext xmlns:c16="http://schemas.microsoft.com/office/drawing/2014/chart" uri="{C3380CC4-5D6E-409C-BE32-E72D297353CC}">
              <c16:uniqueId val="{00000001-CD0C-4DBC-BDA3-6BCB5D8FC281}"/>
            </c:ext>
          </c:extLst>
        </c:ser>
        <c:dLbls>
          <c:dLblPos val="ctr"/>
          <c:showLegendKey val="0"/>
          <c:showVal val="1"/>
          <c:showCatName val="0"/>
          <c:showSerName val="0"/>
          <c:showPercent val="0"/>
          <c:showBubbleSize val="0"/>
        </c:dLbls>
        <c:smooth val="0"/>
        <c:axId val="1644823807"/>
        <c:axId val="1644828607"/>
      </c:lineChart>
      <c:catAx>
        <c:axId val="1644823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8607"/>
        <c:crosses val="autoZero"/>
        <c:auto val="1"/>
        <c:lblAlgn val="ctr"/>
        <c:lblOffset val="100"/>
        <c:noMultiLvlLbl val="0"/>
      </c:catAx>
      <c:valAx>
        <c:axId val="1644828607"/>
        <c:scaling>
          <c:orientation val="minMax"/>
          <c:min val="2.0000000000000004E-2"/>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3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AR 60+ Day Quarterly Change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dLbls>
            <c:dLbl>
              <c:idx val="3"/>
              <c:layout>
                <c:manualLayout>
                  <c:x val="-9.4363568985363716E-2"/>
                  <c:y val="-9.47411913316660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DD4-4A21-BFFB-EDB8BD80E60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2_ Tenant Database as of 3.31.24_ dated 4.9.24.xlsx]1Q24 Pivot Tables'!$B$26:$B$30</c:f>
              <c:strCache>
                <c:ptCount val="5"/>
                <c:pt idx="0">
                  <c:v>1Q23 </c:v>
                </c:pt>
                <c:pt idx="1">
                  <c:v>2Q23</c:v>
                </c:pt>
                <c:pt idx="2">
                  <c:v>3Q23 </c:v>
                </c:pt>
                <c:pt idx="3">
                  <c:v>4Q23</c:v>
                </c:pt>
                <c:pt idx="4">
                  <c:v>1Q24- as of 4/9/24</c:v>
                </c:pt>
              </c:strCache>
            </c:strRef>
          </c:cat>
          <c:val>
            <c:numRef>
              <c:f>'[Fund 2_ Tenant Database as of 3.31.24_ dated 4.9.24.xlsx]1Q24 Pivot Tables'!$C$26:$C$30</c:f>
              <c:numCache>
                <c:formatCode>"$"#,##0</c:formatCode>
                <c:ptCount val="5"/>
                <c:pt idx="0">
                  <c:v>995417.51</c:v>
                </c:pt>
                <c:pt idx="1">
                  <c:v>1135770.02</c:v>
                </c:pt>
                <c:pt idx="2">
                  <c:v>774630.58999999973</c:v>
                </c:pt>
                <c:pt idx="3">
                  <c:v>1060164.2699999998</c:v>
                </c:pt>
                <c:pt idx="4">
                  <c:v>1942643.1699999995</c:v>
                </c:pt>
              </c:numCache>
            </c:numRef>
          </c:val>
          <c:smooth val="0"/>
          <c:extLst>
            <c:ext xmlns:c16="http://schemas.microsoft.com/office/drawing/2014/chart" uri="{C3380CC4-5D6E-409C-BE32-E72D297353CC}">
              <c16:uniqueId val="{00000001-5DD4-4A21-BFFB-EDB8BD80E60B}"/>
            </c:ext>
          </c:extLst>
        </c:ser>
        <c:dLbls>
          <c:dLblPos val="ctr"/>
          <c:showLegendKey val="0"/>
          <c:showVal val="1"/>
          <c:showCatName val="0"/>
          <c:showSerName val="0"/>
          <c:showPercent val="0"/>
          <c:showBubbleSize val="0"/>
        </c:dLbls>
        <c:smooth val="0"/>
        <c:axId val="1582481295"/>
        <c:axId val="413143455"/>
      </c:lineChart>
      <c:catAx>
        <c:axId val="1582481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3143455"/>
        <c:crosses val="autoZero"/>
        <c:auto val="1"/>
        <c:lblAlgn val="ctr"/>
        <c:lblOffset val="100"/>
        <c:noMultiLvlLbl val="0"/>
      </c:catAx>
      <c:valAx>
        <c:axId val="413143455"/>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24812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Escalations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All Leases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Escalations (%)</c:v>
                </c:pt>
                <c:pt idx="1">
                  <c:v>Escalations BP (%)</c:v>
                </c:pt>
              </c:strCache>
            </c:strRef>
          </c:cat>
          <c:val>
            <c:numRef>
              <c:f>Sheet1!$B$2:$B$3</c:f>
              <c:numCache>
                <c:formatCode>General</c:formatCode>
                <c:ptCount val="2"/>
                <c:pt idx="0">
                  <c:v>3.64</c:v>
                </c:pt>
                <c:pt idx="1">
                  <c:v>2.84</c:v>
                </c:pt>
              </c:numCache>
            </c:numRef>
          </c:val>
          <c:extLst>
            <c:ext xmlns:c16="http://schemas.microsoft.com/office/drawing/2014/chart" uri="{C3380CC4-5D6E-409C-BE32-E72D297353CC}">
              <c16:uniqueId val="{00000000-590A-491E-8BAA-F55BD3CAF1DB}"/>
            </c:ext>
          </c:extLst>
        </c:ser>
        <c:ser>
          <c:idx val="1"/>
          <c:order val="1"/>
          <c:tx>
            <c:strRef>
              <c:f>Sheet1!$C$1</c:f>
              <c:strCache>
                <c:ptCount val="1"/>
                <c:pt idx="0">
                  <c:v>Fund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Escalations (%)</c:v>
                </c:pt>
                <c:pt idx="1">
                  <c:v>Escalations BP (%)</c:v>
                </c:pt>
              </c:strCache>
            </c:strRef>
          </c:cat>
          <c:val>
            <c:numRef>
              <c:f>Sheet1!$C$2:$C$3</c:f>
              <c:numCache>
                <c:formatCode>General</c:formatCode>
                <c:ptCount val="2"/>
                <c:pt idx="0">
                  <c:v>3.73</c:v>
                </c:pt>
                <c:pt idx="1">
                  <c:v>2.73</c:v>
                </c:pt>
              </c:numCache>
            </c:numRef>
          </c:val>
          <c:extLst>
            <c:ext xmlns:c16="http://schemas.microsoft.com/office/drawing/2014/chart" uri="{C3380CC4-5D6E-409C-BE32-E72D297353CC}">
              <c16:uniqueId val="{00000001-590A-491E-8BAA-F55BD3CAF1DB}"/>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over BP and FM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Fund 2 : FM</c:v>
                </c:pt>
              </c:strCache>
            </c:strRef>
          </c:tx>
          <c:spPr>
            <a:ln w="28575" cap="rnd">
              <a:solidFill>
                <a:schemeClr val="accent1"/>
              </a:solidFill>
              <a:round/>
            </a:ln>
            <a:effectLst/>
          </c:spPr>
          <c:marker>
            <c:symbol val="none"/>
          </c:marker>
          <c:cat>
            <c:strRef>
              <c:f>Sheet1!$A$2:$A$11</c:f>
              <c:strCache>
                <c:ptCount val="8"/>
                <c:pt idx="0">
                  <c:v>Q2 2023</c:v>
                </c:pt>
                <c:pt idx="1">
                  <c:v>Q3 2023</c:v>
                </c:pt>
                <c:pt idx="2">
                  <c:v>Q4 2023</c:v>
                </c:pt>
                <c:pt idx="3">
                  <c:v>Q1 2024</c:v>
                </c:pt>
                <c:pt idx="4">
                  <c:v>Q2 2024</c:v>
                </c:pt>
                <c:pt idx="5">
                  <c:v>Q3 2024</c:v>
                </c:pt>
                <c:pt idx="6">
                  <c:v>Q4 2024</c:v>
                </c:pt>
                <c:pt idx="7">
                  <c:v>Q1 2025</c:v>
                </c:pt>
              </c:strCache>
            </c:strRef>
          </c:cat>
          <c:val>
            <c:numRef>
              <c:f>Sheet1!$B$2:$B$11</c:f>
              <c:numCache>
                <c:formatCode>0%</c:formatCode>
                <c:ptCount val="8"/>
                <c:pt idx="0">
                  <c:v>8.0988742161976157E-2</c:v>
                </c:pt>
                <c:pt idx="1">
                  <c:v>0.11426410110637408</c:v>
                </c:pt>
                <c:pt idx="2">
                  <c:v>4.1714535244023798E-2</c:v>
                </c:pt>
                <c:pt idx="3">
                  <c:v>4.3570454877636999E-2</c:v>
                </c:pt>
                <c:pt idx="4">
                  <c:v>6.3517637987633657E-2</c:v>
                </c:pt>
                <c:pt idx="5">
                  <c:v>0.12</c:v>
                </c:pt>
                <c:pt idx="6">
                  <c:v>0.02</c:v>
                </c:pt>
                <c:pt idx="7">
                  <c:v>2E-3</c:v>
                </c:pt>
              </c:numCache>
            </c:numRef>
          </c:val>
          <c:smooth val="0"/>
          <c:extLst>
            <c:ext xmlns:c16="http://schemas.microsoft.com/office/drawing/2014/chart" uri="{C3380CC4-5D6E-409C-BE32-E72D297353CC}">
              <c16:uniqueId val="{00000000-3013-4363-9810-DEBFD717845E}"/>
            </c:ext>
          </c:extLst>
        </c:ser>
        <c:ser>
          <c:idx val="1"/>
          <c:order val="1"/>
          <c:tx>
            <c:strRef>
              <c:f>Sheet1!$C$1</c:f>
              <c:strCache>
                <c:ptCount val="1"/>
                <c:pt idx="0">
                  <c:v>Fund 2 : BP</c:v>
                </c:pt>
              </c:strCache>
            </c:strRef>
          </c:tx>
          <c:spPr>
            <a:ln w="28575" cap="rnd">
              <a:solidFill>
                <a:schemeClr val="accent2"/>
              </a:solidFill>
              <a:round/>
            </a:ln>
            <a:effectLst/>
          </c:spPr>
          <c:marker>
            <c:symbol val="none"/>
          </c:marker>
          <c:cat>
            <c:strRef>
              <c:f>Sheet1!$A$2:$A$11</c:f>
              <c:strCache>
                <c:ptCount val="8"/>
                <c:pt idx="0">
                  <c:v>Q2 2023</c:v>
                </c:pt>
                <c:pt idx="1">
                  <c:v>Q3 2023</c:v>
                </c:pt>
                <c:pt idx="2">
                  <c:v>Q4 2023</c:v>
                </c:pt>
                <c:pt idx="3">
                  <c:v>Q1 2024</c:v>
                </c:pt>
                <c:pt idx="4">
                  <c:v>Q2 2024</c:v>
                </c:pt>
                <c:pt idx="5">
                  <c:v>Q3 2024</c:v>
                </c:pt>
                <c:pt idx="6">
                  <c:v>Q4 2024</c:v>
                </c:pt>
                <c:pt idx="7">
                  <c:v>Q1 2025</c:v>
                </c:pt>
              </c:strCache>
            </c:strRef>
          </c:cat>
          <c:val>
            <c:numRef>
              <c:f>Sheet1!$C$2:$C$11</c:f>
              <c:numCache>
                <c:formatCode>0%</c:formatCode>
                <c:ptCount val="8"/>
                <c:pt idx="0">
                  <c:v>0.12825173740697426</c:v>
                </c:pt>
                <c:pt idx="1">
                  <c:v>0.12788016228850618</c:v>
                </c:pt>
                <c:pt idx="2">
                  <c:v>0.13129183433758262</c:v>
                </c:pt>
                <c:pt idx="3">
                  <c:v>0.20746663062406601</c:v>
                </c:pt>
                <c:pt idx="4">
                  <c:v>0.1058109546192727</c:v>
                </c:pt>
                <c:pt idx="5">
                  <c:v>0</c:v>
                </c:pt>
                <c:pt idx="6">
                  <c:v>0.3</c:v>
                </c:pt>
                <c:pt idx="7">
                  <c:v>4.2000000000000003E-2</c:v>
                </c:pt>
              </c:numCache>
            </c:numRef>
          </c:val>
          <c:smooth val="0"/>
          <c:extLst>
            <c:ext xmlns:c16="http://schemas.microsoft.com/office/drawing/2014/chart" uri="{C3380CC4-5D6E-409C-BE32-E72D297353CC}">
              <c16:uniqueId val="{00000001-3013-4363-9810-DEBFD717845E}"/>
            </c:ext>
          </c:extLst>
        </c:ser>
        <c:dLbls>
          <c:showLegendKey val="0"/>
          <c:showVal val="0"/>
          <c:showCatName val="0"/>
          <c:showSerName val="0"/>
          <c:showPercent val="0"/>
          <c:showBubbleSize val="0"/>
        </c:dLbls>
        <c:smooth val="0"/>
        <c:axId val="17563376"/>
        <c:axId val="17564816"/>
      </c:lineChart>
      <c:catAx>
        <c:axId val="1756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4816"/>
        <c:crosses val="autoZero"/>
        <c:auto val="1"/>
        <c:lblAlgn val="ctr"/>
        <c:lblOffset val="100"/>
        <c:noMultiLvlLbl val="0"/>
      </c:catAx>
      <c:valAx>
        <c:axId val="17564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33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over Prior</a:t>
            </a:r>
            <a:r>
              <a:rPr lang="en-US" sz="1400" baseline="0"/>
              <a:t> Lease</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Portfolio</c:v>
                </c:pt>
              </c:strCache>
            </c:strRef>
          </c:tx>
          <c:spPr>
            <a:ln w="28575" cap="rnd">
              <a:solidFill>
                <a:schemeClr val="accent1"/>
              </a:solidFill>
              <a:round/>
            </a:ln>
            <a:effectLst/>
          </c:spPr>
          <c:marker>
            <c:symbol val="none"/>
          </c:marker>
          <c:cat>
            <c:strRef>
              <c:f>Sheet1!$A$2:$A$13</c:f>
              <c:strCache>
                <c:ptCount val="8"/>
                <c:pt idx="0">
                  <c:v>Q2 2023</c:v>
                </c:pt>
                <c:pt idx="1">
                  <c:v>Q3 2023</c:v>
                </c:pt>
                <c:pt idx="2">
                  <c:v>Q4 2023</c:v>
                </c:pt>
                <c:pt idx="3">
                  <c:v>Q1 2024</c:v>
                </c:pt>
                <c:pt idx="4">
                  <c:v>Q2 2024</c:v>
                </c:pt>
                <c:pt idx="5">
                  <c:v>Q3 2024</c:v>
                </c:pt>
                <c:pt idx="6">
                  <c:v>Q4 2024</c:v>
                </c:pt>
                <c:pt idx="7">
                  <c:v>Q1 2025</c:v>
                </c:pt>
              </c:strCache>
            </c:strRef>
          </c:cat>
          <c:val>
            <c:numRef>
              <c:f>Sheet1!$B$2:$B$13</c:f>
              <c:numCache>
                <c:formatCode>0%</c:formatCode>
                <c:ptCount val="8"/>
                <c:pt idx="0">
                  <c:v>0.39119573300902322</c:v>
                </c:pt>
                <c:pt idx="1">
                  <c:v>0.2889699413298048</c:v>
                </c:pt>
                <c:pt idx="2">
                  <c:v>0.24405613489904243</c:v>
                </c:pt>
                <c:pt idx="3">
                  <c:v>0.24405293727379895</c:v>
                </c:pt>
                <c:pt idx="4">
                  <c:v>0.41975217180122071</c:v>
                </c:pt>
                <c:pt idx="5">
                  <c:v>0.34</c:v>
                </c:pt>
                <c:pt idx="6">
                  <c:v>0.41</c:v>
                </c:pt>
                <c:pt idx="7">
                  <c:v>0.20864394451571688</c:v>
                </c:pt>
              </c:numCache>
            </c:numRef>
          </c:val>
          <c:smooth val="0"/>
          <c:extLst>
            <c:ext xmlns:c16="http://schemas.microsoft.com/office/drawing/2014/chart" uri="{C3380CC4-5D6E-409C-BE32-E72D297353CC}">
              <c16:uniqueId val="{00000000-D091-4D56-A786-8D963996753F}"/>
            </c:ext>
          </c:extLst>
        </c:ser>
        <c:ser>
          <c:idx val="1"/>
          <c:order val="1"/>
          <c:tx>
            <c:strRef>
              <c:f>Sheet1!$C$1</c:f>
              <c:strCache>
                <c:ptCount val="1"/>
                <c:pt idx="0">
                  <c:v>Fund 2</c:v>
                </c:pt>
              </c:strCache>
            </c:strRef>
          </c:tx>
          <c:spPr>
            <a:ln w="28575" cap="rnd">
              <a:solidFill>
                <a:schemeClr val="accent2"/>
              </a:solidFill>
              <a:round/>
            </a:ln>
            <a:effectLst/>
          </c:spPr>
          <c:marker>
            <c:symbol val="none"/>
          </c:marker>
          <c:cat>
            <c:strRef>
              <c:f>Sheet1!$A$2:$A$13</c:f>
              <c:strCache>
                <c:ptCount val="8"/>
                <c:pt idx="0">
                  <c:v>Q2 2023</c:v>
                </c:pt>
                <c:pt idx="1">
                  <c:v>Q3 2023</c:v>
                </c:pt>
                <c:pt idx="2">
                  <c:v>Q4 2023</c:v>
                </c:pt>
                <c:pt idx="3">
                  <c:v>Q1 2024</c:v>
                </c:pt>
                <c:pt idx="4">
                  <c:v>Q2 2024</c:v>
                </c:pt>
                <c:pt idx="5">
                  <c:v>Q3 2024</c:v>
                </c:pt>
                <c:pt idx="6">
                  <c:v>Q4 2024</c:v>
                </c:pt>
                <c:pt idx="7">
                  <c:v>Q1 2025</c:v>
                </c:pt>
              </c:strCache>
            </c:strRef>
          </c:cat>
          <c:val>
            <c:numRef>
              <c:f>Sheet1!$C$2:$C$13</c:f>
              <c:numCache>
                <c:formatCode>0%</c:formatCode>
                <c:ptCount val="8"/>
                <c:pt idx="0">
                  <c:v>0.37308365897763651</c:v>
                </c:pt>
                <c:pt idx="1">
                  <c:v>0.2333128426937443</c:v>
                </c:pt>
                <c:pt idx="2">
                  <c:v>0.278376255555838</c:v>
                </c:pt>
                <c:pt idx="3">
                  <c:v>0.19705347026512321</c:v>
                </c:pt>
                <c:pt idx="4">
                  <c:v>0.39985792878277815</c:v>
                </c:pt>
                <c:pt idx="5">
                  <c:v>0.09</c:v>
                </c:pt>
                <c:pt idx="6">
                  <c:v>0.38</c:v>
                </c:pt>
                <c:pt idx="7">
                  <c:v>0.10944114631023072</c:v>
                </c:pt>
              </c:numCache>
            </c:numRef>
          </c:val>
          <c:smooth val="0"/>
          <c:extLst>
            <c:ext xmlns:c16="http://schemas.microsoft.com/office/drawing/2014/chart" uri="{C3380CC4-5D6E-409C-BE32-E72D297353CC}">
              <c16:uniqueId val="{00000001-D091-4D56-A786-8D963996753F}"/>
            </c:ext>
          </c:extLst>
        </c:ser>
        <c:dLbls>
          <c:showLegendKey val="0"/>
          <c:showVal val="0"/>
          <c:showCatName val="0"/>
          <c:showSerName val="0"/>
          <c:showPercent val="0"/>
          <c:showBubbleSize val="0"/>
        </c:dLbls>
        <c:smooth val="0"/>
        <c:axId val="17563376"/>
        <c:axId val="17564816"/>
      </c:lineChart>
      <c:catAx>
        <c:axId val="1756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4816"/>
        <c:crosses val="autoZero"/>
        <c:auto val="1"/>
        <c:lblAlgn val="ctr"/>
        <c:lblOffset val="100"/>
        <c:noMultiLvlLbl val="0"/>
      </c:catAx>
      <c:valAx>
        <c:axId val="17564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33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data id="0">
      <cx:numDim type="val">
        <cx:f>'[DRAFT Q1 25 Leasing Performance_v3.xlsx]DT Distribution'!$A$2:$A$128</cx:f>
        <cx:lvl ptCount="127" formatCode="General">
          <cx:pt idx="0">4</cx:pt>
          <cx:pt idx="1">0</cx:pt>
          <cx:pt idx="2">5.5</cx:pt>
          <cx:pt idx="3">5</cx:pt>
          <cx:pt idx="4">0</cx:pt>
          <cx:pt idx="5">0</cx:pt>
          <cx:pt idx="6">0</cx:pt>
          <cx:pt idx="7">0</cx:pt>
          <cx:pt idx="8">9</cx:pt>
          <cx:pt idx="9">0</cx:pt>
          <cx:pt idx="10">6</cx:pt>
          <cx:pt idx="11">9</cx:pt>
          <cx:pt idx="12">6</cx:pt>
          <cx:pt idx="13">3</cx:pt>
          <cx:pt idx="14">4</cx:pt>
          <cx:pt idx="15">3</cx:pt>
          <cx:pt idx="16">1</cx:pt>
          <cx:pt idx="17">3</cx:pt>
          <cx:pt idx="18">5</cx:pt>
          <cx:pt idx="19">3.2000000000000002</cx:pt>
          <cx:pt idx="20">1</cx:pt>
          <cx:pt idx="21">0</cx:pt>
          <cx:pt idx="22">0</cx:pt>
          <cx:pt idx="23">17</cx:pt>
          <cx:pt idx="24">4</cx:pt>
          <cx:pt idx="25">0</cx:pt>
          <cx:pt idx="26">15</cx:pt>
          <cx:pt idx="27">0</cx:pt>
          <cx:pt idx="28">0</cx:pt>
          <cx:pt idx="29">2</cx:pt>
          <cx:pt idx="30">3</cx:pt>
          <cx:pt idx="31">5</cx:pt>
          <cx:pt idx="32">9</cx:pt>
          <cx:pt idx="33">9</cx:pt>
          <cx:pt idx="34">3</cx:pt>
          <cx:pt idx="35">5</cx:pt>
          <cx:pt idx="36">1</cx:pt>
          <cx:pt idx="37">9</cx:pt>
          <cx:pt idx="38">0</cx:pt>
          <cx:pt idx="39">0</cx:pt>
          <cx:pt idx="40">0.5</cx:pt>
          <cx:pt idx="41">9</cx:pt>
          <cx:pt idx="42">6</cx:pt>
          <cx:pt idx="43">0</cx:pt>
          <cx:pt idx="44">3</cx:pt>
          <cx:pt idx="45">3.3999999999999999</cx:pt>
          <cx:pt idx="46">6</cx:pt>
          <cx:pt idx="47">0</cx:pt>
          <cx:pt idx="48">6</cx:pt>
          <cx:pt idx="49">3</cx:pt>
          <cx:pt idx="50">16</cx:pt>
          <cx:pt idx="51">10</cx:pt>
          <cx:pt idx="52">10</cx:pt>
          <cx:pt idx="53">3</cx:pt>
          <cx:pt idx="54">8</cx:pt>
          <cx:pt idx="55">2</cx:pt>
          <cx:pt idx="56">16</cx:pt>
          <cx:pt idx="57">3</cx:pt>
          <cx:pt idx="58">0</cx:pt>
          <cx:pt idx="59">1.5</cx:pt>
          <cx:pt idx="60">3</cx:pt>
          <cx:pt idx="61">10</cx:pt>
          <cx:pt idx="62">2</cx:pt>
          <cx:pt idx="63">6</cx:pt>
          <cx:pt idx="64">1</cx:pt>
          <cx:pt idx="65">8</cx:pt>
          <cx:pt idx="66">0</cx:pt>
          <cx:pt idx="67">16</cx:pt>
          <cx:pt idx="68">5</cx:pt>
          <cx:pt idx="69">0</cx:pt>
          <cx:pt idx="70">2</cx:pt>
          <cx:pt idx="71">4</cx:pt>
          <cx:pt idx="72">5</cx:pt>
          <cx:pt idx="73">1</cx:pt>
          <cx:pt idx="74">4</cx:pt>
          <cx:pt idx="75">9</cx:pt>
          <cx:pt idx="76">1.5</cx:pt>
          <cx:pt idx="77">0</cx:pt>
          <cx:pt idx="78">1</cx:pt>
          <cx:pt idx="79">3</cx:pt>
          <cx:pt idx="80">6</cx:pt>
          <cx:pt idx="81">6</cx:pt>
          <cx:pt idx="82">2</cx:pt>
          <cx:pt idx="83">2</cx:pt>
          <cx:pt idx="84">0</cx:pt>
          <cx:pt idx="85">2</cx:pt>
          <cx:pt idx="86">6</cx:pt>
          <cx:pt idx="87">2</cx:pt>
          <cx:pt idx="88">0</cx:pt>
          <cx:pt idx="89">14</cx:pt>
          <cx:pt idx="90">1</cx:pt>
          <cx:pt idx="91">0</cx:pt>
          <cx:pt idx="92">0</cx:pt>
          <cx:pt idx="93">0</cx:pt>
          <cx:pt idx="94">18</cx:pt>
          <cx:pt idx="95">15</cx:pt>
          <cx:pt idx="96">1</cx:pt>
          <cx:pt idx="97">15</cx:pt>
          <cx:pt idx="98">6</cx:pt>
          <cx:pt idx="99">1</cx:pt>
          <cx:pt idx="100">13</cx:pt>
          <cx:pt idx="101">6</cx:pt>
          <cx:pt idx="102">5</cx:pt>
          <cx:pt idx="103">1</cx:pt>
          <cx:pt idx="104">3</cx:pt>
          <cx:pt idx="105">9</cx:pt>
          <cx:pt idx="106">0</cx:pt>
          <cx:pt idx="107">16</cx:pt>
          <cx:pt idx="108">22</cx:pt>
          <cx:pt idx="109">7</cx:pt>
          <cx:pt idx="110">0</cx:pt>
          <cx:pt idx="111">4</cx:pt>
          <cx:pt idx="112">4</cx:pt>
          <cx:pt idx="113">15</cx:pt>
          <cx:pt idx="114">17</cx:pt>
          <cx:pt idx="115">4</cx:pt>
          <cx:pt idx="116">16</cx:pt>
          <cx:pt idx="117">14</cx:pt>
          <cx:pt idx="118">2</cx:pt>
          <cx:pt idx="119">3</cx:pt>
          <cx:pt idx="120">14</cx:pt>
          <cx:pt idx="121">10</cx:pt>
          <cx:pt idx="122">2</cx:pt>
          <cx:pt idx="123">2</cx:pt>
          <cx:pt idx="124">21</cx:pt>
          <cx:pt idx="125">3</cx:pt>
          <cx:pt idx="126">6</cx:pt>
        </cx:lvl>
      </cx:numDim>
    </cx:data>
  </cx:chartData>
  <cx:chart>
    <cx:title pos="t" align="ctr" overlay="0">
      <cx:tx>
        <cx:rich>
          <a:bodyPr spcFirstLastPara="1" vertOverflow="ellipsis" horzOverflow="overflow" wrap="square" lIns="0" tIns="0" rIns="0" bIns="0" anchor="ctr" anchorCtr="1"/>
          <a:lstStyle/>
          <a:p>
            <a:pPr rtl="0">
              <a:defRPr sz="1000">
                <a:latin typeface="Aptos" panose="020B0004020202020204" pitchFamily="34" charset="0"/>
                <a:ea typeface="Aptos" panose="020B0004020202020204" pitchFamily="34" charset="0"/>
                <a:cs typeface="Aptos" panose="020B0004020202020204" pitchFamily="34" charset="0"/>
              </a:defRPr>
            </a:pPr>
            <a:r>
              <a:rPr lang="en-US" sz="1200" b="0" i="0" baseline="0">
                <a:effectLst/>
                <a:latin typeface="+mj-lt"/>
              </a:rPr>
              <a:t>Downtime (</a:t>
            </a:r>
            <a:r>
              <a:rPr lang="en-US" sz="1200" b="0" i="0" baseline="0" err="1">
                <a:effectLst/>
                <a:latin typeface="+mj-lt"/>
              </a:rPr>
              <a:t>mos</a:t>
            </a:r>
            <a:r>
              <a:rPr lang="en-US" sz="1200" b="0" i="0" baseline="0">
                <a:effectLst/>
                <a:latin typeface="+mj-lt"/>
              </a:rPr>
              <a:t>) for New Leases since Inception : </a:t>
            </a:r>
            <a:r>
              <a:rPr lang="en-US" sz="1200" b="1" i="0" baseline="0">
                <a:effectLst/>
                <a:latin typeface="+mj-lt"/>
              </a:rPr>
              <a:t>Distribution</a:t>
            </a:r>
            <a:endParaRPr lang="en-US" sz="1200">
              <a:effectLst/>
              <a:latin typeface="+mj-lt"/>
            </a:endParaRPr>
          </a:p>
        </cx:rich>
      </cx:tx>
    </cx:title>
    <cx:plotArea>
      <cx:plotAreaRegion>
        <cx:series layoutId="clusteredColumn" uniqueId="{DD52BE20-E731-47E7-8FCD-3535CB866769}">
          <cx:dataLabels>
            <cx:txPr>
              <a:bodyPr vertOverflow="overflow" horzOverflow="overflow" wrap="square" lIns="0" tIns="0" rIns="0" bIns="0"/>
              <a:lstStyle/>
              <a:p>
                <a:pPr algn="ctr" rtl="0">
                  <a:defRPr sz="900" b="0" i="0">
                    <a:solidFill>
                      <a:srgbClr val="595959"/>
                    </a:solidFill>
                    <a:latin typeface="Aptos" panose="020B0004020202020204" pitchFamily="34" charset="0"/>
                    <a:ea typeface="Aptos" panose="020B0004020202020204" pitchFamily="34" charset="0"/>
                    <a:cs typeface="Aptos" panose="020B0004020202020204" pitchFamily="34" charset="0"/>
                  </a:defRPr>
                </a:pPr>
                <a:endParaRPr lang="en-US">
                  <a:latin typeface="Aptos" panose="020B0004020202020204" pitchFamily="34" charset="0"/>
                </a:endParaRPr>
              </a:p>
            </cx:txPr>
            <cx:visibility seriesName="0" categoryName="0" value="1"/>
          </cx:dataLabels>
          <cx:dataId val="0"/>
          <cx:layoutPr>
            <cx:binning intervalClosed="r">
              <cx:binSize val="3"/>
            </cx:binning>
          </cx:layoutPr>
        </cx:series>
      </cx:plotAreaRegion>
      <cx:axis id="0">
        <cx:catScaling gapWidth="0"/>
        <cx:tickLabels/>
        <cx:txPr>
          <a:bodyPr vertOverflow="overflow" horzOverflow="overflow" wrap="square" lIns="0" tIns="0" rIns="0" bIns="0"/>
          <a:lstStyle/>
          <a:p>
            <a:pPr algn="ctr" rtl="0">
              <a:defRPr sz="900" b="0" i="0">
                <a:solidFill>
                  <a:srgbClr val="595959"/>
                </a:solidFill>
                <a:latin typeface="Aptos" panose="020B0004020202020204" pitchFamily="34" charset="0"/>
                <a:ea typeface="Aptos" panose="020B0004020202020204" pitchFamily="34" charset="0"/>
                <a:cs typeface="Aptos" panose="020B0004020202020204" pitchFamily="34" charset="0"/>
              </a:defRPr>
            </a:pPr>
            <a:endParaRPr lang="en-US">
              <a:latin typeface="Aptos" panose="020B00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Aptos" panose="020B0004020202020204" pitchFamily="34" charset="0"/>
                <a:ea typeface="Aptos" panose="020B0004020202020204" pitchFamily="34" charset="0"/>
                <a:cs typeface="Aptos" panose="020B0004020202020204" pitchFamily="34" charset="0"/>
              </a:defRPr>
            </a:pPr>
            <a:endParaRPr lang="en-US">
              <a:latin typeface="Aptos" panose="020B0004020202020204" pitchFamily="34" charset="0"/>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data id="0">
      <cx:strDim type="cat">
        <cx:f>'Availability Waterfall'!$B$3:$B$9</cx:f>
        <cx:lvl ptCount="7">
          <cx:pt idx="0">Previous Q2 
2025 Reserves</cx:pt>
          <cx:pt idx="1">New Dispos</cx:pt>
          <cx:pt idx="2">One-Time Income 
&amp; AR 60+</cx:pt>
          <cx:pt idx="3">New FM</cx:pt>
          <cx:pt idx="4">Net Current Assets</cx:pt>
          <cx:pt idx="5">10Y T Change</cx:pt>
          <cx:pt idx="6">New Q2 
2025 Reserves</cx:pt>
        </cx:lvl>
      </cx:strDim>
      <cx:numDim type="val">
        <cx:f>'Availability Waterfall'!$C$3:$C$9</cx:f>
        <cx:lvl ptCount="7" formatCode="_(&quot;$&quot;* #,##0.00_);_(&quot;$&quot;* \(#,##0.00\);_(&quot;$&quot;* &quot;-&quot;??_);_(@_)">
          <cx:pt idx="0">25.775975015985011</cx:pt>
          <cx:pt idx="1">12.787606327717583</cx:pt>
          <cx:pt idx="2">-12.268293928513287</cx:pt>
          <cx:pt idx="3">-23.385770482457929</cx:pt>
          <cx:pt idx="4">1.7681820321029136</cx:pt>
          <cx:pt idx="5">-17.584006982641995</cx:pt>
          <cx:pt idx="6">-12.906308017807703</cx:pt>
        </cx:lvl>
      </cx:numDim>
    </cx:data>
  </cx:chartData>
  <cx:chart>
    <cx:title pos="t" align="ctr" overlay="0">
      <cx:tx>
        <cx:txData>
          <cx:v>Previous to Current Q2 2025 Stress Test Availability Waterfall</cx:v>
        </cx:txData>
      </cx:tx>
      <cx:txPr>
        <a:bodyPr spcFirstLastPara="1" vertOverflow="ellipsis" horzOverflow="overflow" wrap="square" lIns="0" tIns="0" rIns="0" bIns="0" anchor="ctr" anchorCtr="1"/>
        <a:lstStyle/>
        <a:p>
          <a:pPr algn="ctr" rtl="0">
            <a:defRPr b="1"/>
          </a:pPr>
          <a:r>
            <a:rPr lang="en-US" sz="1400" b="1" i="0" u="none" strike="noStrike" baseline="0">
              <a:solidFill>
                <a:sysClr val="windowText" lastClr="000000">
                  <a:lumMod val="65000"/>
                  <a:lumOff val="35000"/>
                </a:sysClr>
              </a:solidFill>
              <a:latin typeface="Calibri" panose="020F0502020204030204"/>
            </a:rPr>
            <a:t>Previous to Current Q2 2025 Stress Test Availability Waterfall</a:t>
          </a:r>
        </a:p>
      </cx:txPr>
    </cx:title>
    <cx:plotArea>
      <cx:plotAreaRegion>
        <cx:series layoutId="waterfall" uniqueId="{A5A3D522-E21A-4634-B8EF-7D8EC0EAF162}">
          <cx:dataLabels pos="outEnd">
            <cx:txPr>
              <a:bodyPr spcFirstLastPara="1" vertOverflow="ellipsis" horzOverflow="overflow" wrap="square" lIns="0" tIns="0" rIns="0" bIns="0" anchor="ctr" anchorCtr="1"/>
              <a:lstStyle/>
              <a:p>
                <a:pPr algn="ctr" rtl="0">
                  <a:defRPr sz="1100" b="1"/>
                </a:pPr>
                <a:endParaRPr lang="en-US" sz="1100" b="1" i="0" u="none" strike="noStrike" baseline="0">
                  <a:solidFill>
                    <a:sysClr val="windowText" lastClr="000000">
                      <a:lumMod val="65000"/>
                      <a:lumOff val="35000"/>
                    </a:sysClr>
                  </a:solidFill>
                  <a:latin typeface="Calibri" panose="020F0502020204030204"/>
                </a:endParaRPr>
              </a:p>
            </cx:txPr>
            <cx:visibility seriesName="0" categoryName="0" value="1"/>
          </cx:dataLabels>
          <cx:dataId val="0"/>
          <cx:layoutPr>
            <cx:subtotals>
              <cx:idx val="0"/>
              <cx:idx val="6"/>
            </cx:subtotals>
          </cx:layoutPr>
        </cx:series>
      </cx:plotAreaRegion>
      <cx:axis id="0">
        <cx:catScaling gapWidth="0.5"/>
        <cx:tickLabels/>
        <cx:txPr>
          <a:bodyPr spcFirstLastPara="1" vertOverflow="ellipsis" horzOverflow="overflow" wrap="square" lIns="0" tIns="0" rIns="0" bIns="0" anchor="ctr" anchorCtr="1"/>
          <a:lstStyle/>
          <a:p>
            <a:pPr algn="ctr" rtl="0">
              <a:defRPr sz="1100"/>
            </a:pPr>
            <a:endParaRPr lang="en-US" sz="1100" b="0" i="0" u="none" strike="noStrike" baseline="0">
              <a:solidFill>
                <a:sysClr val="windowText" lastClr="000000">
                  <a:lumMod val="65000"/>
                  <a:lumOff val="35000"/>
                </a:sysClr>
              </a:solidFill>
              <a:latin typeface="Calibri" panose="020F0502020204030204"/>
            </a:endParaRPr>
          </a:p>
        </cx:txPr>
      </cx:axis>
      <cx:axis id="1" hidden="1">
        <cx:valScaling/>
        <cx:tickLabels/>
        <cx:txPr>
          <a:bodyPr spcFirstLastPara="1" vertOverflow="ellipsis" horzOverflow="overflow" wrap="square" lIns="0" tIns="0" rIns="0" bIns="0" anchor="ctr" anchorCtr="1"/>
          <a:lstStyle/>
          <a:p>
            <a:pPr algn="ctr" rtl="0">
              <a:defRPr sz="1100"/>
            </a:pPr>
            <a:endParaRPr lang="en-US" sz="1100" b="0" i="0" u="none" strike="noStrike" baseline="0">
              <a:solidFill>
                <a:sysClr val="windowText" lastClr="000000">
                  <a:lumMod val="65000"/>
                  <a:lumOff val="35000"/>
                </a:sysClr>
              </a:solidFill>
              <a:latin typeface="Calibri" panose="020F0502020204030204"/>
            </a:endParaRPr>
          </a:p>
        </cx:txPr>
      </cx:axis>
    </cx:plotArea>
    <cx:legend pos="t" align="ctr" overlay="0">
      <cx:txPr>
        <a:bodyPr spcFirstLastPara="1" vertOverflow="ellipsis" horzOverflow="overflow" wrap="square" lIns="0" tIns="0" rIns="0" bIns="0" anchor="ctr" anchorCtr="1"/>
        <a:lstStyle/>
        <a:p>
          <a:pPr algn="ctr" rtl="0">
            <a:defRPr sz="1100"/>
          </a:pPr>
          <a:endParaRPr lang="en-US" sz="1100" b="0" i="0" u="none" strike="noStrike" baseline="0">
            <a:solidFill>
              <a:sysClr val="windowText" lastClr="000000">
                <a:lumMod val="65000"/>
                <a:lumOff val="35000"/>
              </a:sysClr>
            </a:solidFill>
            <a:latin typeface="Calibri" panose="020F0502020204030204"/>
          </a:endParaRPr>
        </a:p>
      </cx:txPr>
    </cx:legend>
  </cx:chart>
  <cx:clrMapOvr bg1="lt1" tx1="dk1" bg2="lt2" tx2="dk2" accent1="accent1" accent2="accent2" accent3="accent3" accent4="accent4" accent5="accent5" accent6="accent6" hlink="hlink" folHlink="folHlink"/>
  <cx:fmtOvrs>
    <cx:fmtOvr idx="0">
      <cx:spPr>
        <a:solidFill>
          <a:schemeClr val="accent3"/>
        </a:solidFill>
      </cx:spPr>
    </cx:fmtOvr>
    <cx:fmtOvr idx="2">
      <cx:spPr>
        <a:solidFill>
          <a:schemeClr val="tx2"/>
        </a:solidFill>
      </cx:spPr>
    </cx:fmtOvr>
    <cx:fmtOvr idx="1">
      <cx:spPr>
        <a:solidFill>
          <a:schemeClr val="accent4">
            <a:lumMod val="60000"/>
            <a:lumOff val="40000"/>
          </a:schemeClr>
        </a:solidFill>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withinLinear" id="14">
  <a:schemeClr val="accent1"/>
</cs:colorStyle>
</file>

<file path=ppt/charts/colors23.xml><?xml version="1.0" encoding="utf-8"?>
<cs:colorStyle xmlns:cs="http://schemas.microsoft.com/office/drawing/2012/chartStyle" xmlns:a="http://schemas.openxmlformats.org/drawingml/2006/main" meth="withinLinear" id="15">
  <a:schemeClr val="accent2"/>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3B4_CA819A69.xml><?xml version="1.0" encoding="utf-8"?>
<p188:cmLst xmlns:a="http://schemas.openxmlformats.org/drawingml/2006/main" xmlns:r="http://schemas.openxmlformats.org/officeDocument/2006/relationships" xmlns:p188="http://schemas.microsoft.com/office/powerpoint/2018/8/main">
  <p188:cm id="{39077475-6BD5-F24D-B689-E4E8D11EA8CC}" authorId="{D408F5DB-C3AE-414F-9D46-64F495B9466C}" created="2024-10-23T03:02:29.027">
    <ac:txMkLst xmlns:ac="http://schemas.microsoft.com/office/drawing/2013/main/command">
      <pc:docMk xmlns:pc="http://schemas.microsoft.com/office/powerpoint/2013/main/command"/>
      <pc:sldMk xmlns:pc="http://schemas.microsoft.com/office/powerpoint/2013/main/command" cId="3397491305" sldId="5044"/>
      <ac:spMk id="65" creationId="{3FCB4863-1E5D-F5BB-146E-3183DE85E982}"/>
      <ac:txMk cp="0">
        <ac:context len="533" hash="3023555929"/>
      </ac:txMk>
    </ac:txMkLst>
    <p188:pos x="6356428" y="513075"/>
    <p188:txBody>
      <a:bodyPr/>
      <a:lstStyle/>
      <a:p>
        <a:r>
          <a:rPr lang="en-US"/>
          <a:t>Update previous numbers, look at last FPR</a:t>
        </a:r>
      </a:p>
    </p188:txBody>
  </p188:cm>
</p188:cmLst>
</file>

<file path=ppt/comments/modernComment_13C1_739A2035.xml><?xml version="1.0" encoding="utf-8"?>
<p188:cmLst xmlns:a="http://schemas.openxmlformats.org/drawingml/2006/main" xmlns:r="http://schemas.openxmlformats.org/officeDocument/2006/relationships" xmlns:p188="http://schemas.microsoft.com/office/powerpoint/2018/8/main">
  <p188:cm id="{14F98EB2-7199-4740-A215-EE2658EA29D2}" authorId="{E86B34FE-2000-3AC7-2E7C-19D8C3E50A8D}" created="2025-04-23T15:05:05.294">
    <pc:sldMkLst xmlns:pc="http://schemas.microsoft.com/office/powerpoint/2013/main/command">
      <pc:docMk/>
      <pc:sldMk cId="1939480629" sldId="5057"/>
    </pc:sldMkLst>
    <p188:replyLst>
      <p188:reply id="{0ED5D102-A9D2-4B03-9C02-679B7A58762D}" authorId="{7AB25DF1-C79E-BE43-BC56-0D079C2B62EB}" created="2025-04-24T07:44:40.129">
        <p188:txBody>
          <a:bodyPr/>
          <a:lstStyle/>
          <a:p>
            <a:r>
              <a:rPr lang="en-US"/>
              <a:t>Occupancy:
- per Tenancy Schedule I
- adjusted for 3 tenants pending termination per AM (Global Concentrate, Simonik, TexPac
*30bp delta to AM slide 11 for total fund adjusted physical occupancy
**calc performed in KeyBank Compliance file v4</a:t>
            </a:r>
          </a:p>
        </p188:txBody>
      </p188:reply>
      <p188:reply id="{98390EC2-4148-4427-BAD2-52DB2BEDC3DA}" authorId="{7AB25DF1-C79E-BE43-BC56-0D079C2B62EB}" created="2025-04-24T07:48:25.075">
        <p188:txBody>
          <a:bodyPr/>
          <a:lstStyle/>
          <a:p>
            <a:r>
              <a:rPr lang="en-US"/>
              <a:t>Yield on Cost:
- using T12 NOI per KeyBank definition
- T12 NOI calculated in KeyBank Compliance file v4 and copied over into DB tab in FPR excel file
**calc performed in DB tab, using KeyBank T12 NOI and WATC per property as of Q1 2025</a:t>
            </a:r>
          </a:p>
        </p188:txBody>
      </p188:reply>
    </p188:replyLst>
    <p188:txBody>
      <a:bodyPr/>
      <a:lstStyle/>
      <a:p>
        <a:r>
          <a:rPr lang="en-US"/>
          <a:t>Add Occupancy and Yoc per Pool</a:t>
        </a:r>
      </a:p>
    </p188:txBody>
  </p188:cm>
  <p188:cm id="{6CC6EE14-0685-483A-8A4D-D492F5B3DD96}" authorId="{7AB25DF1-C79E-BE43-BC56-0D079C2B62EB}" created="2025-04-24T07:43:31.570">
    <ac:txMkLst xmlns:ac="http://schemas.microsoft.com/office/drawing/2013/main/command">
      <pc:docMk xmlns:pc="http://schemas.microsoft.com/office/powerpoint/2013/main/command"/>
      <pc:sldMk xmlns:pc="http://schemas.microsoft.com/office/powerpoint/2013/main/command" cId="1939480629" sldId="5057"/>
      <ac:graphicFrameMk id="8" creationId="{FF8211EC-AF88-6349-8BAA-94DB78FF8221}"/>
      <ac:tblMk/>
      <ac:tcMk rowId="3280367428" colId="810563024"/>
      <ac:txMk cp="0" len="5">
        <ac:context len="6" hash="2248173127"/>
      </ac:txMk>
    </ac:txMkLst>
    <p188:pos x="7322869" y="1009363"/>
    <p188:txBody>
      <a:bodyPr/>
      <a:lstStyle/>
      <a:p>
        <a:r>
          <a:rPr lang="en-US"/>
          <a:t>Open to confirm</a:t>
        </a:r>
      </a:p>
    </p188:txBody>
  </p188:cm>
</p188:cmLst>
</file>

<file path=ppt/comments/modernComment_13F9_123A62EC.xml><?xml version="1.0" encoding="utf-8"?>
<p188:cmLst xmlns:a="http://schemas.openxmlformats.org/drawingml/2006/main" xmlns:r="http://schemas.openxmlformats.org/officeDocument/2006/relationships" xmlns:p188="http://schemas.microsoft.com/office/powerpoint/2018/8/main">
  <p188:cm id="{9E8CC4B8-DC05-47B8-8442-F7186F938755}" authorId="{7AB25DF1-C79E-BE43-BC56-0D079C2B62EB}" created="2025-04-21T16:17:28.802">
    <ac:txMkLst xmlns:ac="http://schemas.microsoft.com/office/drawing/2013/main/command">
      <pc:docMk xmlns:pc="http://schemas.microsoft.com/office/powerpoint/2013/main/command"/>
      <pc:sldMk xmlns:pc="http://schemas.microsoft.com/office/powerpoint/2013/main/command" cId="305816300" sldId="5113"/>
      <ac:spMk id="14" creationId="{73C26397-A259-1FB3-C9CC-7441E6B339DA}"/>
      <ac:txMk cp="9" len="32">
        <ac:context len="891" hash="616766739"/>
      </ac:txMk>
    </ac:txMkLst>
    <p188:pos x="2410507" y="435386"/>
    <p188:txBody>
      <a:bodyPr/>
      <a:lstStyle/>
      <a:p>
        <a:r>
          <a:rPr lang="en-US"/>
          <a:t>Mention $400K prior year income deletion</a:t>
        </a:r>
      </a:p>
    </p188:txBody>
  </p188:cm>
</p188:cmLst>
</file>

<file path=ppt/comments/modernComment_1405_C11ABC9.xml><?xml version="1.0" encoding="utf-8"?>
<p188:cmLst xmlns:a="http://schemas.openxmlformats.org/drawingml/2006/main" xmlns:r="http://schemas.openxmlformats.org/officeDocument/2006/relationships" xmlns:p188="http://schemas.microsoft.com/office/powerpoint/2018/8/main">
  <p188:cm id="{1C6527B0-BE65-423E-8AB0-28641207797E}" authorId="{D1717886-64C6-EDA3-6DF0-B227E733F856}" created="2025-01-23T15:45:09.669">
    <ac:deMkLst xmlns:ac="http://schemas.microsoft.com/office/drawing/2013/main/command">
      <pc:docMk xmlns:pc="http://schemas.microsoft.com/office/powerpoint/2013/main/command"/>
      <pc:sldMk xmlns:pc="http://schemas.microsoft.com/office/powerpoint/2013/main/command" cId="202484681" sldId="5125"/>
      <ac:spMk id="9" creationId="{D216175B-C7E4-6745-9127-AF7473BC1ABB}"/>
    </ac:deMkLst>
    <p188:txBody>
      <a:bodyPr/>
      <a:lstStyle/>
      <a:p>
        <a:r>
          <a:rPr lang="en-US"/>
          <a:t>Add appraised values</a:t>
        </a:r>
      </a:p>
    </p188:txBody>
  </p188:cm>
</p188:cmLst>
</file>

<file path=ppt/comments/modernComment_1459_1B4011B.xml><?xml version="1.0" encoding="utf-8"?>
<p188:cmLst xmlns:a="http://schemas.openxmlformats.org/drawingml/2006/main" xmlns:r="http://schemas.openxmlformats.org/officeDocument/2006/relationships" xmlns:p188="http://schemas.microsoft.com/office/powerpoint/2018/8/main">
  <p188:cm id="{3EA8E22D-DD8C-43B3-A930-26B9FBBA63C2}" authorId="{7AB25DF1-C79E-BE43-BC56-0D079C2B62EB}" created="2025-04-17T14:28:42.513">
    <ac:txMkLst xmlns:ac="http://schemas.microsoft.com/office/drawing/2013/main/command">
      <pc:docMk xmlns:pc="http://schemas.microsoft.com/office/powerpoint/2013/main/command"/>
      <pc:sldMk xmlns:pc="http://schemas.microsoft.com/office/powerpoint/2013/main/command" cId="28573979" sldId="5209"/>
      <ac:spMk id="12" creationId="{D013EDBC-0CD9-28B9-B68E-47DC2CF4E5E6}"/>
      <ac:txMk cp="0" len="20">
        <ac:context len="1340" hash="1985159513"/>
      </ac:txMk>
    </ac:txMkLst>
    <p188:pos x="1383028" y="876233"/>
    <p188:txBody>
      <a:bodyPr/>
      <a:lstStyle/>
      <a:p>
        <a:r>
          <a:rPr lang="en-US"/>
          <a:t>Emphasize the 400K CAM reversals in Q1
Is it safe to assume that all OpEx increases will be recoverable? Maybe not</a:t>
        </a:r>
      </a:p>
    </p188:txBody>
  </p188:cm>
</p188:cmLst>
</file>

<file path=ppt/comments/modernComment_1E24_A4C4F7CD.xml><?xml version="1.0" encoding="utf-8"?>
<p188:cmLst xmlns:a="http://schemas.openxmlformats.org/drawingml/2006/main" xmlns:r="http://schemas.openxmlformats.org/officeDocument/2006/relationships" xmlns:p188="http://schemas.microsoft.com/office/powerpoint/2018/8/main">
  <p188:cm id="{EFC385E8-3282-4466-91F9-99C8ED2076F8}" authorId="{7AB25DF1-C79E-BE43-BC56-0D079C2B62EB}" created="2025-04-17T14:40:12.106">
    <ac:txMkLst xmlns:ac="http://schemas.microsoft.com/office/drawing/2013/main/command">
      <pc:docMk xmlns:pc="http://schemas.microsoft.com/office/powerpoint/2013/main/command"/>
      <pc:sldMk xmlns:pc="http://schemas.microsoft.com/office/powerpoint/2013/main/command" cId="2764371917" sldId="7716"/>
      <ac:spMk id="3" creationId="{C46DAA71-453F-F29A-2C94-CC138BC3FF8E}"/>
      <ac:txMk cp="0" len="15">
        <ac:context len="16" hash="2537429959"/>
      </ac:txMk>
    </ac:txMkLst>
    <p188:pos x="2456899" y="190632"/>
    <p188:replyLst>
      <p188:reply id="{A3211B18-C9F4-4A1D-9884-5BC6BA6AEC30}" authorId="{F3AC78C4-D122-EB0E-9D31-4AA630434E0F}" created="2025-04-17T16:44:14.606">
        <p188:txBody>
          <a:bodyPr/>
          <a:lstStyle/>
          <a:p>
            <a:r>
              <a:rPr lang="en-US"/>
              <a:t>Checked the keybank agreement, no language that would differentiate insurance proceeds from termination fees for DSCR and FCCR calc purposes</a:t>
            </a:r>
          </a:p>
        </p188:txBody>
      </p188:reply>
    </p188:replyLst>
    <p188:txBody>
      <a:bodyPr/>
      <a:lstStyle/>
      <a:p>
        <a:r>
          <a:rPr lang="en-US"/>
          <a:t>Add slide for termination fee
- identify the tenants
- lender property?
- impact on keybank?
Include the following:
- Fee amount
- How calculated
- Remaining lease term
- LC/Large TI?
- Effective Date of Termination?</a:t>
        </a:r>
      </a:p>
    </p188:txBody>
  </p188:cm>
  <p188:cm id="{AFB05162-35F3-4EC5-8B69-B2D5F6388E69}" authorId="{E86B34FE-2000-3AC7-2E7C-19D8C3E50A8D}" created="2025-04-23T13:57:19.361">
    <pc:sldMkLst xmlns:pc="http://schemas.microsoft.com/office/powerpoint/2013/main/command">
      <pc:docMk/>
      <pc:sldMk cId="2764371917" sldId="7716"/>
    </pc:sldMkLst>
    <p188:txBody>
      <a:bodyPr/>
      <a:lstStyle/>
      <a:p>
        <a:r>
          <a:rPr lang="en-US"/>
          <a:t>[@Nikolaus Jacobson] we cant have different colors on this slide and the insurance</a:t>
        </a:r>
      </a:p>
    </p188:txBody>
  </p188:cm>
  <p188:cm id="{4B528438-5609-42B4-B201-55FF17D2F90D}" authorId="{E86B34FE-2000-3AC7-2E7C-19D8C3E50A8D}" created="2025-04-23T23:45:00.935">
    <ac:deMkLst xmlns:ac="http://schemas.microsoft.com/office/drawing/2013/main/command">
      <pc:docMk xmlns:pc="http://schemas.microsoft.com/office/powerpoint/2013/main/command"/>
      <pc:sldMk xmlns:pc="http://schemas.microsoft.com/office/powerpoint/2013/main/command" cId="2764371917" sldId="7716"/>
      <ac:picMk id="6" creationId="{BC10D5E2-0B8D-814D-5FF8-42687473CC6E}"/>
    </ac:deMkLst>
    <p188:txBody>
      <a:bodyPr/>
      <a:lstStyle/>
      <a:p>
        <a:r>
          <a:rPr lang="en-US"/>
          <a:t>[@Nikolaus Jacobson] lets make the table in the ppt and then it will look better.</a:t>
        </a:r>
      </a:p>
    </p188:txBody>
  </p188:cm>
</p188:cmLst>
</file>

<file path=ppt/comments/modernComment_1E26_1E7ABF87.xml><?xml version="1.0" encoding="utf-8"?>
<p188:cmLst xmlns:a="http://schemas.openxmlformats.org/drawingml/2006/main" xmlns:r="http://schemas.openxmlformats.org/officeDocument/2006/relationships" xmlns:p188="http://schemas.microsoft.com/office/powerpoint/2018/8/main">
  <p188:cm id="{A4218982-E8E6-4993-8EF2-F06AC9388E43}" authorId="{7AB25DF1-C79E-BE43-BC56-0D079C2B62EB}" created="2025-04-23T22:38:47.914">
    <ac:txMkLst xmlns:ac="http://schemas.microsoft.com/office/drawing/2013/main/command">
      <pc:docMk xmlns:pc="http://schemas.microsoft.com/office/powerpoint/2013/main/command"/>
      <pc:sldMk xmlns:pc="http://schemas.microsoft.com/office/powerpoint/2013/main/command" cId="511360903" sldId="7718"/>
      <ac:spMk id="14" creationId="{B93EF8EF-53BB-76CA-3808-52E32A8024A7}"/>
      <ac:txMk cp="0" len="13">
        <ac:context len="14" hash="4205763264"/>
      </ac:txMk>
    </ac:txMkLst>
    <p188:pos x="3436178" y="183587"/>
    <p188:txBody>
      <a:bodyPr/>
      <a:lstStyle/>
      <a:p>
        <a:r>
          <a:rPr lang="en-US"/>
          <a:t>Open for promote projection</a:t>
        </a:r>
      </a:p>
    </p188:txBody>
  </p188:cm>
</p188:cmLst>
</file>

<file path=ppt/comments/modernComment_1E27_EC22ED47.xml><?xml version="1.0" encoding="utf-8"?>
<p188:cmLst xmlns:a="http://schemas.openxmlformats.org/drawingml/2006/main" xmlns:r="http://schemas.openxmlformats.org/officeDocument/2006/relationships" xmlns:p188="http://schemas.microsoft.com/office/powerpoint/2018/8/main">
  <p188:cm id="{A641BC16-88A0-4612-B462-42F448EF5B29}" authorId="{D1717886-64C6-EDA3-6DF0-B227E733F856}" created="2025-04-23T10:02:41.676">
    <ac:deMkLst xmlns:ac="http://schemas.microsoft.com/office/drawing/2013/main/command">
      <pc:docMk xmlns:pc="http://schemas.microsoft.com/office/powerpoint/2013/main/command"/>
      <pc:sldMk xmlns:pc="http://schemas.microsoft.com/office/powerpoint/2013/main/command" cId="3961711943" sldId="7719"/>
      <ac:graphicFrameMk id="19" creationId="{0E3A7A23-9FC5-FDA2-9601-67BB4691B23F}"/>
    </ac:deMkLst>
    <p188:txBody>
      <a:bodyPr/>
      <a:lstStyle/>
      <a:p>
        <a:r>
          <a:rPr lang="en-US"/>
          <a:t>[@Tina Triece] Just want to make sure - the 343 SF at Benigno, is it static vacancy?</a:t>
        </a:r>
      </a:p>
    </p188:txBody>
  </p188:cm>
</p188:cmLst>
</file>

<file path=ppt/comments/modernComment_DB7_2FB8A2D4.xml><?xml version="1.0" encoding="utf-8"?>
<p188:cmLst xmlns:a="http://schemas.openxmlformats.org/drawingml/2006/main" xmlns:r="http://schemas.openxmlformats.org/officeDocument/2006/relationships" xmlns:p188="http://schemas.microsoft.com/office/powerpoint/2018/8/main">
  <p188:cm id="{DB143A07-7782-448A-AD5C-F7B2DC1DB4BC}" authorId="{A949107C-2A22-2B91-6A9F-30D709F9D6C6}" created="2025-04-22T17:07:46.833">
    <pc:sldMkLst xmlns:pc="http://schemas.microsoft.com/office/powerpoint/2013/main/command">
      <pc:docMk/>
      <pc:sldMk cId="800629460" sldId="3511"/>
    </pc:sldMkLst>
    <p188:txBody>
      <a:bodyPr/>
      <a:lstStyle/>
      <a:p>
        <a:r>
          <a:rPr lang="en-US"/>
          <a:t>[@Jordan Nathan] Fund 2 TT AR section has been fully completed.  Slides 24-27</a:t>
        </a:r>
      </a:p>
    </p188:txBody>
  </p188:cm>
</p188:cmLst>
</file>

<file path=ppt/comments/modernComment_DB8_50A68828.xml><?xml version="1.0" encoding="utf-8"?>
<p188:cmLst xmlns:a="http://schemas.openxmlformats.org/drawingml/2006/main" xmlns:r="http://schemas.openxmlformats.org/officeDocument/2006/relationships" xmlns:p188="http://schemas.microsoft.com/office/powerpoint/2018/8/main">
  <p188:cm id="{1DAA2661-1C59-4409-9EB3-3363A95F3454}" authorId="{A949107C-2A22-2B91-6A9F-30D709F9D6C6}" status="resolved" created="2025-01-23T15:42:59.551">
    <pc:sldMkLst xmlns:pc="http://schemas.microsoft.com/office/powerpoint/2013/main/command">
      <pc:docMk/>
      <pc:sldMk cId="1353091112" sldId="3512"/>
    </pc:sldMkLst>
    <p188:replyLst>
      <p188:reply id="{23ED5D81-952A-45B3-B859-D5260D7CE243}" authorId="{3BE96F70-F990-5047-A197-7BE6B0B14F58}" created="2025-01-23T19:28:55.360">
        <p188:txBody>
          <a:bodyPr/>
          <a:lstStyle/>
          <a:p>
            <a:r>
              <a:rPr lang="en-US"/>
              <a:t>Added credit scores</a:t>
            </a:r>
          </a:p>
        </p188:txBody>
      </p188:reply>
    </p188:replyLst>
    <p188:txBody>
      <a:bodyPr/>
      <a:lstStyle/>
      <a:p>
        <a:r>
          <a:rPr lang="en-US"/>
          <a:t>[@Michael Tang] Would you be able to add the Tenant Credit scores for this and slide 33 for any tenants that you have the scores for?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009461-6745-F215-3070-0CE83BED284D}"/>
              </a:ext>
            </a:extLst>
          </p:cNvPr>
          <p:cNvSpPr>
            <a:spLocks noGrp="1"/>
          </p:cNvSpPr>
          <p:nvPr>
            <p:ph type="hdr" sz="quarter"/>
          </p:nvPr>
        </p:nvSpPr>
        <p:spPr>
          <a:xfrm>
            <a:off x="0" y="0"/>
            <a:ext cx="3011699" cy="46340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1C2210BE-6617-B0DF-6E7D-2EC793D08C8A}"/>
              </a:ext>
            </a:extLst>
          </p:cNvPr>
          <p:cNvSpPr>
            <a:spLocks noGrp="1"/>
          </p:cNvSpPr>
          <p:nvPr>
            <p:ph type="dt" sz="quarter" idx="1"/>
          </p:nvPr>
        </p:nvSpPr>
        <p:spPr>
          <a:xfrm>
            <a:off x="3936769" y="0"/>
            <a:ext cx="3011699" cy="463408"/>
          </a:xfrm>
          <a:prstGeom prst="rect">
            <a:avLst/>
          </a:prstGeom>
        </p:spPr>
        <p:txBody>
          <a:bodyPr vert="horz" lIns="91440" tIns="45720" rIns="91440" bIns="45720" rtlCol="0"/>
          <a:lstStyle>
            <a:lvl1pPr algn="r">
              <a:defRPr sz="1200"/>
            </a:lvl1pPr>
          </a:lstStyle>
          <a:p>
            <a:fld id="{EC996398-C398-4FE5-A08F-5C0AB3F9254F}" type="datetimeFigureOut">
              <a:rPr lang="en-IL" smtClean="0"/>
              <a:t>08/09/2025</a:t>
            </a:fld>
            <a:endParaRPr lang="en-IL"/>
          </a:p>
        </p:txBody>
      </p:sp>
      <p:sp>
        <p:nvSpPr>
          <p:cNvPr id="4" name="Footer Placeholder 3">
            <a:extLst>
              <a:ext uri="{FF2B5EF4-FFF2-40B4-BE49-F238E27FC236}">
                <a16:creationId xmlns:a16="http://schemas.microsoft.com/office/drawing/2014/main" id="{8B6BB0DE-C675-C444-F7DE-D5B9BA06FF71}"/>
              </a:ext>
            </a:extLst>
          </p:cNvPr>
          <p:cNvSpPr>
            <a:spLocks noGrp="1"/>
          </p:cNvSpPr>
          <p:nvPr>
            <p:ph type="ftr" sz="quarter" idx="2"/>
          </p:nvPr>
        </p:nvSpPr>
        <p:spPr>
          <a:xfrm>
            <a:off x="0" y="8772669"/>
            <a:ext cx="3011699" cy="46340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80335994-1FCE-7F3B-1595-3BFCD0D2E097}"/>
              </a:ext>
            </a:extLst>
          </p:cNvPr>
          <p:cNvSpPr>
            <a:spLocks noGrp="1"/>
          </p:cNvSpPr>
          <p:nvPr>
            <p:ph type="sldNum" sz="quarter" idx="3"/>
          </p:nvPr>
        </p:nvSpPr>
        <p:spPr>
          <a:xfrm>
            <a:off x="3936769" y="8772669"/>
            <a:ext cx="3011699" cy="463407"/>
          </a:xfrm>
          <a:prstGeom prst="rect">
            <a:avLst/>
          </a:prstGeom>
        </p:spPr>
        <p:txBody>
          <a:bodyPr vert="horz" lIns="91440" tIns="45720" rIns="91440" bIns="45720" rtlCol="0" anchor="b"/>
          <a:lstStyle>
            <a:lvl1pPr algn="r">
              <a:defRPr sz="1200"/>
            </a:lvl1pPr>
          </a:lstStyle>
          <a:p>
            <a:fld id="{05C92AD7-44BF-4DF1-B67E-674628F9296E}" type="slidenum">
              <a:rPr lang="en-IL" smtClean="0"/>
              <a:t>‹#›</a:t>
            </a:fld>
            <a:endParaRPr lang="en-IL"/>
          </a:p>
        </p:txBody>
      </p:sp>
    </p:spTree>
    <p:extLst>
      <p:ext uri="{BB962C8B-B14F-4D97-AF65-F5344CB8AC3E}">
        <p14:creationId xmlns:p14="http://schemas.microsoft.com/office/powerpoint/2010/main" val="2927114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6769" y="0"/>
            <a:ext cx="3011699" cy="463408"/>
          </a:xfrm>
          <a:prstGeom prst="rect">
            <a:avLst/>
          </a:prstGeom>
        </p:spPr>
        <p:txBody>
          <a:bodyPr vert="horz" lIns="91440" tIns="45720" rIns="91440" bIns="45720" rtlCol="0"/>
          <a:lstStyle>
            <a:lvl1pPr algn="r">
              <a:defRPr sz="1200"/>
            </a:lvl1pPr>
          </a:lstStyle>
          <a:p>
            <a:fld id="{F6C3BBC8-2D1F-4D84-B85E-2B831D8458FB}" type="datetimeFigureOut">
              <a:rPr lang="en-US" smtClean="0"/>
              <a:t>8/9/2025</a:t>
            </a:fld>
            <a:endParaRPr lang="en-US"/>
          </a:p>
        </p:txBody>
      </p:sp>
      <p:sp>
        <p:nvSpPr>
          <p:cNvPr id="4" name="Slide Image Placeholder 3"/>
          <p:cNvSpPr>
            <a:spLocks noGrp="1" noRot="1" noChangeAspect="1"/>
          </p:cNvSpPr>
          <p:nvPr>
            <p:ph type="sldImg" idx="2"/>
          </p:nvPr>
        </p:nvSpPr>
        <p:spPr>
          <a:xfrm>
            <a:off x="704850" y="1154113"/>
            <a:ext cx="5540375"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6769" y="8772669"/>
            <a:ext cx="3011699" cy="463407"/>
          </a:xfrm>
          <a:prstGeom prst="rect">
            <a:avLst/>
          </a:prstGeom>
        </p:spPr>
        <p:txBody>
          <a:bodyPr vert="horz" lIns="91440" tIns="45720" rIns="91440" bIns="45720" rtlCol="0" anchor="b"/>
          <a:lstStyle>
            <a:lvl1pPr algn="r">
              <a:defRPr sz="1200"/>
            </a:lvl1pPr>
          </a:lstStyle>
          <a:p>
            <a:fld id="{0B187356-6C33-4566-B68D-1C57DD9181EB}" type="slidenum">
              <a:rPr lang="en-US" smtClean="0"/>
              <a:t>‹#›</a:t>
            </a:fld>
            <a:endParaRPr lang="en-US"/>
          </a:p>
        </p:txBody>
      </p:sp>
    </p:spTree>
    <p:extLst>
      <p:ext uri="{BB962C8B-B14F-4D97-AF65-F5344CB8AC3E}">
        <p14:creationId xmlns:p14="http://schemas.microsoft.com/office/powerpoint/2010/main" val="26576262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a:t>
            </a:fld>
            <a:endParaRPr lang="en-US"/>
          </a:p>
        </p:txBody>
      </p:sp>
    </p:spTree>
    <p:extLst>
      <p:ext uri="{BB962C8B-B14F-4D97-AF65-F5344CB8AC3E}">
        <p14:creationId xmlns:p14="http://schemas.microsoft.com/office/powerpoint/2010/main" val="290096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13</a:t>
            </a:fld>
            <a:endParaRPr lang="en-US"/>
          </a:p>
        </p:txBody>
      </p:sp>
    </p:spTree>
    <p:extLst>
      <p:ext uri="{BB962C8B-B14F-4D97-AF65-F5344CB8AC3E}">
        <p14:creationId xmlns:p14="http://schemas.microsoft.com/office/powerpoint/2010/main" val="371673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17</a:t>
            </a:fld>
            <a:endParaRPr lang="en-US"/>
          </a:p>
        </p:txBody>
      </p:sp>
    </p:spTree>
    <p:extLst>
      <p:ext uri="{BB962C8B-B14F-4D97-AF65-F5344CB8AC3E}">
        <p14:creationId xmlns:p14="http://schemas.microsoft.com/office/powerpoint/2010/main" val="3250343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5F142-9841-DF4A-851E-BCE6475D3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9A415-7676-EFA1-DD5C-32103A6F1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3548-82FB-FFD3-6B53-3BC131B66BEF}"/>
              </a:ext>
            </a:extLst>
          </p:cNvPr>
          <p:cNvSpPr>
            <a:spLocks noGrp="1"/>
          </p:cNvSpPr>
          <p:nvPr>
            <p:ph type="body" idx="1"/>
          </p:nvPr>
        </p:nvSpPr>
        <p:spPr/>
        <p:txBody>
          <a:bodyPr/>
          <a:lstStyle/>
          <a:p>
            <a:pPr marL="0" indent="0">
              <a:buFont typeface="Arial" panose="020B0604020202020204" pitchFamily="34" charset="0"/>
              <a:buNone/>
            </a:pPr>
            <a:r>
              <a:rPr lang="en-US" sz="1200" b="1"/>
              <a:t>Exit cap Calculator Notes </a:t>
            </a:r>
          </a:p>
          <a:p>
            <a:pPr marL="0" indent="0">
              <a:buFont typeface="Arial" panose="020B0604020202020204" pitchFamily="34" charset="0"/>
              <a:buNone/>
            </a:pPr>
            <a:endParaRPr lang="en-US" sz="1200" b="1"/>
          </a:p>
          <a:p>
            <a:pPr marL="171450" indent="-171450">
              <a:buFont typeface="Arial" panose="020B0604020202020204" pitchFamily="34" charset="0"/>
              <a:buChar char="•"/>
            </a:pPr>
            <a:r>
              <a:rPr lang="en-US" sz="1200"/>
              <a:t>Right now the Fund 2 and Fund 3 model use approx. the same exit cap. This is based on the </a:t>
            </a:r>
            <a:r>
              <a:rPr lang="en-US" sz="1200" err="1"/>
              <a:t>the</a:t>
            </a:r>
            <a:r>
              <a:rPr lang="en-US" sz="1200"/>
              <a:t> </a:t>
            </a:r>
            <a:r>
              <a:rPr lang="en-US" sz="1200" err="1"/>
              <a:t>wtd</a:t>
            </a:r>
            <a:r>
              <a:rPr lang="en-US" sz="1200"/>
              <a:t> avg baseline cap rate by market and its allocation and a 5% portfolio premium which gets us to 5.77%</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The exit cap calculator is a function of the remaining WALT and M2M and adjusts the exit cap. It uses a 7.5% Fund level M2M and adjusts the exit cap for each deal based on the M2M of the deal.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If a fund has a higher M2M, the exit cap will be lower. So, by that logic, Fund 2 should have a lower exit cap.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However, the research team is verifying the baseline exit cap as well as the 2024 MRG which is expected to come in higher than Q1-24 LMS 2024 MRG.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If we use a 4% Fund level M2M for Fund 3, this benefits acquisitions, because most deals will have a higher M2M than the 4% and by normalizing to the 4%, they will end up with a lower exit cap and allow for more aggressive underwriting.</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In short, the M2M validates the 7.5% Fund level assumption.</a:t>
            </a:r>
          </a:p>
          <a:p>
            <a:endParaRPr lang="en-US"/>
          </a:p>
        </p:txBody>
      </p:sp>
      <p:sp>
        <p:nvSpPr>
          <p:cNvPr id="4" name="Slide Number Placeholder 3">
            <a:extLst>
              <a:ext uri="{FF2B5EF4-FFF2-40B4-BE49-F238E27FC236}">
                <a16:creationId xmlns:a16="http://schemas.microsoft.com/office/drawing/2014/main" id="{BD5C4E54-8B2C-9943-5D34-2CEE906BCBFF}"/>
              </a:ext>
            </a:extLst>
          </p:cNvPr>
          <p:cNvSpPr>
            <a:spLocks noGrp="1"/>
          </p:cNvSpPr>
          <p:nvPr>
            <p:ph type="sldNum" sz="quarter" idx="5"/>
          </p:nvPr>
        </p:nvSpPr>
        <p:spPr/>
        <p:txBody>
          <a:bodyPr/>
          <a:lstStyle/>
          <a:p>
            <a:fld id="{A79E4FA1-FB85-E442-9BE3-9BB8C8EA2B3D}" type="slidenum">
              <a:rPr lang="en-US" smtClean="0"/>
              <a:t>18</a:t>
            </a:fld>
            <a:endParaRPr lang="en-US"/>
          </a:p>
        </p:txBody>
      </p:sp>
    </p:spTree>
    <p:extLst>
      <p:ext uri="{BB962C8B-B14F-4D97-AF65-F5344CB8AC3E}">
        <p14:creationId xmlns:p14="http://schemas.microsoft.com/office/powerpoint/2010/main" val="3055841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19</a:t>
            </a:fld>
            <a:endParaRPr lang="en-US"/>
          </a:p>
        </p:txBody>
      </p:sp>
    </p:spTree>
    <p:extLst>
      <p:ext uri="{BB962C8B-B14F-4D97-AF65-F5344CB8AC3E}">
        <p14:creationId xmlns:p14="http://schemas.microsoft.com/office/powerpoint/2010/main" val="1523695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D3CF4-5D85-82F3-3E58-6160705D5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D8BD4-F059-54C9-BBE0-2B8F1A5AB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C57CC-ECE5-D75A-2D1B-589B1CBFA812}"/>
              </a:ext>
            </a:extLst>
          </p:cNvPr>
          <p:cNvSpPr>
            <a:spLocks noGrp="1"/>
          </p:cNvSpPr>
          <p:nvPr>
            <p:ph type="body" idx="1"/>
          </p:nvPr>
        </p:nvSpPr>
        <p:spPr/>
        <p:txBody>
          <a:bodyPr/>
          <a:lstStyle/>
          <a:p>
            <a:pPr>
              <a:buClr>
                <a:schemeClr val="accent2"/>
              </a:buCl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DEAL NOTES </a:t>
            </a:r>
          </a:p>
          <a:p>
            <a:pPr>
              <a:buClr>
                <a:schemeClr val="accent2"/>
              </a:buClr>
            </a:pPr>
            <a:endPar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Genband</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Updated the SF to 8,613 per </a:t>
            </a:r>
            <a:r>
              <a:rPr lang="en-US" sz="1200" err="1">
                <a:solidFill>
                  <a:schemeClr val="tx2"/>
                </a:solidFill>
                <a:latin typeface="Aptos" panose="020B0004020202020204" pitchFamily="34" charset="0"/>
                <a:ea typeface="Lato Medium" panose="020F0502020204030203" pitchFamily="34" charset="0"/>
                <a:cs typeface="Lato Medium" panose="020F0502020204030203" pitchFamily="34" charset="0"/>
              </a:rPr>
              <a:t>MeasureUp</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drawings to capitalize on increase SF. This space has been historically on a MG lease. The new NNN lease will improve recovery composition at this location. Taxes are $4.20 at this property. It is about $2 more than DuPage County. The Rexy rate would be comparable to the general market, discounting for the higher tax number.</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Centerpoint</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Marketing,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Tenant is downsizing and renewing at 1 out of 2 units they occupy. We will be able to capitalize on renting the leftover 20k SF at a premium. The tenant has good payment history, and the space shows well for tours. We have increased their SD, despite of them downsizing, based on credit score.</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Magic Screenprint, Atlanta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Existing tenant vacated. Converted the 2 sub-tenants to a New Lease. This deal is at higher than UW base rate, no downtime, no TIA, no abatement.</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endParaRPr lang="en-US"/>
          </a:p>
        </p:txBody>
      </p:sp>
      <p:sp>
        <p:nvSpPr>
          <p:cNvPr id="4" name="Slide Number Placeholder 3">
            <a:extLst>
              <a:ext uri="{FF2B5EF4-FFF2-40B4-BE49-F238E27FC236}">
                <a16:creationId xmlns:a16="http://schemas.microsoft.com/office/drawing/2014/main" id="{4CA66466-769C-5246-7287-2DFA36B5B4E6}"/>
              </a:ext>
            </a:extLst>
          </p:cNvPr>
          <p:cNvSpPr>
            <a:spLocks noGrp="1"/>
          </p:cNvSpPr>
          <p:nvPr>
            <p:ph type="sldNum" sz="quarter" idx="5"/>
          </p:nvPr>
        </p:nvSpPr>
        <p:spPr/>
        <p:txBody>
          <a:bodyPr/>
          <a:lstStyle/>
          <a:p>
            <a:fld id="{A79E4FA1-FB85-E442-9BE3-9BB8C8EA2B3D}" type="slidenum">
              <a:rPr lang="en-US" smtClean="0"/>
              <a:t>20</a:t>
            </a:fld>
            <a:endParaRPr lang="en-US"/>
          </a:p>
        </p:txBody>
      </p:sp>
    </p:spTree>
    <p:extLst>
      <p:ext uri="{BB962C8B-B14F-4D97-AF65-F5344CB8AC3E}">
        <p14:creationId xmlns:p14="http://schemas.microsoft.com/office/powerpoint/2010/main" val="2285157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528BD-E5E2-3B35-9FC8-35F7A5FEB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46115-B200-6B2A-F6A2-FF2A0DD12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013C8-24B7-511E-C61A-DB76D054919A}"/>
              </a:ext>
            </a:extLst>
          </p:cNvPr>
          <p:cNvSpPr>
            <a:spLocks noGrp="1"/>
          </p:cNvSpPr>
          <p:nvPr>
            <p:ph type="body" idx="1"/>
          </p:nvPr>
        </p:nvSpPr>
        <p:spPr/>
        <p:txBody>
          <a:bodyPr/>
          <a:lstStyle/>
          <a:p>
            <a:pPr>
              <a:buClr>
                <a:schemeClr val="accent2"/>
              </a:buCl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DEAL NOTES </a:t>
            </a:r>
          </a:p>
          <a:p>
            <a:pPr>
              <a:buClr>
                <a:schemeClr val="accent2"/>
              </a:buClr>
            </a:pPr>
            <a:endPar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Genband</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Updated the SF to 8,613 per </a:t>
            </a:r>
            <a:r>
              <a:rPr lang="en-US" sz="1200" err="1">
                <a:solidFill>
                  <a:schemeClr val="tx2"/>
                </a:solidFill>
                <a:latin typeface="Aptos" panose="020B0004020202020204" pitchFamily="34" charset="0"/>
                <a:ea typeface="Lato Medium" panose="020F0502020204030203" pitchFamily="34" charset="0"/>
                <a:cs typeface="Lato Medium" panose="020F0502020204030203" pitchFamily="34" charset="0"/>
              </a:rPr>
              <a:t>MeasureUp</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drawings to capitalize on increase SF. This space has been historically on a MG lease. The new NNN lease will improve recovery composition at this location. Taxes are $4.20 at this property. It is about $2 more than DuPage County. The Rexy rate would be comparable to the general market, discounting for the higher tax number.</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Centerpoint</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Marketing,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Tenant is downsizing and renewing at 1 out of 2 units they occupy. We will be able to capitalize on renting the leftover 20k SF at a premium. The tenant has good payment history, and the space shows well for tours. We have increased their SD, despite of them downsizing, based on credit score.</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Magic Screenprint, Atlanta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Existing tenant vacated. Converted the 2 sub-tenants to a New Lease. This deal is at higher than UW base rate, no downtime, no TIA, no abatement.</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endParaRPr lang="en-US"/>
          </a:p>
        </p:txBody>
      </p:sp>
      <p:sp>
        <p:nvSpPr>
          <p:cNvPr id="4" name="Slide Number Placeholder 3">
            <a:extLst>
              <a:ext uri="{FF2B5EF4-FFF2-40B4-BE49-F238E27FC236}">
                <a16:creationId xmlns:a16="http://schemas.microsoft.com/office/drawing/2014/main" id="{3F5AF5CD-AE83-2D76-E8AA-B5E4001B3F0D}"/>
              </a:ext>
            </a:extLst>
          </p:cNvPr>
          <p:cNvSpPr>
            <a:spLocks noGrp="1"/>
          </p:cNvSpPr>
          <p:nvPr>
            <p:ph type="sldNum" sz="quarter" idx="5"/>
          </p:nvPr>
        </p:nvSpPr>
        <p:spPr/>
        <p:txBody>
          <a:bodyPr/>
          <a:lstStyle/>
          <a:p>
            <a:fld id="{A79E4FA1-FB85-E442-9BE3-9BB8C8EA2B3D}" type="slidenum">
              <a:rPr lang="en-US" smtClean="0"/>
              <a:t>21</a:t>
            </a:fld>
            <a:endParaRPr lang="en-US"/>
          </a:p>
        </p:txBody>
      </p:sp>
    </p:spTree>
    <p:extLst>
      <p:ext uri="{BB962C8B-B14F-4D97-AF65-F5344CB8AC3E}">
        <p14:creationId xmlns:p14="http://schemas.microsoft.com/office/powerpoint/2010/main" val="321351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F87D-4CEC-9B8C-A260-BE922D0B5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935A4-3C85-3B32-53CD-11D7E7F3F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32E8E-21AD-DA6D-4AB2-917DF86690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24D1D4-2197-8F07-40ED-EFBDE1C2A918}"/>
              </a:ext>
            </a:extLst>
          </p:cNvPr>
          <p:cNvSpPr>
            <a:spLocks noGrp="1"/>
          </p:cNvSpPr>
          <p:nvPr>
            <p:ph type="sldNum" sz="quarter" idx="5"/>
          </p:nvPr>
        </p:nvSpPr>
        <p:spPr/>
        <p:txBody>
          <a:bodyPr/>
          <a:lstStyle/>
          <a:p>
            <a:fld id="{A79E4FA1-FB85-E442-9BE3-9BB8C8EA2B3D}" type="slidenum">
              <a:rPr lang="en-US" smtClean="0"/>
              <a:t>22</a:t>
            </a:fld>
            <a:endParaRPr lang="en-US"/>
          </a:p>
        </p:txBody>
      </p:sp>
    </p:spTree>
    <p:extLst>
      <p:ext uri="{BB962C8B-B14F-4D97-AF65-F5344CB8AC3E}">
        <p14:creationId xmlns:p14="http://schemas.microsoft.com/office/powerpoint/2010/main" val="4055816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64E85-D9EE-98A0-4518-D7805F746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CCBC-7A21-BF20-7528-C2AE3C085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09392-5ECE-6F84-7CF2-1A630719A799}"/>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8B9EFA95-6C8A-900E-9B35-ABD104D119DE}"/>
              </a:ext>
            </a:extLst>
          </p:cNvPr>
          <p:cNvSpPr>
            <a:spLocks noGrp="1"/>
          </p:cNvSpPr>
          <p:nvPr>
            <p:ph type="sldNum" sz="quarter" idx="5"/>
          </p:nvPr>
        </p:nvSpPr>
        <p:spPr/>
        <p:txBody>
          <a:bodyPr/>
          <a:lstStyle/>
          <a:p>
            <a:fld id="{A79E4FA1-FB85-E442-9BE3-9BB8C8EA2B3D}" type="slidenum">
              <a:rPr lang="en-US" smtClean="0"/>
              <a:t>23</a:t>
            </a:fld>
            <a:endParaRPr lang="en-US"/>
          </a:p>
        </p:txBody>
      </p:sp>
    </p:spTree>
    <p:extLst>
      <p:ext uri="{BB962C8B-B14F-4D97-AF65-F5344CB8AC3E}">
        <p14:creationId xmlns:p14="http://schemas.microsoft.com/office/powerpoint/2010/main" val="815396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203C8-D298-E9B0-646D-7F3F8A596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D0EA8-70D7-E5CE-0DB4-F905BEE31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14683-13A5-F4EA-B67A-0273CA27D624}"/>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3C126883-9860-3C33-CB35-532B17208BCE}"/>
              </a:ext>
            </a:extLst>
          </p:cNvPr>
          <p:cNvSpPr>
            <a:spLocks noGrp="1"/>
          </p:cNvSpPr>
          <p:nvPr>
            <p:ph type="sldNum" sz="quarter" idx="5"/>
          </p:nvPr>
        </p:nvSpPr>
        <p:spPr/>
        <p:txBody>
          <a:bodyPr/>
          <a:lstStyle/>
          <a:p>
            <a:fld id="{A79E4FA1-FB85-E442-9BE3-9BB8C8EA2B3D}" type="slidenum">
              <a:rPr lang="en-US" smtClean="0"/>
              <a:t>24</a:t>
            </a:fld>
            <a:endParaRPr lang="en-US"/>
          </a:p>
        </p:txBody>
      </p:sp>
    </p:spTree>
    <p:extLst>
      <p:ext uri="{BB962C8B-B14F-4D97-AF65-F5344CB8AC3E}">
        <p14:creationId xmlns:p14="http://schemas.microsoft.com/office/powerpoint/2010/main" val="2557732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25</a:t>
            </a:fld>
            <a:endParaRPr lang="en-US"/>
          </a:p>
        </p:txBody>
      </p:sp>
    </p:spTree>
    <p:extLst>
      <p:ext uri="{BB962C8B-B14F-4D97-AF65-F5344CB8AC3E}">
        <p14:creationId xmlns:p14="http://schemas.microsoft.com/office/powerpoint/2010/main" val="295019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2</a:t>
            </a:fld>
            <a:endParaRPr lang="en-US"/>
          </a:p>
        </p:txBody>
      </p:sp>
    </p:spTree>
    <p:extLst>
      <p:ext uri="{BB962C8B-B14F-4D97-AF65-F5344CB8AC3E}">
        <p14:creationId xmlns:p14="http://schemas.microsoft.com/office/powerpoint/2010/main" val="1592211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26</a:t>
            </a:fld>
            <a:endParaRPr lang="en-US"/>
          </a:p>
        </p:txBody>
      </p:sp>
    </p:spTree>
    <p:extLst>
      <p:ext uri="{BB962C8B-B14F-4D97-AF65-F5344CB8AC3E}">
        <p14:creationId xmlns:p14="http://schemas.microsoft.com/office/powerpoint/2010/main" val="225356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56FE-D92A-161F-E035-8E45FDE5C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3130F-7514-DADE-7CE5-C4E09B1D5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D16A2-C451-BDF8-19D6-CADD57BC7C7D}"/>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301F0BE8-37A8-D6AA-3A2D-0AA4E4906850}"/>
              </a:ext>
            </a:extLst>
          </p:cNvPr>
          <p:cNvSpPr>
            <a:spLocks noGrp="1"/>
          </p:cNvSpPr>
          <p:nvPr>
            <p:ph type="sldNum" sz="quarter" idx="5"/>
          </p:nvPr>
        </p:nvSpPr>
        <p:spPr/>
        <p:txBody>
          <a:bodyPr/>
          <a:lstStyle/>
          <a:p>
            <a:fld id="{A79E4FA1-FB85-E442-9BE3-9BB8C8EA2B3D}" type="slidenum">
              <a:rPr lang="en-US" smtClean="0"/>
              <a:t>27</a:t>
            </a:fld>
            <a:endParaRPr lang="en-US"/>
          </a:p>
        </p:txBody>
      </p:sp>
    </p:spTree>
    <p:extLst>
      <p:ext uri="{BB962C8B-B14F-4D97-AF65-F5344CB8AC3E}">
        <p14:creationId xmlns:p14="http://schemas.microsoft.com/office/powerpoint/2010/main" val="2250046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BE005-5554-8326-DE61-BE0803BC4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743AD-4413-F44F-361C-148924E92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DB236-02BC-8A21-3F13-180D762970BD}"/>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F0A8E7E8-D712-CDB4-DAEF-BA5DBD1E7AE9}"/>
              </a:ext>
            </a:extLst>
          </p:cNvPr>
          <p:cNvSpPr>
            <a:spLocks noGrp="1"/>
          </p:cNvSpPr>
          <p:nvPr>
            <p:ph type="sldNum" sz="quarter" idx="5"/>
          </p:nvPr>
        </p:nvSpPr>
        <p:spPr/>
        <p:txBody>
          <a:bodyPr/>
          <a:lstStyle/>
          <a:p>
            <a:fld id="{A79E4FA1-FB85-E442-9BE3-9BB8C8EA2B3D}" type="slidenum">
              <a:rPr lang="en-US" smtClean="0"/>
              <a:t>28</a:t>
            </a:fld>
            <a:endParaRPr lang="en-US"/>
          </a:p>
        </p:txBody>
      </p:sp>
    </p:spTree>
    <p:extLst>
      <p:ext uri="{BB962C8B-B14F-4D97-AF65-F5344CB8AC3E}">
        <p14:creationId xmlns:p14="http://schemas.microsoft.com/office/powerpoint/2010/main" val="2701310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7F69E-8E15-26F5-BDD8-48DB723FA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A2275-282F-4447-BA94-5D7F60C11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EC3F2-0A5E-B638-E08A-921A7D8F905B}"/>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D8D7EA82-7A8A-6683-BCF8-877FFBBEC237}"/>
              </a:ext>
            </a:extLst>
          </p:cNvPr>
          <p:cNvSpPr>
            <a:spLocks noGrp="1"/>
          </p:cNvSpPr>
          <p:nvPr>
            <p:ph type="sldNum" sz="quarter" idx="5"/>
          </p:nvPr>
        </p:nvSpPr>
        <p:spPr/>
        <p:txBody>
          <a:bodyPr/>
          <a:lstStyle/>
          <a:p>
            <a:fld id="{A79E4FA1-FB85-E442-9BE3-9BB8C8EA2B3D}" type="slidenum">
              <a:rPr lang="en-US" smtClean="0"/>
              <a:t>29</a:t>
            </a:fld>
            <a:endParaRPr lang="en-US"/>
          </a:p>
        </p:txBody>
      </p:sp>
    </p:spTree>
    <p:extLst>
      <p:ext uri="{BB962C8B-B14F-4D97-AF65-F5344CB8AC3E}">
        <p14:creationId xmlns:p14="http://schemas.microsoft.com/office/powerpoint/2010/main" val="671956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0D0FA-FF81-F31A-AF07-1121495FC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EBC8E-06BF-94E8-1E76-F91A9E3DA4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69C1F-95E0-2B9A-ADC2-818D58D50A50}"/>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B9EC0E5B-A16D-6640-51C8-412948970B27}"/>
              </a:ext>
            </a:extLst>
          </p:cNvPr>
          <p:cNvSpPr>
            <a:spLocks noGrp="1"/>
          </p:cNvSpPr>
          <p:nvPr>
            <p:ph type="sldNum" sz="quarter" idx="5"/>
          </p:nvPr>
        </p:nvSpPr>
        <p:spPr/>
        <p:txBody>
          <a:bodyPr/>
          <a:lstStyle/>
          <a:p>
            <a:fld id="{A79E4FA1-FB85-E442-9BE3-9BB8C8EA2B3D}" type="slidenum">
              <a:rPr lang="en-US" smtClean="0"/>
              <a:t>30</a:t>
            </a:fld>
            <a:endParaRPr lang="en-US"/>
          </a:p>
        </p:txBody>
      </p:sp>
    </p:spTree>
    <p:extLst>
      <p:ext uri="{BB962C8B-B14F-4D97-AF65-F5344CB8AC3E}">
        <p14:creationId xmlns:p14="http://schemas.microsoft.com/office/powerpoint/2010/main" val="658110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5FE2A-154E-F705-6700-01C90155E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EBCCD-13A0-132D-58AB-9DFF8C8F5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046F97-9DD1-DE02-223A-407D4BF723F8}"/>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A5D8B564-89CF-5E71-55DE-8F14297399AB}"/>
              </a:ext>
            </a:extLst>
          </p:cNvPr>
          <p:cNvSpPr>
            <a:spLocks noGrp="1"/>
          </p:cNvSpPr>
          <p:nvPr>
            <p:ph type="sldNum" sz="quarter" idx="5"/>
          </p:nvPr>
        </p:nvSpPr>
        <p:spPr/>
        <p:txBody>
          <a:bodyPr/>
          <a:lstStyle/>
          <a:p>
            <a:fld id="{A79E4FA1-FB85-E442-9BE3-9BB8C8EA2B3D}" type="slidenum">
              <a:rPr lang="en-US" smtClean="0"/>
              <a:t>31</a:t>
            </a:fld>
            <a:endParaRPr lang="en-US"/>
          </a:p>
        </p:txBody>
      </p:sp>
    </p:spTree>
    <p:extLst>
      <p:ext uri="{BB962C8B-B14F-4D97-AF65-F5344CB8AC3E}">
        <p14:creationId xmlns:p14="http://schemas.microsoft.com/office/powerpoint/2010/main" val="420496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32</a:t>
            </a:fld>
            <a:endParaRPr lang="en-US"/>
          </a:p>
        </p:txBody>
      </p:sp>
    </p:spTree>
    <p:extLst>
      <p:ext uri="{BB962C8B-B14F-4D97-AF65-F5344CB8AC3E}">
        <p14:creationId xmlns:p14="http://schemas.microsoft.com/office/powerpoint/2010/main" val="3937741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913F6-3586-0037-877F-8F9094F42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68CB1-7B5F-7BFF-8B38-F0602603B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1DC63-11AF-8A9D-6B26-E92A2924B1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E8B4DC-6012-5829-A400-F331158BBBC9}"/>
              </a:ext>
            </a:extLst>
          </p:cNvPr>
          <p:cNvSpPr>
            <a:spLocks noGrp="1"/>
          </p:cNvSpPr>
          <p:nvPr>
            <p:ph type="sldNum" sz="quarter" idx="5"/>
          </p:nvPr>
        </p:nvSpPr>
        <p:spPr/>
        <p:txBody>
          <a:bodyPr/>
          <a:lstStyle/>
          <a:p>
            <a:fld id="{A79E4FA1-FB85-E442-9BE3-9BB8C8EA2B3D}" type="slidenum">
              <a:rPr lang="en-US" smtClean="0"/>
              <a:t>33</a:t>
            </a:fld>
            <a:endParaRPr lang="en-US"/>
          </a:p>
        </p:txBody>
      </p:sp>
    </p:spTree>
    <p:extLst>
      <p:ext uri="{BB962C8B-B14F-4D97-AF65-F5344CB8AC3E}">
        <p14:creationId xmlns:p14="http://schemas.microsoft.com/office/powerpoint/2010/main" val="2049180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913F6-3586-0037-877F-8F9094F42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68CB1-7B5F-7BFF-8B38-F0602603B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1DC63-11AF-8A9D-6B26-E92A2924B1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E8B4DC-6012-5829-A400-F331158BBBC9}"/>
              </a:ext>
            </a:extLst>
          </p:cNvPr>
          <p:cNvSpPr>
            <a:spLocks noGrp="1"/>
          </p:cNvSpPr>
          <p:nvPr>
            <p:ph type="sldNum" sz="quarter" idx="5"/>
          </p:nvPr>
        </p:nvSpPr>
        <p:spPr/>
        <p:txBody>
          <a:bodyPr/>
          <a:lstStyle/>
          <a:p>
            <a:fld id="{A79E4FA1-FB85-E442-9BE3-9BB8C8EA2B3D}" type="slidenum">
              <a:rPr lang="en-US" smtClean="0"/>
              <a:t>34</a:t>
            </a:fld>
            <a:endParaRPr lang="en-US"/>
          </a:p>
        </p:txBody>
      </p:sp>
    </p:spTree>
    <p:extLst>
      <p:ext uri="{BB962C8B-B14F-4D97-AF65-F5344CB8AC3E}">
        <p14:creationId xmlns:p14="http://schemas.microsoft.com/office/powerpoint/2010/main" val="3125393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913F6-3586-0037-877F-8F9094F42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68CB1-7B5F-7BFF-8B38-F0602603B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1DC63-11AF-8A9D-6B26-E92A2924B1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E8B4DC-6012-5829-A400-F331158BBBC9}"/>
              </a:ext>
            </a:extLst>
          </p:cNvPr>
          <p:cNvSpPr>
            <a:spLocks noGrp="1"/>
          </p:cNvSpPr>
          <p:nvPr>
            <p:ph type="sldNum" sz="quarter" idx="5"/>
          </p:nvPr>
        </p:nvSpPr>
        <p:spPr/>
        <p:txBody>
          <a:bodyPr/>
          <a:lstStyle/>
          <a:p>
            <a:fld id="{A79E4FA1-FB85-E442-9BE3-9BB8C8EA2B3D}" type="slidenum">
              <a:rPr lang="en-US" smtClean="0"/>
              <a:t>35</a:t>
            </a:fld>
            <a:endParaRPr lang="en-US"/>
          </a:p>
        </p:txBody>
      </p:sp>
    </p:spTree>
    <p:extLst>
      <p:ext uri="{BB962C8B-B14F-4D97-AF65-F5344CB8AC3E}">
        <p14:creationId xmlns:p14="http://schemas.microsoft.com/office/powerpoint/2010/main" val="3036417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a:t>
            </a:fld>
            <a:endParaRPr lang="en-US"/>
          </a:p>
        </p:txBody>
      </p:sp>
    </p:spTree>
    <p:extLst>
      <p:ext uri="{BB962C8B-B14F-4D97-AF65-F5344CB8AC3E}">
        <p14:creationId xmlns:p14="http://schemas.microsoft.com/office/powerpoint/2010/main" val="3801702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37</a:t>
            </a:fld>
            <a:endParaRPr lang="en-US"/>
          </a:p>
        </p:txBody>
      </p:sp>
    </p:spTree>
    <p:extLst>
      <p:ext uri="{BB962C8B-B14F-4D97-AF65-F5344CB8AC3E}">
        <p14:creationId xmlns:p14="http://schemas.microsoft.com/office/powerpoint/2010/main" val="2088364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435AEE9-3303-4C34-A294-634A7A90A612}" type="slidenum">
              <a:rPr lang="en-US" kern="0">
                <a:solidFill>
                  <a:sysClr val="windowText" lastClr="000000"/>
                </a:solidFill>
                <a:latin typeface="Calibri" panose="020F0502020204030204"/>
              </a:rPr>
              <a:pPr defTabSz="966612">
                <a:defRPr/>
              </a:pPr>
              <a:t>38</a:t>
            </a:fld>
            <a:endParaRPr lang="en-US" kern="0">
              <a:solidFill>
                <a:sysClr val="windowText" lastClr="000000"/>
              </a:solidFill>
              <a:latin typeface="Calibri" panose="020F0502020204030204"/>
            </a:endParaRPr>
          </a:p>
        </p:txBody>
      </p:sp>
    </p:spTree>
    <p:extLst>
      <p:ext uri="{BB962C8B-B14F-4D97-AF65-F5344CB8AC3E}">
        <p14:creationId xmlns:p14="http://schemas.microsoft.com/office/powerpoint/2010/main" val="975514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435AEE9-3303-4C34-A294-634A7A90A612}" type="slidenum">
              <a:rPr lang="en-US" kern="0">
                <a:solidFill>
                  <a:sysClr val="windowText" lastClr="000000"/>
                </a:solidFill>
                <a:latin typeface="Calibri" panose="020F0502020204030204"/>
              </a:rPr>
              <a:pPr defTabSz="966612">
                <a:defRPr/>
              </a:pPr>
              <a:t>39</a:t>
            </a:fld>
            <a:endParaRPr lang="en-US" kern="0">
              <a:solidFill>
                <a:sysClr val="windowText" lastClr="000000"/>
              </a:solidFill>
              <a:latin typeface="Calibri" panose="020F0502020204030204"/>
            </a:endParaRPr>
          </a:p>
        </p:txBody>
      </p:sp>
    </p:spTree>
    <p:extLst>
      <p:ext uri="{BB962C8B-B14F-4D97-AF65-F5344CB8AC3E}">
        <p14:creationId xmlns:p14="http://schemas.microsoft.com/office/powerpoint/2010/main" val="2135628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40</a:t>
            </a:fld>
            <a:endParaRPr lang="en-US"/>
          </a:p>
        </p:txBody>
      </p:sp>
    </p:spTree>
    <p:extLst>
      <p:ext uri="{BB962C8B-B14F-4D97-AF65-F5344CB8AC3E}">
        <p14:creationId xmlns:p14="http://schemas.microsoft.com/office/powerpoint/2010/main" val="3406004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41</a:t>
            </a:fld>
            <a:endParaRPr lang="en-US"/>
          </a:p>
        </p:txBody>
      </p:sp>
    </p:spTree>
    <p:extLst>
      <p:ext uri="{BB962C8B-B14F-4D97-AF65-F5344CB8AC3E}">
        <p14:creationId xmlns:p14="http://schemas.microsoft.com/office/powerpoint/2010/main" val="3115065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4509A-1467-5147-7B83-26F56EA07C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3A55D-39C5-4FB3-73BF-130713AD5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32941D-8B02-5CC2-D1BB-A405B1EC1100}"/>
              </a:ext>
            </a:extLst>
          </p:cNvPr>
          <p:cNvSpPr>
            <a:spLocks noGrp="1"/>
          </p:cNvSpPr>
          <p:nvPr>
            <p:ph type="body" idx="1"/>
          </p:nvPr>
        </p:nvSpPr>
        <p:spPr/>
        <p:txBody>
          <a:bodyPr/>
          <a:lstStyle/>
          <a:p>
            <a:r>
              <a:rPr lang="en-US"/>
              <a:t>d</a:t>
            </a:r>
            <a:endParaRPr lang="en-IL"/>
          </a:p>
        </p:txBody>
      </p:sp>
      <p:sp>
        <p:nvSpPr>
          <p:cNvPr id="4" name="Slide Number Placeholder 3">
            <a:extLst>
              <a:ext uri="{FF2B5EF4-FFF2-40B4-BE49-F238E27FC236}">
                <a16:creationId xmlns:a16="http://schemas.microsoft.com/office/drawing/2014/main" id="{9BA90E4A-51AD-5879-0FEE-B73C4D748D97}"/>
              </a:ext>
            </a:extLst>
          </p:cNvPr>
          <p:cNvSpPr>
            <a:spLocks noGrp="1"/>
          </p:cNvSpPr>
          <p:nvPr>
            <p:ph type="sldNum" sz="quarter" idx="5"/>
          </p:nvPr>
        </p:nvSpPr>
        <p:spPr/>
        <p:txBody>
          <a:bodyPr/>
          <a:lstStyle/>
          <a:p>
            <a:fld id="{0B187356-6C33-4566-B68D-1C57DD9181EB}" type="slidenum">
              <a:rPr lang="en-US" smtClean="0"/>
              <a:t>42</a:t>
            </a:fld>
            <a:endParaRPr lang="en-US"/>
          </a:p>
        </p:txBody>
      </p:sp>
    </p:spTree>
    <p:extLst>
      <p:ext uri="{BB962C8B-B14F-4D97-AF65-F5344CB8AC3E}">
        <p14:creationId xmlns:p14="http://schemas.microsoft.com/office/powerpoint/2010/main" val="4206218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AE257-42D8-440D-8A03-FD5201909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DDB65-EF47-4B7A-842B-D1CD1DCA4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D4ADB-4808-354D-434C-18F50E4F79D8}"/>
              </a:ext>
            </a:extLst>
          </p:cNvPr>
          <p:cNvSpPr>
            <a:spLocks noGrp="1"/>
          </p:cNvSpPr>
          <p:nvPr>
            <p:ph type="body" idx="1"/>
          </p:nvPr>
        </p:nvSpPr>
        <p:spPr/>
        <p:txBody>
          <a:bodyPr/>
          <a:lstStyle/>
          <a:p>
            <a:r>
              <a:rPr lang="en-US" b="1" u="sng"/>
              <a:t>Q1-2025</a:t>
            </a:r>
          </a:p>
          <a:p>
            <a:pPr marL="171450" indent="-171450">
              <a:buFontTx/>
              <a:buChar char="-"/>
            </a:pPr>
            <a:r>
              <a:rPr lang="en-US"/>
              <a:t>Termination Fee Income:</a:t>
            </a:r>
          </a:p>
          <a:p>
            <a:pPr marL="628650" lvl="1" indent="-171450">
              <a:buFontTx/>
              <a:buChar char="-"/>
            </a:pPr>
            <a:r>
              <a:rPr lang="en-US"/>
              <a:t>1211 Ford - $420K Northeast Building Products</a:t>
            </a:r>
          </a:p>
          <a:p>
            <a:pPr marL="628650" lvl="1" indent="-171450">
              <a:buFontTx/>
              <a:buChar char="-"/>
            </a:pPr>
            <a:r>
              <a:rPr lang="en-US"/>
              <a:t>19 Industrial - $135K OEM Accessories</a:t>
            </a:r>
          </a:p>
          <a:p>
            <a:pPr marL="628650" lvl="1" indent="-171450">
              <a:buFontTx/>
              <a:buChar char="-"/>
            </a:pPr>
            <a:r>
              <a:rPr lang="en-US"/>
              <a:t>1980 Old Cuthbert - $20K Ribbons Express</a:t>
            </a:r>
          </a:p>
          <a:p>
            <a:pPr marL="628650" lvl="1" indent="-171450">
              <a:buFontTx/>
              <a:buChar char="-"/>
            </a:pPr>
            <a:r>
              <a:rPr lang="en-US"/>
              <a:t>6704 N 54</a:t>
            </a:r>
            <a:r>
              <a:rPr lang="en-US" baseline="30000"/>
              <a:t>th</a:t>
            </a:r>
            <a:r>
              <a:rPr lang="en-US"/>
              <a:t> Street - $110K Don’s Automotive Supply</a:t>
            </a:r>
            <a:endParaRPr lang="en-IL"/>
          </a:p>
        </p:txBody>
      </p:sp>
      <p:sp>
        <p:nvSpPr>
          <p:cNvPr id="4" name="Slide Number Placeholder 3">
            <a:extLst>
              <a:ext uri="{FF2B5EF4-FFF2-40B4-BE49-F238E27FC236}">
                <a16:creationId xmlns:a16="http://schemas.microsoft.com/office/drawing/2014/main" id="{BA3C797D-9B55-A3A5-125B-404DE59C8FDF}"/>
              </a:ext>
            </a:extLst>
          </p:cNvPr>
          <p:cNvSpPr>
            <a:spLocks noGrp="1"/>
          </p:cNvSpPr>
          <p:nvPr>
            <p:ph type="sldNum" sz="quarter" idx="5"/>
          </p:nvPr>
        </p:nvSpPr>
        <p:spPr/>
        <p:txBody>
          <a:bodyPr/>
          <a:lstStyle/>
          <a:p>
            <a:fld id="{0B187356-6C33-4566-B68D-1C57DD9181EB}" type="slidenum">
              <a:rPr lang="en-US" smtClean="0"/>
              <a:t>43</a:t>
            </a:fld>
            <a:endParaRPr lang="en-US"/>
          </a:p>
        </p:txBody>
      </p:sp>
    </p:spTree>
    <p:extLst>
      <p:ext uri="{BB962C8B-B14F-4D97-AF65-F5344CB8AC3E}">
        <p14:creationId xmlns:p14="http://schemas.microsoft.com/office/powerpoint/2010/main" val="1275863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Q1 2025</a:t>
            </a:r>
          </a:p>
          <a:p>
            <a:endParaRPr lang="en-US" b="0" u="none"/>
          </a:p>
          <a:p>
            <a:r>
              <a:rPr lang="en-US" sz="1100" b="1" u="sng">
                <a:solidFill>
                  <a:schemeClr val="tx1"/>
                </a:solidFill>
                <a:latin typeface="Gilroy" panose="00000500000000000000"/>
                <a:cs typeface="Arial"/>
              </a:rPr>
              <a:t>Operating Expenses</a:t>
            </a:r>
          </a:p>
          <a:p>
            <a:pPr marL="171450" indent="-171450">
              <a:buFont typeface="Arial" panose="020B0604020202020204" pitchFamily="34" charset="0"/>
              <a:buChar char="•"/>
            </a:pPr>
            <a:r>
              <a:rPr lang="en-US" sz="1100" b="1">
                <a:solidFill>
                  <a:schemeClr val="tx1"/>
                </a:solidFill>
                <a:latin typeface="Gilroy" panose="00000500000000000000"/>
                <a:cs typeface="Arial"/>
              </a:rPr>
              <a:t>Utilities</a:t>
            </a:r>
          </a:p>
          <a:p>
            <a:pPr marL="628650" lvl="1" indent="-171450">
              <a:buFont typeface="Arial" panose="020B0604020202020204" pitchFamily="34" charset="0"/>
              <a:buChar char="•"/>
            </a:pPr>
            <a:r>
              <a:rPr lang="en-US" sz="1100">
                <a:solidFill>
                  <a:schemeClr val="tx1"/>
                </a:solidFill>
                <a:latin typeface="Gilroy" panose="00000500000000000000"/>
                <a:cs typeface="Arial"/>
              </a:rPr>
              <a:t>This variance is mainly due to a $200K tenant billbacks.</a:t>
            </a:r>
          </a:p>
          <a:p>
            <a:pPr marL="1085850" lvl="2" indent="-171450">
              <a:buFont typeface="Arial" panose="020B0604020202020204" pitchFamily="34" charset="0"/>
              <a:buChar char="•"/>
            </a:pPr>
            <a:r>
              <a:rPr lang="en-US" sz="1100">
                <a:solidFill>
                  <a:schemeClr val="tx1"/>
                </a:solidFill>
                <a:latin typeface="Gilroy" panose="00000500000000000000"/>
                <a:cs typeface="Arial"/>
              </a:rPr>
              <a:t>4290 Delp $69K for plumbing expenses</a:t>
            </a:r>
          </a:p>
          <a:p>
            <a:pPr marL="1085850" lvl="2" indent="-171450">
              <a:buFont typeface="Arial" panose="020B0604020202020204" pitchFamily="34" charset="0"/>
              <a:buChar char="•"/>
            </a:pPr>
            <a:r>
              <a:rPr lang="en-US" sz="1100">
                <a:solidFill>
                  <a:schemeClr val="tx1"/>
                </a:solidFill>
                <a:latin typeface="Gilroy" panose="00000500000000000000"/>
                <a:cs typeface="Arial"/>
              </a:rPr>
              <a:t>17-01 Pollitt Drive $41K in electric expenses.</a:t>
            </a:r>
          </a:p>
          <a:p>
            <a:pPr marL="1085850" lvl="2" indent="-171450">
              <a:buFont typeface="Arial" panose="020B0604020202020204" pitchFamily="34" charset="0"/>
              <a:buChar char="•"/>
            </a:pPr>
            <a:r>
              <a:rPr lang="en-US" sz="1100">
                <a:solidFill>
                  <a:schemeClr val="tx1"/>
                </a:solidFill>
                <a:latin typeface="Gilroy" panose="00000500000000000000"/>
                <a:cs typeface="Arial"/>
              </a:rPr>
              <a:t>220 NJ-70 $35k for multiple utility expenses.</a:t>
            </a:r>
            <a:endParaRPr lang="he-IL" sz="1100">
              <a:solidFill>
                <a:schemeClr val="tx1"/>
              </a:solidFill>
              <a:latin typeface="Gilroy" panose="00000500000000000000"/>
              <a:cs typeface="Arial"/>
            </a:endParaRPr>
          </a:p>
          <a:p>
            <a:pPr lvl="2"/>
            <a:endParaRPr lang="en-US" sz="1100">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a:rPr>
              <a:t>Non-Recoverable Expenses:</a:t>
            </a:r>
            <a:endParaRPr lang="en-US" sz="1100" b="1">
              <a:solidFill>
                <a:schemeClr val="tx1"/>
              </a:solidFill>
              <a:latin typeface="Gilroy" panose="00000500000000000000"/>
              <a:cs typeface="Arial"/>
            </a:endParaRPr>
          </a:p>
          <a:p>
            <a:pPr marL="171450" indent="-171450">
              <a:buFont typeface="Arial" panose="020B0604020202020204" pitchFamily="34" charset="0"/>
              <a:buChar char="•"/>
            </a:pPr>
            <a:r>
              <a:rPr lang="en-US" sz="1100" b="1">
                <a:solidFill>
                  <a:schemeClr val="tx1"/>
                </a:solidFill>
                <a:latin typeface="Gilroy" panose="00000500000000000000"/>
                <a:cs typeface="Arial"/>
              </a:rPr>
              <a:t>Building R&amp;M </a:t>
            </a:r>
          </a:p>
          <a:p>
            <a:pPr marL="628650" lvl="1" indent="-171450">
              <a:buFont typeface="Arial" panose="020B0604020202020204" pitchFamily="34" charset="0"/>
              <a:buChar char="•"/>
            </a:pPr>
            <a:r>
              <a:rPr lang="en-US" sz="1100">
                <a:solidFill>
                  <a:schemeClr val="tx1"/>
                </a:solidFill>
                <a:latin typeface="Gilroy" panose="00000500000000000000"/>
                <a:cs typeface="Arial"/>
              </a:rPr>
              <a:t>3857 Miller Park Drive: property demolition ~$95K (</a:t>
            </a:r>
            <a:r>
              <a:rPr lang="en-US" sz="1100">
                <a:solidFill>
                  <a:schemeClr val="tx1"/>
                </a:solidFill>
                <a:highlight>
                  <a:srgbClr val="FFFF00"/>
                </a:highlight>
                <a:latin typeface="Gilroy" panose="00000500000000000000"/>
                <a:cs typeface="Arial"/>
              </a:rPr>
              <a:t>Capex?)</a:t>
            </a:r>
            <a:endParaRPr lang="en-US" sz="1100" b="1">
              <a:solidFill>
                <a:schemeClr val="tx1"/>
              </a:solidFill>
              <a:highlight>
                <a:srgbClr val="FFFF00"/>
              </a:highlight>
              <a:latin typeface="Gilroy" panose="00000500000000000000"/>
              <a:cs typeface="Arial"/>
            </a:endParaRPr>
          </a:p>
          <a:p>
            <a:pPr marL="171450" indent="-171450">
              <a:buFont typeface="Arial" panose="020B0604020202020204" pitchFamily="34" charset="0"/>
              <a:buChar char="•"/>
            </a:pPr>
            <a:r>
              <a:rPr lang="en-US" sz="1100" b="1">
                <a:solidFill>
                  <a:schemeClr val="tx1"/>
                </a:solidFill>
                <a:latin typeface="Gilroy" panose="00000500000000000000"/>
                <a:cs typeface="Arial"/>
              </a:rPr>
              <a:t>Non-Recoverable</a:t>
            </a:r>
          </a:p>
          <a:p>
            <a:pPr lvl="2"/>
            <a:r>
              <a:rPr lang="en-US" sz="1100">
                <a:solidFill>
                  <a:schemeClr val="tx1"/>
                </a:solidFill>
                <a:latin typeface="Gilroy" panose="00000500000000000000"/>
                <a:cs typeface="Arial"/>
              </a:rPr>
              <a:t>6000 Irwin Road: Fire Protection ~$46K</a:t>
            </a:r>
          </a:p>
        </p:txBody>
      </p:sp>
      <p:sp>
        <p:nvSpPr>
          <p:cNvPr id="4" name="Slide Number Placeholder 3"/>
          <p:cNvSpPr>
            <a:spLocks noGrp="1"/>
          </p:cNvSpPr>
          <p:nvPr>
            <p:ph type="sldNum" sz="quarter" idx="5"/>
          </p:nvPr>
        </p:nvSpPr>
        <p:spPr/>
        <p:txBody>
          <a:bodyPr/>
          <a:lstStyle/>
          <a:p>
            <a:fld id="{0B187356-6C33-4566-B68D-1C57DD9181EB}" type="slidenum">
              <a:rPr lang="en-US" smtClean="0"/>
              <a:t>44</a:t>
            </a:fld>
            <a:endParaRPr lang="en-US"/>
          </a:p>
        </p:txBody>
      </p:sp>
    </p:spTree>
    <p:extLst>
      <p:ext uri="{BB962C8B-B14F-4D97-AF65-F5344CB8AC3E}">
        <p14:creationId xmlns:p14="http://schemas.microsoft.com/office/powerpoint/2010/main" val="1646578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22C1D-D007-6134-EC9F-5A4113640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D9FD5-1A70-0F78-3CF3-8B52BAB1C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55A41-151B-08EF-3053-CA5911F806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highlight>
                  <a:srgbClr val="FFFF00"/>
                </a:highlight>
                <a:latin typeface="Gilroy" panose="00000500000000000000"/>
                <a:cs typeface="Arial" panose="020B0604020202020204" pitchFamily="34" charset="0"/>
              </a:rPr>
              <a:t>Q1 2025: The positive Bad Debt Expense is due to collecting on previously written off tenants. The largest two collections are Greif and </a:t>
            </a:r>
            <a:r>
              <a:rPr lang="en-US" sz="1200" err="1">
                <a:solidFill>
                  <a:schemeClr val="tx1"/>
                </a:solidFill>
                <a:highlight>
                  <a:srgbClr val="FFFF00"/>
                </a:highlight>
                <a:latin typeface="Gilroy" panose="00000500000000000000"/>
                <a:cs typeface="Arial" panose="020B0604020202020204" pitchFamily="34" charset="0"/>
              </a:rPr>
              <a:t>Motorvation</a:t>
            </a:r>
            <a:endParaRPr lang="en-US" sz="1200">
              <a:solidFill>
                <a:schemeClr val="tx1"/>
              </a:solidFill>
              <a:highlight>
                <a:srgbClr val="FFFF00"/>
              </a:highlight>
              <a:latin typeface="Gilroy" panose="0000050000000000000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000000"/>
                </a:solidFill>
                <a:effectLst/>
                <a:latin typeface="Tahoma" panose="020B0604030504040204" pitchFamily="34" charset="0"/>
              </a:rPr>
              <a:t>Xnj200ri </a:t>
            </a:r>
            <a:r>
              <a:rPr lang="en-US" sz="1200">
                <a:solidFill>
                  <a:schemeClr val="tx1"/>
                </a:solidFill>
                <a:highlight>
                  <a:srgbClr val="FF9999"/>
                </a:highlight>
                <a:latin typeface="Gilroy" panose="00000500000000000000"/>
                <a:cs typeface="Arial" panose="020B0604020202020204" pitchFamily="34" charset="0"/>
              </a:rPr>
              <a:t>This increase is following litigation to settle the disputed rent increase which was agreed upon and Greif subsequently resumed paying rent.</a:t>
            </a:r>
            <a:r>
              <a:rPr lang="en-US" b="0" i="0">
                <a:solidFill>
                  <a:srgbClr val="000000"/>
                </a:solidFill>
                <a:effectLst/>
                <a:latin typeface="Tahoma" panose="020B0604030504040204" pitchFamily="34" charset="0"/>
              </a:rPr>
              <a:t> </a:t>
            </a:r>
            <a:endParaRPr lang="en-US" sz="1200" b="1">
              <a:solidFill>
                <a:schemeClr val="tx1"/>
              </a:solidFill>
              <a:highlight>
                <a:srgbClr val="FF9999"/>
              </a:highlight>
              <a:latin typeface="Gilroy" panose="00000500000000000000"/>
              <a:cs typeface="Arial" panose="020B0604020202020204" pitchFamily="34" charset="0"/>
            </a:endParaRPr>
          </a:p>
          <a:p>
            <a:pPr marL="0" indent="0">
              <a:buFont typeface="Arial" panose="020B0604020202020204" pitchFamily="34" charset="0"/>
              <a:buNone/>
            </a:pPr>
            <a:r>
              <a:rPr lang="en-US" b="0" i="0">
                <a:solidFill>
                  <a:srgbClr val="000000"/>
                </a:solidFill>
                <a:effectLst/>
                <a:latin typeface="Tahoma" panose="020B0604030504040204" pitchFamily="34" charset="0"/>
              </a:rPr>
              <a:t>Xga1157 83K in bad debt , 300k settlement (</a:t>
            </a:r>
            <a:r>
              <a:rPr lang="en-US" b="0" i="0" err="1">
                <a:solidFill>
                  <a:srgbClr val="000000"/>
                </a:solidFill>
                <a:effectLst/>
                <a:latin typeface="Tahoma" panose="020B0604030504040204" pitchFamily="34" charset="0"/>
              </a:rPr>
              <a:t>Motorvation</a:t>
            </a:r>
            <a:r>
              <a:rPr lang="en-US" b="0" i="0">
                <a:solidFill>
                  <a:srgbClr val="000000"/>
                </a:solidFill>
                <a:effectLst/>
                <a:latin typeface="Tahom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000000"/>
                </a:solidFill>
                <a:effectLst/>
                <a:latin typeface="Tahoma" panose="020B0604030504040204" pitchFamily="34" charset="0"/>
              </a:rPr>
              <a:t>Xtx2125v 27K bad debt, no change in base rent recorded QoQ (Titan)</a:t>
            </a:r>
          </a:p>
          <a:p>
            <a:pPr marL="0" indent="0">
              <a:buFont typeface="Arial" panose="020B0604020202020204" pitchFamily="34" charset="0"/>
              <a:buNone/>
            </a:pPr>
            <a:endParaRPr lang="en-US" sz="1200">
              <a:solidFill>
                <a:schemeClr val="tx1"/>
              </a:solidFill>
              <a:highlight>
                <a:srgbClr val="FFFF00"/>
              </a:highlight>
              <a:latin typeface="Gilroy" panose="00000500000000000000"/>
              <a:cs typeface="Arial" panose="020B0604020202020204" pitchFamily="34" charset="0"/>
            </a:endParaRPr>
          </a:p>
        </p:txBody>
      </p:sp>
      <p:sp>
        <p:nvSpPr>
          <p:cNvPr id="4" name="Slide Number Placeholder 3">
            <a:extLst>
              <a:ext uri="{FF2B5EF4-FFF2-40B4-BE49-F238E27FC236}">
                <a16:creationId xmlns:a16="http://schemas.microsoft.com/office/drawing/2014/main" id="{BE6FBBF5-BF03-5948-9D3D-EDA523AE43BB}"/>
              </a:ext>
            </a:extLst>
          </p:cNvPr>
          <p:cNvSpPr>
            <a:spLocks noGrp="1"/>
          </p:cNvSpPr>
          <p:nvPr>
            <p:ph type="sldNum" sz="quarter" idx="5"/>
          </p:nvPr>
        </p:nvSpPr>
        <p:spPr/>
        <p:txBody>
          <a:bodyPr/>
          <a:lstStyle/>
          <a:p>
            <a:fld id="{0B187356-6C33-4566-B68D-1C57DD9181EB}" type="slidenum">
              <a:rPr lang="en-US" smtClean="0"/>
              <a:t>45</a:t>
            </a:fld>
            <a:endParaRPr lang="en-US"/>
          </a:p>
        </p:txBody>
      </p:sp>
    </p:spTree>
    <p:extLst>
      <p:ext uri="{BB962C8B-B14F-4D97-AF65-F5344CB8AC3E}">
        <p14:creationId xmlns:p14="http://schemas.microsoft.com/office/powerpoint/2010/main" val="3958263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6081B-7FED-431F-B2C7-BB27E33D4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6D198-77F9-1926-76DD-3A05BA2CA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015F1-B0A9-917E-0D89-E23D1FDC87DF}"/>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842706B2-DE42-93CD-8BB5-9C57E0507577}"/>
              </a:ext>
            </a:extLst>
          </p:cNvPr>
          <p:cNvSpPr>
            <a:spLocks noGrp="1"/>
          </p:cNvSpPr>
          <p:nvPr>
            <p:ph type="sldNum" sz="quarter" idx="5"/>
          </p:nvPr>
        </p:nvSpPr>
        <p:spPr/>
        <p:txBody>
          <a:bodyPr/>
          <a:lstStyle/>
          <a:p>
            <a:fld id="{0B187356-6C33-4566-B68D-1C57DD9181EB}" type="slidenum">
              <a:rPr lang="en-US" smtClean="0"/>
              <a:t>46</a:t>
            </a:fld>
            <a:endParaRPr lang="en-US"/>
          </a:p>
        </p:txBody>
      </p:sp>
    </p:spTree>
    <p:extLst>
      <p:ext uri="{BB962C8B-B14F-4D97-AF65-F5344CB8AC3E}">
        <p14:creationId xmlns:p14="http://schemas.microsoft.com/office/powerpoint/2010/main" val="266773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614EB-22D3-0FA9-83E6-D98B6A523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F4980-1F8C-1EA9-D543-137530D7C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64F65E-25B7-678D-5FC1-736667F9EC31}"/>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42DED914-E6EA-E0C3-2E3F-013DB04B8119}"/>
              </a:ext>
            </a:extLst>
          </p:cNvPr>
          <p:cNvSpPr>
            <a:spLocks noGrp="1"/>
          </p:cNvSpPr>
          <p:nvPr>
            <p:ph type="sldNum" sz="quarter" idx="5"/>
          </p:nvPr>
        </p:nvSpPr>
        <p:spPr/>
        <p:txBody>
          <a:bodyPr/>
          <a:lstStyle/>
          <a:p>
            <a:fld id="{0B187356-6C33-4566-B68D-1C57DD9181EB}" type="slidenum">
              <a:rPr lang="en-US" smtClean="0"/>
              <a:t>6</a:t>
            </a:fld>
            <a:endParaRPr lang="en-US"/>
          </a:p>
        </p:txBody>
      </p:sp>
    </p:spTree>
    <p:extLst>
      <p:ext uri="{BB962C8B-B14F-4D97-AF65-F5344CB8AC3E}">
        <p14:creationId xmlns:p14="http://schemas.microsoft.com/office/powerpoint/2010/main" val="589445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47</a:t>
            </a:fld>
            <a:endParaRPr lang="en-US"/>
          </a:p>
        </p:txBody>
      </p:sp>
    </p:spTree>
    <p:extLst>
      <p:ext uri="{BB962C8B-B14F-4D97-AF65-F5344CB8AC3E}">
        <p14:creationId xmlns:p14="http://schemas.microsoft.com/office/powerpoint/2010/main" val="2975291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48</a:t>
            </a:fld>
            <a:endParaRPr lang="en-US"/>
          </a:p>
        </p:txBody>
      </p:sp>
    </p:spTree>
    <p:extLst>
      <p:ext uri="{BB962C8B-B14F-4D97-AF65-F5344CB8AC3E}">
        <p14:creationId xmlns:p14="http://schemas.microsoft.com/office/powerpoint/2010/main" val="2212240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FAD1-B9C9-2413-C22F-538FE66A6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A94FA-79E1-B075-0CD8-ADD7023A1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BD1EFD-1806-F348-3601-EB1D7542F657}"/>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EE4796DC-7D82-09D5-9615-E4BFE51F4135}"/>
              </a:ext>
            </a:extLst>
          </p:cNvPr>
          <p:cNvSpPr>
            <a:spLocks noGrp="1"/>
          </p:cNvSpPr>
          <p:nvPr>
            <p:ph type="sldNum" sz="quarter" idx="5"/>
          </p:nvPr>
        </p:nvSpPr>
        <p:spPr/>
        <p:txBody>
          <a:bodyPr/>
          <a:lstStyle/>
          <a:p>
            <a:fld id="{0B187356-6C33-4566-B68D-1C57DD9181EB}" type="slidenum">
              <a:rPr lang="en-US" smtClean="0"/>
              <a:t>51</a:t>
            </a:fld>
            <a:endParaRPr lang="en-US"/>
          </a:p>
        </p:txBody>
      </p:sp>
    </p:spTree>
    <p:extLst>
      <p:ext uri="{BB962C8B-B14F-4D97-AF65-F5344CB8AC3E}">
        <p14:creationId xmlns:p14="http://schemas.microsoft.com/office/powerpoint/2010/main" val="702673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FB323-CBED-BBB6-B081-8C856EF116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16F6A-5B66-AFF3-A9BB-D364726C2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2B311-7D6A-1FB1-1846-8ABF81952BF2}"/>
              </a:ext>
            </a:extLst>
          </p:cNvPr>
          <p:cNvSpPr>
            <a:spLocks noGrp="1"/>
          </p:cNvSpPr>
          <p:nvPr>
            <p:ph type="body" idx="1"/>
          </p:nvPr>
        </p:nvSpPr>
        <p:spPr/>
        <p:txBody>
          <a:bodyPr/>
          <a:lstStyle/>
          <a:p>
            <a:r>
              <a:rPr lang="en-US"/>
              <a:t>ITD -&gt; accumulated; add comments to key takeaways</a:t>
            </a:r>
            <a:endParaRPr lang="en-IL"/>
          </a:p>
        </p:txBody>
      </p:sp>
      <p:sp>
        <p:nvSpPr>
          <p:cNvPr id="4" name="Slide Number Placeholder 3">
            <a:extLst>
              <a:ext uri="{FF2B5EF4-FFF2-40B4-BE49-F238E27FC236}">
                <a16:creationId xmlns:a16="http://schemas.microsoft.com/office/drawing/2014/main" id="{E7EF1475-CB20-B2FE-2CA6-ECEFF9FD1326}"/>
              </a:ext>
            </a:extLst>
          </p:cNvPr>
          <p:cNvSpPr>
            <a:spLocks noGrp="1"/>
          </p:cNvSpPr>
          <p:nvPr>
            <p:ph type="sldNum" sz="quarter" idx="5"/>
          </p:nvPr>
        </p:nvSpPr>
        <p:spPr/>
        <p:txBody>
          <a:bodyPr/>
          <a:lstStyle/>
          <a:p>
            <a:fld id="{0B187356-6C33-4566-B68D-1C57DD9181EB}" type="slidenum">
              <a:rPr lang="en-US" smtClean="0"/>
              <a:t>52</a:t>
            </a:fld>
            <a:endParaRPr lang="en-US"/>
          </a:p>
        </p:txBody>
      </p:sp>
    </p:spTree>
    <p:extLst>
      <p:ext uri="{BB962C8B-B14F-4D97-AF65-F5344CB8AC3E}">
        <p14:creationId xmlns:p14="http://schemas.microsoft.com/office/powerpoint/2010/main" val="2874144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53</a:t>
            </a:fld>
            <a:endParaRPr lang="en-US"/>
          </a:p>
        </p:txBody>
      </p:sp>
    </p:spTree>
    <p:extLst>
      <p:ext uri="{BB962C8B-B14F-4D97-AF65-F5344CB8AC3E}">
        <p14:creationId xmlns:p14="http://schemas.microsoft.com/office/powerpoint/2010/main" val="961881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this analysis for Fund 2 (show how the capex is affecting the YOC despite the leasing spreads)</a:t>
            </a:r>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54</a:t>
            </a:fld>
            <a:endParaRPr lang="en-US"/>
          </a:p>
        </p:txBody>
      </p:sp>
    </p:spTree>
    <p:extLst>
      <p:ext uri="{BB962C8B-B14F-4D97-AF65-F5344CB8AC3E}">
        <p14:creationId xmlns:p14="http://schemas.microsoft.com/office/powerpoint/2010/main" val="3085129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57</a:t>
            </a:fld>
            <a:endParaRPr lang="en-US"/>
          </a:p>
        </p:txBody>
      </p:sp>
    </p:spTree>
    <p:extLst>
      <p:ext uri="{BB962C8B-B14F-4D97-AF65-F5344CB8AC3E}">
        <p14:creationId xmlns:p14="http://schemas.microsoft.com/office/powerpoint/2010/main" val="4197062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12BC0-BA4B-1374-1C3B-128527BE6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A8240A-ADF2-ACA0-4CBB-17A3F2E58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2947-E4B9-A593-CEBE-BE4D77E04AA8}"/>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BF0C38E8-1DE7-8192-A094-5836636221FE}"/>
              </a:ext>
            </a:extLst>
          </p:cNvPr>
          <p:cNvSpPr>
            <a:spLocks noGrp="1"/>
          </p:cNvSpPr>
          <p:nvPr>
            <p:ph type="sldNum" sz="quarter" idx="5"/>
          </p:nvPr>
        </p:nvSpPr>
        <p:spPr/>
        <p:txBody>
          <a:bodyPr/>
          <a:lstStyle/>
          <a:p>
            <a:fld id="{0B187356-6C33-4566-B68D-1C57DD9181EB}" type="slidenum">
              <a:rPr lang="en-US" smtClean="0"/>
              <a:t>58</a:t>
            </a:fld>
            <a:endParaRPr lang="en-US"/>
          </a:p>
        </p:txBody>
      </p:sp>
    </p:spTree>
    <p:extLst>
      <p:ext uri="{BB962C8B-B14F-4D97-AF65-F5344CB8AC3E}">
        <p14:creationId xmlns:p14="http://schemas.microsoft.com/office/powerpoint/2010/main" val="2002263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59</a:t>
            </a:fld>
            <a:endParaRPr lang="en-US"/>
          </a:p>
        </p:txBody>
      </p:sp>
    </p:spTree>
    <p:extLst>
      <p:ext uri="{BB962C8B-B14F-4D97-AF65-F5344CB8AC3E}">
        <p14:creationId xmlns:p14="http://schemas.microsoft.com/office/powerpoint/2010/main" val="2390600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60</a:t>
            </a:fld>
            <a:endParaRPr lang="en-US"/>
          </a:p>
        </p:txBody>
      </p:sp>
    </p:spTree>
    <p:extLst>
      <p:ext uri="{BB962C8B-B14F-4D97-AF65-F5344CB8AC3E}">
        <p14:creationId xmlns:p14="http://schemas.microsoft.com/office/powerpoint/2010/main" val="398110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7</a:t>
            </a:fld>
            <a:endParaRPr lang="en-US"/>
          </a:p>
        </p:txBody>
      </p:sp>
    </p:spTree>
    <p:extLst>
      <p:ext uri="{BB962C8B-B14F-4D97-AF65-F5344CB8AC3E}">
        <p14:creationId xmlns:p14="http://schemas.microsoft.com/office/powerpoint/2010/main" val="547554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0A6665-0631-4FCF-99F9-25773F802548}" type="slidenum">
              <a:rPr lang="en-US" smtClean="0"/>
              <a:t>61</a:t>
            </a:fld>
            <a:endParaRPr lang="en-US"/>
          </a:p>
        </p:txBody>
      </p:sp>
    </p:spTree>
    <p:extLst>
      <p:ext uri="{BB962C8B-B14F-4D97-AF65-F5344CB8AC3E}">
        <p14:creationId xmlns:p14="http://schemas.microsoft.com/office/powerpoint/2010/main" val="3524558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8F8DF-FD1A-C5E3-8A0A-41CF2FF2DF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7738D-A0D9-B5A1-D599-5F18072D7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B5B6B-55C0-2D86-68D1-FCA6AEF1E2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C97063-8D30-3E9C-99B2-EDF44D20BBEF}"/>
              </a:ext>
            </a:extLst>
          </p:cNvPr>
          <p:cNvSpPr>
            <a:spLocks noGrp="1"/>
          </p:cNvSpPr>
          <p:nvPr>
            <p:ph type="sldNum" sz="quarter" idx="5"/>
          </p:nvPr>
        </p:nvSpPr>
        <p:spPr/>
        <p:txBody>
          <a:bodyPr/>
          <a:lstStyle/>
          <a:p>
            <a:fld id="{3E0A6665-0631-4FCF-99F9-25773F802548}" type="slidenum">
              <a:rPr lang="en-US" smtClean="0"/>
              <a:t>62</a:t>
            </a:fld>
            <a:endParaRPr lang="en-US"/>
          </a:p>
        </p:txBody>
      </p:sp>
    </p:spTree>
    <p:extLst>
      <p:ext uri="{BB962C8B-B14F-4D97-AF65-F5344CB8AC3E}">
        <p14:creationId xmlns:p14="http://schemas.microsoft.com/office/powerpoint/2010/main" val="2427170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63</a:t>
            </a:fld>
            <a:endParaRPr lang="en-US"/>
          </a:p>
        </p:txBody>
      </p:sp>
    </p:spTree>
    <p:extLst>
      <p:ext uri="{BB962C8B-B14F-4D97-AF65-F5344CB8AC3E}">
        <p14:creationId xmlns:p14="http://schemas.microsoft.com/office/powerpoint/2010/main" val="3701549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64</a:t>
            </a:fld>
            <a:endParaRPr lang="en-US"/>
          </a:p>
        </p:txBody>
      </p:sp>
    </p:spTree>
    <p:extLst>
      <p:ext uri="{BB962C8B-B14F-4D97-AF65-F5344CB8AC3E}">
        <p14:creationId xmlns:p14="http://schemas.microsoft.com/office/powerpoint/2010/main" val="3278260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5D22-69D8-162D-0DBD-C39B626CA2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98B8-7B8E-8FB2-57F8-9A56FAC3E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2E71D-1B61-3C00-21D0-1C0D50AD1B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6A934-53FB-CDAF-47FB-ECF2EE0C2C81}"/>
              </a:ext>
            </a:extLst>
          </p:cNvPr>
          <p:cNvSpPr>
            <a:spLocks noGrp="1"/>
          </p:cNvSpPr>
          <p:nvPr>
            <p:ph type="sldNum" sz="quarter" idx="5"/>
          </p:nvPr>
        </p:nvSpPr>
        <p:spPr/>
        <p:txBody>
          <a:bodyPr/>
          <a:lstStyle/>
          <a:p>
            <a:fld id="{5D54FB3F-6255-4497-8285-DEBA2D90B396}" type="slidenum">
              <a:rPr lang="en-US" smtClean="0"/>
              <a:t>66</a:t>
            </a:fld>
            <a:endParaRPr lang="en-US"/>
          </a:p>
        </p:txBody>
      </p:sp>
    </p:spTree>
    <p:extLst>
      <p:ext uri="{BB962C8B-B14F-4D97-AF65-F5344CB8AC3E}">
        <p14:creationId xmlns:p14="http://schemas.microsoft.com/office/powerpoint/2010/main" val="24191004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67</a:t>
            </a:fld>
            <a:endParaRPr lang="en-US"/>
          </a:p>
        </p:txBody>
      </p:sp>
    </p:spTree>
    <p:extLst>
      <p:ext uri="{BB962C8B-B14F-4D97-AF65-F5344CB8AC3E}">
        <p14:creationId xmlns:p14="http://schemas.microsoft.com/office/powerpoint/2010/main" val="23690894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68</a:t>
            </a:fld>
            <a:endParaRPr lang="en-US"/>
          </a:p>
        </p:txBody>
      </p:sp>
    </p:spTree>
    <p:extLst>
      <p:ext uri="{BB962C8B-B14F-4D97-AF65-F5344CB8AC3E}">
        <p14:creationId xmlns:p14="http://schemas.microsoft.com/office/powerpoint/2010/main" val="31491418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166EB-F0A7-B350-15E5-180C2BDFE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DC1BD-DB72-A747-6A48-0A16B7C81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1A032-1B85-EB3C-3B48-B410E326C8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93066-5B1D-7CDA-F449-437B276FCCBD}"/>
              </a:ext>
            </a:extLst>
          </p:cNvPr>
          <p:cNvSpPr>
            <a:spLocks noGrp="1"/>
          </p:cNvSpPr>
          <p:nvPr>
            <p:ph type="sldNum" sz="quarter" idx="5"/>
          </p:nvPr>
        </p:nvSpPr>
        <p:spPr/>
        <p:txBody>
          <a:bodyPr/>
          <a:lstStyle/>
          <a:p>
            <a:fld id="{0B187356-6C33-4566-B68D-1C57DD9181EB}" type="slidenum">
              <a:rPr lang="en-US" smtClean="0"/>
              <a:t>69</a:t>
            </a:fld>
            <a:endParaRPr lang="en-US"/>
          </a:p>
        </p:txBody>
      </p:sp>
    </p:spTree>
    <p:extLst>
      <p:ext uri="{BB962C8B-B14F-4D97-AF65-F5344CB8AC3E}">
        <p14:creationId xmlns:p14="http://schemas.microsoft.com/office/powerpoint/2010/main" val="791636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FB74A-51E3-9761-83A4-3B5D11566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67D74-FF1A-99B1-8354-E7D2FA219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C8C41C-2B39-2D50-DF4A-CCE727CA77BA}"/>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07D3DE79-613C-D042-3135-572A81AA679C}"/>
              </a:ext>
            </a:extLst>
          </p:cNvPr>
          <p:cNvSpPr>
            <a:spLocks noGrp="1"/>
          </p:cNvSpPr>
          <p:nvPr>
            <p:ph type="sldNum" sz="quarter" idx="5"/>
          </p:nvPr>
        </p:nvSpPr>
        <p:spPr/>
        <p:txBody>
          <a:bodyPr/>
          <a:lstStyle/>
          <a:p>
            <a:fld id="{0B187356-6C33-4566-B68D-1C57DD9181EB}" type="slidenum">
              <a:rPr lang="en-US" smtClean="0"/>
              <a:t>72</a:t>
            </a:fld>
            <a:endParaRPr lang="en-US"/>
          </a:p>
        </p:txBody>
      </p:sp>
    </p:spTree>
    <p:extLst>
      <p:ext uri="{BB962C8B-B14F-4D97-AF65-F5344CB8AC3E}">
        <p14:creationId xmlns:p14="http://schemas.microsoft.com/office/powerpoint/2010/main" val="3768314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D7ECF-47BF-F2CD-3B65-198B4AAFD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241A7-895D-BA78-CAEC-370A96E4E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7F110-4DA6-76B2-5F3D-12DCD8635AAE}"/>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6077F108-EFDB-603D-65D2-E35E08269041}"/>
              </a:ext>
            </a:extLst>
          </p:cNvPr>
          <p:cNvSpPr>
            <a:spLocks noGrp="1"/>
          </p:cNvSpPr>
          <p:nvPr>
            <p:ph type="sldNum" sz="quarter" idx="5"/>
          </p:nvPr>
        </p:nvSpPr>
        <p:spPr/>
        <p:txBody>
          <a:bodyPr/>
          <a:lstStyle/>
          <a:p>
            <a:fld id="{0B187356-6C33-4566-B68D-1C57DD9181EB}" type="slidenum">
              <a:rPr lang="en-US" smtClean="0"/>
              <a:t>73</a:t>
            </a:fld>
            <a:endParaRPr lang="en-US"/>
          </a:p>
        </p:txBody>
      </p:sp>
    </p:spTree>
    <p:extLst>
      <p:ext uri="{BB962C8B-B14F-4D97-AF65-F5344CB8AC3E}">
        <p14:creationId xmlns:p14="http://schemas.microsoft.com/office/powerpoint/2010/main" val="2449622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8</a:t>
            </a:fld>
            <a:endParaRPr lang="en-US"/>
          </a:p>
        </p:txBody>
      </p:sp>
    </p:spTree>
    <p:extLst>
      <p:ext uri="{BB962C8B-B14F-4D97-AF65-F5344CB8AC3E}">
        <p14:creationId xmlns:p14="http://schemas.microsoft.com/office/powerpoint/2010/main" val="32954284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8DAF6-3AEE-0EEB-10C3-9675F2F9ED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2DD3D-5E36-A955-A0EC-C922F09D9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54194-A4D2-F4FF-97EF-B98BFFD34DFD}"/>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43802177-B857-054B-5EA7-3F15A6ED347F}"/>
              </a:ext>
            </a:extLst>
          </p:cNvPr>
          <p:cNvSpPr>
            <a:spLocks noGrp="1"/>
          </p:cNvSpPr>
          <p:nvPr>
            <p:ph type="sldNum" sz="quarter" idx="5"/>
          </p:nvPr>
        </p:nvSpPr>
        <p:spPr/>
        <p:txBody>
          <a:bodyPr/>
          <a:lstStyle/>
          <a:p>
            <a:fld id="{0B187356-6C33-4566-B68D-1C57DD9181EB}" type="slidenum">
              <a:rPr lang="en-US" smtClean="0"/>
              <a:t>74</a:t>
            </a:fld>
            <a:endParaRPr lang="en-US"/>
          </a:p>
        </p:txBody>
      </p:sp>
    </p:spTree>
    <p:extLst>
      <p:ext uri="{BB962C8B-B14F-4D97-AF65-F5344CB8AC3E}">
        <p14:creationId xmlns:p14="http://schemas.microsoft.com/office/powerpoint/2010/main" val="26704138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296FA-F4DC-61B6-4E57-F89E4B80A5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97C83-E775-980E-CEAA-78091AD139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D8965-08D8-B202-35D4-269975AF46BD}"/>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81256443-B2BD-B045-AB7A-7A4934FD09C3}"/>
              </a:ext>
            </a:extLst>
          </p:cNvPr>
          <p:cNvSpPr>
            <a:spLocks noGrp="1"/>
          </p:cNvSpPr>
          <p:nvPr>
            <p:ph type="sldNum" sz="quarter" idx="5"/>
          </p:nvPr>
        </p:nvSpPr>
        <p:spPr/>
        <p:txBody>
          <a:bodyPr/>
          <a:lstStyle/>
          <a:p>
            <a:fld id="{0B187356-6C33-4566-B68D-1C57DD9181EB}" type="slidenum">
              <a:rPr lang="en-US" smtClean="0"/>
              <a:t>75</a:t>
            </a:fld>
            <a:endParaRPr lang="en-US"/>
          </a:p>
        </p:txBody>
      </p:sp>
    </p:spTree>
    <p:extLst>
      <p:ext uri="{BB962C8B-B14F-4D97-AF65-F5344CB8AC3E}">
        <p14:creationId xmlns:p14="http://schemas.microsoft.com/office/powerpoint/2010/main" val="22841988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76</a:t>
            </a:fld>
            <a:endParaRPr lang="en-US"/>
          </a:p>
        </p:txBody>
      </p:sp>
    </p:spTree>
    <p:extLst>
      <p:ext uri="{BB962C8B-B14F-4D97-AF65-F5344CB8AC3E}">
        <p14:creationId xmlns:p14="http://schemas.microsoft.com/office/powerpoint/2010/main" val="18583179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78</a:t>
            </a:fld>
            <a:endParaRPr lang="en-US"/>
          </a:p>
        </p:txBody>
      </p:sp>
    </p:spTree>
    <p:extLst>
      <p:ext uri="{BB962C8B-B14F-4D97-AF65-F5344CB8AC3E}">
        <p14:creationId xmlns:p14="http://schemas.microsoft.com/office/powerpoint/2010/main" val="3373774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loss of sales being removed from loan balance and also t-12 NOI drop</a:t>
            </a:r>
          </a:p>
        </p:txBody>
      </p:sp>
      <p:sp>
        <p:nvSpPr>
          <p:cNvPr id="4" name="Slide Number Placeholder 3"/>
          <p:cNvSpPr>
            <a:spLocks noGrp="1"/>
          </p:cNvSpPr>
          <p:nvPr>
            <p:ph type="sldNum" sz="quarter" idx="5"/>
          </p:nvPr>
        </p:nvSpPr>
        <p:spPr/>
        <p:txBody>
          <a:bodyPr/>
          <a:lstStyle/>
          <a:p>
            <a:fld id="{0B187356-6C33-4566-B68D-1C57DD9181EB}" type="slidenum">
              <a:rPr lang="en-US" smtClean="0"/>
              <a:t>79</a:t>
            </a:fld>
            <a:endParaRPr lang="en-US"/>
          </a:p>
        </p:txBody>
      </p:sp>
    </p:spTree>
    <p:extLst>
      <p:ext uri="{BB962C8B-B14F-4D97-AF65-F5344CB8AC3E}">
        <p14:creationId xmlns:p14="http://schemas.microsoft.com/office/powerpoint/2010/main" val="30526841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DD5C-3953-084D-21CA-ACD9B61BE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573E3-1BDA-9D0E-0365-3FA47CE71A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CFD0B-E910-9429-5DBE-3059E814091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A27999-2F8C-6AF0-EE9F-815288D43FAC}"/>
              </a:ext>
            </a:extLst>
          </p:cNvPr>
          <p:cNvSpPr>
            <a:spLocks noGrp="1"/>
          </p:cNvSpPr>
          <p:nvPr>
            <p:ph type="sldNum" sz="quarter" idx="5"/>
          </p:nvPr>
        </p:nvSpPr>
        <p:spPr/>
        <p:txBody>
          <a:bodyPr/>
          <a:lstStyle/>
          <a:p>
            <a:fld id="{0B187356-6C33-4566-B68D-1C57DD9181EB}" type="slidenum">
              <a:rPr lang="en-US" smtClean="0"/>
              <a:t>80</a:t>
            </a:fld>
            <a:endParaRPr lang="en-US"/>
          </a:p>
        </p:txBody>
      </p:sp>
    </p:spTree>
    <p:extLst>
      <p:ext uri="{BB962C8B-B14F-4D97-AF65-F5344CB8AC3E}">
        <p14:creationId xmlns:p14="http://schemas.microsoft.com/office/powerpoint/2010/main" val="41193020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DF83A-7D6A-9723-96A1-70EEEA8F4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A0A25-1782-B384-019D-F024B08E95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211DC-CA28-BC61-B8EE-FD8E107E64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998301-B235-2BB8-56CD-67CB34364812}"/>
              </a:ext>
            </a:extLst>
          </p:cNvPr>
          <p:cNvSpPr>
            <a:spLocks noGrp="1"/>
          </p:cNvSpPr>
          <p:nvPr>
            <p:ph type="sldNum" sz="quarter" idx="5"/>
          </p:nvPr>
        </p:nvSpPr>
        <p:spPr/>
        <p:txBody>
          <a:bodyPr/>
          <a:lstStyle/>
          <a:p>
            <a:fld id="{0B187356-6C33-4566-B68D-1C57DD9181EB}" type="slidenum">
              <a:rPr lang="en-US" smtClean="0"/>
              <a:t>81</a:t>
            </a:fld>
            <a:endParaRPr lang="en-US"/>
          </a:p>
        </p:txBody>
      </p:sp>
    </p:spTree>
    <p:extLst>
      <p:ext uri="{BB962C8B-B14F-4D97-AF65-F5344CB8AC3E}">
        <p14:creationId xmlns:p14="http://schemas.microsoft.com/office/powerpoint/2010/main" val="1580847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82</a:t>
            </a:fld>
            <a:endParaRPr lang="en-US"/>
          </a:p>
        </p:txBody>
      </p:sp>
    </p:spTree>
    <p:extLst>
      <p:ext uri="{BB962C8B-B14F-4D97-AF65-F5344CB8AC3E}">
        <p14:creationId xmlns:p14="http://schemas.microsoft.com/office/powerpoint/2010/main" val="35767552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4018-D034-74E0-F905-486DBF0E4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0B215-C9F5-2FA8-848D-2BF58B0D7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8E94B-7616-FC46-ED78-61AADCA760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1D1D2C-AD88-13A3-0172-A81C468D6387}"/>
              </a:ext>
            </a:extLst>
          </p:cNvPr>
          <p:cNvSpPr>
            <a:spLocks noGrp="1"/>
          </p:cNvSpPr>
          <p:nvPr>
            <p:ph type="sldNum" sz="quarter" idx="5"/>
          </p:nvPr>
        </p:nvSpPr>
        <p:spPr/>
        <p:txBody>
          <a:bodyPr/>
          <a:lstStyle/>
          <a:p>
            <a:fld id="{0B187356-6C33-4566-B68D-1C57DD9181EB}" type="slidenum">
              <a:rPr lang="en-US" smtClean="0"/>
              <a:t>83</a:t>
            </a:fld>
            <a:endParaRPr lang="en-US"/>
          </a:p>
        </p:txBody>
      </p:sp>
    </p:spTree>
    <p:extLst>
      <p:ext uri="{BB962C8B-B14F-4D97-AF65-F5344CB8AC3E}">
        <p14:creationId xmlns:p14="http://schemas.microsoft.com/office/powerpoint/2010/main" val="39490012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A9191-F8E6-C008-A10C-B5F9D903E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094A9-0975-6488-6177-3608D20A6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A1F73-85DE-36A1-089C-BF3E65DC337D}"/>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6EC8695D-01CE-6121-680A-4A53BA17BB18}"/>
              </a:ext>
            </a:extLst>
          </p:cNvPr>
          <p:cNvSpPr>
            <a:spLocks noGrp="1"/>
          </p:cNvSpPr>
          <p:nvPr>
            <p:ph type="sldNum" sz="quarter" idx="5"/>
          </p:nvPr>
        </p:nvSpPr>
        <p:spPr/>
        <p:txBody>
          <a:bodyPr/>
          <a:lstStyle/>
          <a:p>
            <a:fld id="{0B187356-6C33-4566-B68D-1C57DD9181EB}" type="slidenum">
              <a:rPr lang="en-US" smtClean="0"/>
              <a:t>85</a:t>
            </a:fld>
            <a:endParaRPr lang="en-US"/>
          </a:p>
        </p:txBody>
      </p:sp>
    </p:spTree>
    <p:extLst>
      <p:ext uri="{BB962C8B-B14F-4D97-AF65-F5344CB8AC3E}">
        <p14:creationId xmlns:p14="http://schemas.microsoft.com/office/powerpoint/2010/main" val="1936089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F92B6-207D-9600-3E0D-2BC9F9ADF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B2DCD-AB9D-C1F0-1D36-B831B576B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8158B-F638-966F-BCFF-26E30E665C31}"/>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174C623E-E4E5-3477-45C3-4F4B104F607D}"/>
              </a:ext>
            </a:extLst>
          </p:cNvPr>
          <p:cNvSpPr>
            <a:spLocks noGrp="1"/>
          </p:cNvSpPr>
          <p:nvPr>
            <p:ph type="sldNum" sz="quarter" idx="5"/>
          </p:nvPr>
        </p:nvSpPr>
        <p:spPr/>
        <p:txBody>
          <a:bodyPr/>
          <a:lstStyle/>
          <a:p>
            <a:fld id="{0B187356-6C33-4566-B68D-1C57DD9181EB}" type="slidenum">
              <a:rPr lang="en-US" smtClean="0"/>
              <a:t>9</a:t>
            </a:fld>
            <a:endParaRPr lang="en-US"/>
          </a:p>
        </p:txBody>
      </p:sp>
    </p:spTree>
    <p:extLst>
      <p:ext uri="{BB962C8B-B14F-4D97-AF65-F5344CB8AC3E}">
        <p14:creationId xmlns:p14="http://schemas.microsoft.com/office/powerpoint/2010/main" val="33477261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87</a:t>
            </a:fld>
            <a:endParaRPr lang="en-US"/>
          </a:p>
        </p:txBody>
      </p:sp>
    </p:spTree>
    <p:extLst>
      <p:ext uri="{BB962C8B-B14F-4D97-AF65-F5344CB8AC3E}">
        <p14:creationId xmlns:p14="http://schemas.microsoft.com/office/powerpoint/2010/main" val="2829959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88</a:t>
            </a:fld>
            <a:endParaRPr lang="en-US"/>
          </a:p>
        </p:txBody>
      </p:sp>
    </p:spTree>
    <p:extLst>
      <p:ext uri="{BB962C8B-B14F-4D97-AF65-F5344CB8AC3E}">
        <p14:creationId xmlns:p14="http://schemas.microsoft.com/office/powerpoint/2010/main" val="5091139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89</a:t>
            </a:fld>
            <a:endParaRPr lang="en-US"/>
          </a:p>
        </p:txBody>
      </p:sp>
    </p:spTree>
    <p:extLst>
      <p:ext uri="{BB962C8B-B14F-4D97-AF65-F5344CB8AC3E}">
        <p14:creationId xmlns:p14="http://schemas.microsoft.com/office/powerpoint/2010/main" val="31444874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83B36-29DC-562C-B7DD-1A4B01ABB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1BCEA1-E3FD-1DBD-C346-51A5BFF7A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D05A5-D6C0-CEF2-8DB4-F3D513E1213A}"/>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BA0E1134-24CE-239A-AC11-34CB2F8673AE}"/>
              </a:ext>
            </a:extLst>
          </p:cNvPr>
          <p:cNvSpPr>
            <a:spLocks noGrp="1"/>
          </p:cNvSpPr>
          <p:nvPr>
            <p:ph type="sldNum" sz="quarter" idx="5"/>
          </p:nvPr>
        </p:nvSpPr>
        <p:spPr/>
        <p:txBody>
          <a:bodyPr/>
          <a:lstStyle/>
          <a:p>
            <a:fld id="{0B187356-6C33-4566-B68D-1C57DD9181EB}" type="slidenum">
              <a:rPr lang="en-US" smtClean="0"/>
              <a:t>90</a:t>
            </a:fld>
            <a:endParaRPr lang="en-US"/>
          </a:p>
        </p:txBody>
      </p:sp>
    </p:spTree>
    <p:extLst>
      <p:ext uri="{BB962C8B-B14F-4D97-AF65-F5344CB8AC3E}">
        <p14:creationId xmlns:p14="http://schemas.microsoft.com/office/powerpoint/2010/main" val="11503130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5430C-4652-D770-EDBE-53F09D261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DC2BD-4F47-0BCD-E14A-900B5819C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0A36E-62FB-ABB2-1F73-F8C2B6B2F1E5}"/>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BB0A6B28-7FB6-122A-C9AA-DF75C79DC130}"/>
              </a:ext>
            </a:extLst>
          </p:cNvPr>
          <p:cNvSpPr>
            <a:spLocks noGrp="1"/>
          </p:cNvSpPr>
          <p:nvPr>
            <p:ph type="sldNum" sz="quarter" idx="5"/>
          </p:nvPr>
        </p:nvSpPr>
        <p:spPr/>
        <p:txBody>
          <a:bodyPr/>
          <a:lstStyle/>
          <a:p>
            <a:fld id="{0B187356-6C33-4566-B68D-1C57DD9181EB}" type="slidenum">
              <a:rPr lang="en-US" smtClean="0"/>
              <a:t>91</a:t>
            </a:fld>
            <a:endParaRPr lang="en-US"/>
          </a:p>
        </p:txBody>
      </p:sp>
    </p:spTree>
    <p:extLst>
      <p:ext uri="{BB962C8B-B14F-4D97-AF65-F5344CB8AC3E}">
        <p14:creationId xmlns:p14="http://schemas.microsoft.com/office/powerpoint/2010/main" val="402218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93</a:t>
            </a:fld>
            <a:endParaRPr lang="en-US"/>
          </a:p>
        </p:txBody>
      </p:sp>
    </p:spTree>
    <p:extLst>
      <p:ext uri="{BB962C8B-B14F-4D97-AF65-F5344CB8AC3E}">
        <p14:creationId xmlns:p14="http://schemas.microsoft.com/office/powerpoint/2010/main" val="13483041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2EF7-1889-DBAB-EC6F-F574DD6121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5F318-B47E-D622-6D46-7F721F5CC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E0613-1B52-CF28-710F-243AC1C5AB1D}"/>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C65B73C3-4C1D-8A51-4487-FF8A1DD0B10F}"/>
              </a:ext>
            </a:extLst>
          </p:cNvPr>
          <p:cNvSpPr>
            <a:spLocks noGrp="1"/>
          </p:cNvSpPr>
          <p:nvPr>
            <p:ph type="sldNum" sz="quarter" idx="5"/>
          </p:nvPr>
        </p:nvSpPr>
        <p:spPr/>
        <p:txBody>
          <a:bodyPr/>
          <a:lstStyle/>
          <a:p>
            <a:fld id="{0B187356-6C33-4566-B68D-1C57DD9181EB}" type="slidenum">
              <a:rPr lang="en-US" smtClean="0"/>
              <a:t>94</a:t>
            </a:fld>
            <a:endParaRPr lang="en-US"/>
          </a:p>
        </p:txBody>
      </p:sp>
    </p:spTree>
    <p:extLst>
      <p:ext uri="{BB962C8B-B14F-4D97-AF65-F5344CB8AC3E}">
        <p14:creationId xmlns:p14="http://schemas.microsoft.com/office/powerpoint/2010/main" val="13503881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C1F85-68B6-7860-23BA-BBA555E63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CA335D-3C91-BFB6-A1F7-5C0A7733C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7F490-621E-70B1-51BF-82C1A76E4E70}"/>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2E8C0381-9646-0483-4F69-18BAD703BE33}"/>
              </a:ext>
            </a:extLst>
          </p:cNvPr>
          <p:cNvSpPr>
            <a:spLocks noGrp="1"/>
          </p:cNvSpPr>
          <p:nvPr>
            <p:ph type="sldNum" sz="quarter" idx="5"/>
          </p:nvPr>
        </p:nvSpPr>
        <p:spPr/>
        <p:txBody>
          <a:bodyPr/>
          <a:lstStyle/>
          <a:p>
            <a:fld id="{0B187356-6C33-4566-B68D-1C57DD9181EB}" type="slidenum">
              <a:rPr lang="en-US" smtClean="0"/>
              <a:t>95</a:t>
            </a:fld>
            <a:endParaRPr lang="en-US"/>
          </a:p>
        </p:txBody>
      </p:sp>
    </p:spTree>
    <p:extLst>
      <p:ext uri="{BB962C8B-B14F-4D97-AF65-F5344CB8AC3E}">
        <p14:creationId xmlns:p14="http://schemas.microsoft.com/office/powerpoint/2010/main" val="843341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97</a:t>
            </a:fld>
            <a:endParaRPr lang="en-US"/>
          </a:p>
        </p:txBody>
      </p:sp>
    </p:spTree>
    <p:extLst>
      <p:ext uri="{BB962C8B-B14F-4D97-AF65-F5344CB8AC3E}">
        <p14:creationId xmlns:p14="http://schemas.microsoft.com/office/powerpoint/2010/main" val="12971416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98</a:t>
            </a:fld>
            <a:endParaRPr lang="en-US"/>
          </a:p>
        </p:txBody>
      </p:sp>
    </p:spTree>
    <p:extLst>
      <p:ext uri="{BB962C8B-B14F-4D97-AF65-F5344CB8AC3E}">
        <p14:creationId xmlns:p14="http://schemas.microsoft.com/office/powerpoint/2010/main" val="572459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11</a:t>
            </a:fld>
            <a:endParaRPr lang="en-US"/>
          </a:p>
        </p:txBody>
      </p:sp>
    </p:spTree>
    <p:extLst>
      <p:ext uri="{BB962C8B-B14F-4D97-AF65-F5344CB8AC3E}">
        <p14:creationId xmlns:p14="http://schemas.microsoft.com/office/powerpoint/2010/main" val="3741893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99</a:t>
            </a:fld>
            <a:endParaRPr lang="en-US"/>
          </a:p>
        </p:txBody>
      </p:sp>
    </p:spTree>
    <p:extLst>
      <p:ext uri="{BB962C8B-B14F-4D97-AF65-F5344CB8AC3E}">
        <p14:creationId xmlns:p14="http://schemas.microsoft.com/office/powerpoint/2010/main" val="30155762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0BD86-63CC-8707-CCD4-B7542A574E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B6558-571D-85B5-C1A9-A736EF0E8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D5C66C-1250-2A74-437A-81102CF4E81B}"/>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38FAF15F-10D6-250E-0C20-4FF782055097}"/>
              </a:ext>
            </a:extLst>
          </p:cNvPr>
          <p:cNvSpPr>
            <a:spLocks noGrp="1"/>
          </p:cNvSpPr>
          <p:nvPr>
            <p:ph type="sldNum" sz="quarter" idx="5"/>
          </p:nvPr>
        </p:nvSpPr>
        <p:spPr/>
        <p:txBody>
          <a:bodyPr/>
          <a:lstStyle/>
          <a:p>
            <a:fld id="{0B187356-6C33-4566-B68D-1C57DD9181EB}" type="slidenum">
              <a:rPr lang="en-US" smtClean="0"/>
              <a:t>101</a:t>
            </a:fld>
            <a:endParaRPr lang="en-US"/>
          </a:p>
        </p:txBody>
      </p:sp>
    </p:spTree>
    <p:extLst>
      <p:ext uri="{BB962C8B-B14F-4D97-AF65-F5344CB8AC3E}">
        <p14:creationId xmlns:p14="http://schemas.microsoft.com/office/powerpoint/2010/main" val="15345712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102</a:t>
            </a:fld>
            <a:endParaRPr lang="en-US"/>
          </a:p>
        </p:txBody>
      </p:sp>
    </p:spTree>
    <p:extLst>
      <p:ext uri="{BB962C8B-B14F-4D97-AF65-F5344CB8AC3E}">
        <p14:creationId xmlns:p14="http://schemas.microsoft.com/office/powerpoint/2010/main" val="39673136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103</a:t>
            </a:fld>
            <a:endParaRPr lang="en-US"/>
          </a:p>
        </p:txBody>
      </p:sp>
    </p:spTree>
    <p:extLst>
      <p:ext uri="{BB962C8B-B14F-4D97-AF65-F5344CB8AC3E}">
        <p14:creationId xmlns:p14="http://schemas.microsoft.com/office/powerpoint/2010/main" val="19227377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104</a:t>
            </a:fld>
            <a:endParaRPr lang="en-US"/>
          </a:p>
        </p:txBody>
      </p:sp>
    </p:spTree>
    <p:extLst>
      <p:ext uri="{BB962C8B-B14F-4D97-AF65-F5344CB8AC3E}">
        <p14:creationId xmlns:p14="http://schemas.microsoft.com/office/powerpoint/2010/main" val="9298426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E623A-B6B3-DAD0-A393-423A98F1D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FCD8C5-7CA5-1C05-C2E3-33630E7BB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96AE3-9144-3801-77BC-BD4E8BB8F1A1}"/>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823E99E7-3B0E-11E7-B787-D406475F625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053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107</a:t>
            </a:fld>
            <a:endParaRPr lang="en-US"/>
          </a:p>
        </p:txBody>
      </p:sp>
    </p:spTree>
    <p:extLst>
      <p:ext uri="{BB962C8B-B14F-4D97-AF65-F5344CB8AC3E}">
        <p14:creationId xmlns:p14="http://schemas.microsoft.com/office/powerpoint/2010/main" val="24248287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108</a:t>
            </a:fld>
            <a:endParaRPr lang="en-US"/>
          </a:p>
        </p:txBody>
      </p:sp>
    </p:spTree>
    <p:extLst>
      <p:ext uri="{BB962C8B-B14F-4D97-AF65-F5344CB8AC3E}">
        <p14:creationId xmlns:p14="http://schemas.microsoft.com/office/powerpoint/2010/main" val="40626511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BF1A8-4C03-290B-ED04-2B60EEE65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C4CB08-C5AB-A15C-7D2D-DB9DF195B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AC40D-89DC-23A1-F205-8D43000943B4}"/>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27E75B55-DF1D-D9D0-4760-00B216434367}"/>
              </a:ext>
            </a:extLst>
          </p:cNvPr>
          <p:cNvSpPr>
            <a:spLocks noGrp="1"/>
          </p:cNvSpPr>
          <p:nvPr>
            <p:ph type="sldNum" sz="quarter" idx="5"/>
          </p:nvPr>
        </p:nvSpPr>
        <p:spPr/>
        <p:txBody>
          <a:bodyPr/>
          <a:lstStyle/>
          <a:p>
            <a:fld id="{0B187356-6C33-4566-B68D-1C57DD9181EB}" type="slidenum">
              <a:rPr lang="en-US" smtClean="0"/>
              <a:t>109</a:t>
            </a:fld>
            <a:endParaRPr lang="en-US"/>
          </a:p>
        </p:txBody>
      </p:sp>
    </p:spTree>
    <p:extLst>
      <p:ext uri="{BB962C8B-B14F-4D97-AF65-F5344CB8AC3E}">
        <p14:creationId xmlns:p14="http://schemas.microsoft.com/office/powerpoint/2010/main" val="39448482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DF5A-96AB-89CE-BB39-17EAEB6C5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7A98C-16E1-A510-F17D-C7B507BBF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E5FE24-46F3-8A15-1461-BD2246CC1751}"/>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6A55C6B7-E522-B94E-D6C9-FF5366D31AAB}"/>
              </a:ext>
            </a:extLst>
          </p:cNvPr>
          <p:cNvSpPr>
            <a:spLocks noGrp="1"/>
          </p:cNvSpPr>
          <p:nvPr>
            <p:ph type="sldNum" sz="quarter" idx="5"/>
          </p:nvPr>
        </p:nvSpPr>
        <p:spPr/>
        <p:txBody>
          <a:bodyPr/>
          <a:lstStyle/>
          <a:p>
            <a:fld id="{0B187356-6C33-4566-B68D-1C57DD9181EB}" type="slidenum">
              <a:rPr lang="en-US" smtClean="0"/>
              <a:t>111</a:t>
            </a:fld>
            <a:endParaRPr lang="en-US"/>
          </a:p>
        </p:txBody>
      </p:sp>
    </p:spTree>
    <p:extLst>
      <p:ext uri="{BB962C8B-B14F-4D97-AF65-F5344CB8AC3E}">
        <p14:creationId xmlns:p14="http://schemas.microsoft.com/office/powerpoint/2010/main" val="125559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12</a:t>
            </a:fld>
            <a:endParaRPr lang="en-US"/>
          </a:p>
        </p:txBody>
      </p:sp>
    </p:spTree>
    <p:extLst>
      <p:ext uri="{BB962C8B-B14F-4D97-AF65-F5344CB8AC3E}">
        <p14:creationId xmlns:p14="http://schemas.microsoft.com/office/powerpoint/2010/main" val="15236955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112</a:t>
            </a:fld>
            <a:endParaRPr lang="en-US"/>
          </a:p>
        </p:txBody>
      </p:sp>
    </p:spTree>
    <p:extLst>
      <p:ext uri="{BB962C8B-B14F-4D97-AF65-F5344CB8AC3E}">
        <p14:creationId xmlns:p14="http://schemas.microsoft.com/office/powerpoint/2010/main" val="4204575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18" Type="http://schemas.openxmlformats.org/officeDocument/2006/relationships/image" Target="../media/image31.emf"/><Relationship Id="rId3" Type="http://schemas.openxmlformats.org/officeDocument/2006/relationships/image" Target="../media/image16.emf"/><Relationship Id="rId7" Type="http://schemas.openxmlformats.org/officeDocument/2006/relationships/image" Target="../media/image20.emf"/><Relationship Id="rId12" Type="http://schemas.openxmlformats.org/officeDocument/2006/relationships/image" Target="../media/image25.emf"/><Relationship Id="rId17" Type="http://schemas.openxmlformats.org/officeDocument/2006/relationships/image" Target="../media/image30.emf"/><Relationship Id="rId2" Type="http://schemas.openxmlformats.org/officeDocument/2006/relationships/image" Target="../media/image15.emf"/><Relationship Id="rId16" Type="http://schemas.openxmlformats.org/officeDocument/2006/relationships/image" Target="../media/image29.emf"/><Relationship Id="rId20" Type="http://schemas.openxmlformats.org/officeDocument/2006/relationships/image" Target="../media/image33.emf"/><Relationship Id="rId1" Type="http://schemas.openxmlformats.org/officeDocument/2006/relationships/slideMaster" Target="../slideMasters/slideMaster1.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5" Type="http://schemas.openxmlformats.org/officeDocument/2006/relationships/image" Target="../media/image28.emf"/><Relationship Id="rId10" Type="http://schemas.openxmlformats.org/officeDocument/2006/relationships/image" Target="../media/image23.emf"/><Relationship Id="rId19" Type="http://schemas.openxmlformats.org/officeDocument/2006/relationships/image" Target="../media/image32.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asdfas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582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Icon system">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102BAFF-78E0-A942-BC4E-221A19DE3727}"/>
              </a:ext>
            </a:extLst>
          </p:cNvPr>
          <p:cNvSpPr/>
          <p:nvPr/>
        </p:nvSpPr>
        <p:spPr>
          <a:xfrm>
            <a:off x="1364087" y="4990014"/>
            <a:ext cx="4749808" cy="1136468"/>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6" name="TextBox 15">
            <a:extLst>
              <a:ext uri="{FF2B5EF4-FFF2-40B4-BE49-F238E27FC236}">
                <a16:creationId xmlns:a16="http://schemas.microsoft.com/office/drawing/2014/main" id="{BA0D80FE-B886-4344-9706-F8E8749BF116}"/>
              </a:ext>
            </a:extLst>
          </p:cNvPr>
          <p:cNvSpPr txBox="1"/>
          <p:nvPr/>
        </p:nvSpPr>
        <p:spPr>
          <a:xfrm>
            <a:off x="910664"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Icon system</a:t>
            </a:r>
          </a:p>
        </p:txBody>
      </p:sp>
      <p:pic>
        <p:nvPicPr>
          <p:cNvPr id="3" name="Picture 2">
            <a:extLst>
              <a:ext uri="{FF2B5EF4-FFF2-40B4-BE49-F238E27FC236}">
                <a16:creationId xmlns:a16="http://schemas.microsoft.com/office/drawing/2014/main" id="{2FF47634-1965-0A40-9DE7-45526688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663" y="1525633"/>
            <a:ext cx="906851" cy="906780"/>
          </a:xfrm>
          <a:prstGeom prst="rect">
            <a:avLst/>
          </a:prstGeom>
        </p:spPr>
      </p:pic>
      <p:pic>
        <p:nvPicPr>
          <p:cNvPr id="4" name="Picture 3">
            <a:extLst>
              <a:ext uri="{FF2B5EF4-FFF2-40B4-BE49-F238E27FC236}">
                <a16:creationId xmlns:a16="http://schemas.microsoft.com/office/drawing/2014/main" id="{C9EB3071-F6D2-7F49-B65A-21378C9C29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7246" y="1518013"/>
            <a:ext cx="906851" cy="914400"/>
          </a:xfrm>
          <a:prstGeom prst="rect">
            <a:avLst/>
          </a:prstGeom>
        </p:spPr>
      </p:pic>
      <p:pic>
        <p:nvPicPr>
          <p:cNvPr id="5" name="Picture 4">
            <a:extLst>
              <a:ext uri="{FF2B5EF4-FFF2-40B4-BE49-F238E27FC236}">
                <a16:creationId xmlns:a16="http://schemas.microsoft.com/office/drawing/2014/main" id="{F2B375C3-6CF2-864D-982A-83B494527D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3828" y="1518013"/>
            <a:ext cx="914471" cy="914400"/>
          </a:xfrm>
          <a:prstGeom prst="rect">
            <a:avLst/>
          </a:prstGeom>
        </p:spPr>
      </p:pic>
      <p:pic>
        <p:nvPicPr>
          <p:cNvPr id="6" name="Picture 5">
            <a:extLst>
              <a:ext uri="{FF2B5EF4-FFF2-40B4-BE49-F238E27FC236}">
                <a16:creationId xmlns:a16="http://schemas.microsoft.com/office/drawing/2014/main" id="{391B44EF-8CF6-1F47-8ABF-C2C7612B6F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8032" y="1525633"/>
            <a:ext cx="1143089" cy="990600"/>
          </a:xfrm>
          <a:prstGeom prst="rect">
            <a:avLst/>
          </a:prstGeom>
        </p:spPr>
      </p:pic>
      <p:pic>
        <p:nvPicPr>
          <p:cNvPr id="7" name="Picture 6">
            <a:extLst>
              <a:ext uri="{FF2B5EF4-FFF2-40B4-BE49-F238E27FC236}">
                <a16:creationId xmlns:a16="http://schemas.microsoft.com/office/drawing/2014/main" id="{7BD4E978-1FA2-6944-96FE-72B6B31872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3830" y="3162407"/>
            <a:ext cx="1066883" cy="914400"/>
          </a:xfrm>
          <a:prstGeom prst="rect">
            <a:avLst/>
          </a:prstGeom>
        </p:spPr>
      </p:pic>
      <p:pic>
        <p:nvPicPr>
          <p:cNvPr id="8" name="Picture 7">
            <a:extLst>
              <a:ext uri="{FF2B5EF4-FFF2-40B4-BE49-F238E27FC236}">
                <a16:creationId xmlns:a16="http://schemas.microsoft.com/office/drawing/2014/main" id="{7EC29B75-8C4F-2A42-905B-E6303D075C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38238" y="3163602"/>
            <a:ext cx="891610" cy="914400"/>
          </a:xfrm>
          <a:prstGeom prst="rect">
            <a:avLst/>
          </a:prstGeom>
        </p:spPr>
      </p:pic>
      <p:pic>
        <p:nvPicPr>
          <p:cNvPr id="9" name="Picture 8">
            <a:extLst>
              <a:ext uri="{FF2B5EF4-FFF2-40B4-BE49-F238E27FC236}">
                <a16:creationId xmlns:a16="http://schemas.microsoft.com/office/drawing/2014/main" id="{30B56AF6-5C85-0240-9549-E6AC3B495AE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3296" y="3163602"/>
            <a:ext cx="876368" cy="990600"/>
          </a:xfrm>
          <a:prstGeom prst="rect">
            <a:avLst/>
          </a:prstGeom>
        </p:spPr>
      </p:pic>
      <p:pic>
        <p:nvPicPr>
          <p:cNvPr id="10" name="Picture 9">
            <a:extLst>
              <a:ext uri="{FF2B5EF4-FFF2-40B4-BE49-F238E27FC236}">
                <a16:creationId xmlns:a16="http://schemas.microsoft.com/office/drawing/2014/main" id="{6FA056DF-BB41-564D-94DF-FC298D4F545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51408" y="5459186"/>
            <a:ext cx="198135" cy="198120"/>
          </a:xfrm>
          <a:prstGeom prst="rect">
            <a:avLst/>
          </a:prstGeom>
        </p:spPr>
      </p:pic>
      <p:pic>
        <p:nvPicPr>
          <p:cNvPr id="11" name="Picture 10">
            <a:extLst>
              <a:ext uri="{FF2B5EF4-FFF2-40B4-BE49-F238E27FC236}">
                <a16:creationId xmlns:a16="http://schemas.microsoft.com/office/drawing/2014/main" id="{2D87282D-3C58-9A4E-B5D9-E0034B0BB12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1095" y="5459186"/>
            <a:ext cx="198135" cy="198120"/>
          </a:xfrm>
          <a:prstGeom prst="rect">
            <a:avLst/>
          </a:prstGeom>
        </p:spPr>
      </p:pic>
      <p:pic>
        <p:nvPicPr>
          <p:cNvPr id="12" name="Picture 11">
            <a:extLst>
              <a:ext uri="{FF2B5EF4-FFF2-40B4-BE49-F238E27FC236}">
                <a16:creationId xmlns:a16="http://schemas.microsoft.com/office/drawing/2014/main" id="{45268CF9-1EDB-A74E-844D-1EE0B2DD8C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30782" y="5459186"/>
            <a:ext cx="198135" cy="198120"/>
          </a:xfrm>
          <a:prstGeom prst="rect">
            <a:avLst/>
          </a:prstGeom>
        </p:spPr>
      </p:pic>
      <p:pic>
        <p:nvPicPr>
          <p:cNvPr id="13" name="Picture 12">
            <a:extLst>
              <a:ext uri="{FF2B5EF4-FFF2-40B4-BE49-F238E27FC236}">
                <a16:creationId xmlns:a16="http://schemas.microsoft.com/office/drawing/2014/main" id="{F72FE4CD-2058-E14E-B4D9-A15E0800712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70468" y="5424896"/>
            <a:ext cx="266721" cy="266700"/>
          </a:xfrm>
          <a:prstGeom prst="rect">
            <a:avLst/>
          </a:prstGeom>
        </p:spPr>
      </p:pic>
      <p:pic>
        <p:nvPicPr>
          <p:cNvPr id="14" name="Picture 13">
            <a:extLst>
              <a:ext uri="{FF2B5EF4-FFF2-40B4-BE49-F238E27FC236}">
                <a16:creationId xmlns:a16="http://schemas.microsoft.com/office/drawing/2014/main" id="{94700669-8FE2-A84E-A725-1B495E03809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78741" y="5424896"/>
            <a:ext cx="266721" cy="266700"/>
          </a:xfrm>
          <a:prstGeom prst="rect">
            <a:avLst/>
          </a:prstGeom>
        </p:spPr>
      </p:pic>
      <p:pic>
        <p:nvPicPr>
          <p:cNvPr id="17" name="Picture 16">
            <a:extLst>
              <a:ext uri="{FF2B5EF4-FFF2-40B4-BE49-F238E27FC236}">
                <a16:creationId xmlns:a16="http://schemas.microsoft.com/office/drawing/2014/main" id="{ADB5F2BF-C2B1-F640-872F-453505C93D1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43566" y="3030039"/>
            <a:ext cx="5143902" cy="3482340"/>
          </a:xfrm>
          <a:prstGeom prst="rect">
            <a:avLst/>
          </a:prstGeom>
        </p:spPr>
      </p:pic>
      <p:pic>
        <p:nvPicPr>
          <p:cNvPr id="18" name="Picture 17">
            <a:extLst>
              <a:ext uri="{FF2B5EF4-FFF2-40B4-BE49-F238E27FC236}">
                <a16:creationId xmlns:a16="http://schemas.microsoft.com/office/drawing/2014/main" id="{45D82D7F-FFB1-EF43-BB1F-3BA62D92B4F6}"/>
              </a:ext>
            </a:extLst>
          </p:cNvPr>
          <p:cNvPicPr>
            <a:picLocks noChangeAspect="1"/>
          </p:cNvPicPr>
          <p:nvPr/>
        </p:nvPicPr>
        <p:blipFill>
          <a:blip r:embed="rId15"/>
          <a:stretch>
            <a:fillRect/>
          </a:stretch>
        </p:blipFill>
        <p:spPr>
          <a:xfrm>
            <a:off x="5799170" y="3162407"/>
            <a:ext cx="888706" cy="915840"/>
          </a:xfrm>
          <a:prstGeom prst="rect">
            <a:avLst/>
          </a:prstGeom>
        </p:spPr>
      </p:pic>
      <p:pic>
        <p:nvPicPr>
          <p:cNvPr id="19" name="Picture 18">
            <a:extLst>
              <a:ext uri="{FF2B5EF4-FFF2-40B4-BE49-F238E27FC236}">
                <a16:creationId xmlns:a16="http://schemas.microsoft.com/office/drawing/2014/main" id="{E8339A44-A126-0448-945B-9C6A44D82D87}"/>
              </a:ext>
            </a:extLst>
          </p:cNvPr>
          <p:cNvPicPr>
            <a:picLocks noChangeAspect="1"/>
          </p:cNvPicPr>
          <p:nvPr/>
        </p:nvPicPr>
        <p:blipFill>
          <a:blip r:embed="rId16"/>
          <a:stretch>
            <a:fillRect/>
          </a:stretch>
        </p:blipFill>
        <p:spPr>
          <a:xfrm>
            <a:off x="7540853" y="1521103"/>
            <a:ext cx="979390" cy="915840"/>
          </a:xfrm>
          <a:prstGeom prst="rect">
            <a:avLst/>
          </a:prstGeom>
        </p:spPr>
      </p:pic>
      <p:pic>
        <p:nvPicPr>
          <p:cNvPr id="20" name="Picture 19">
            <a:extLst>
              <a:ext uri="{FF2B5EF4-FFF2-40B4-BE49-F238E27FC236}">
                <a16:creationId xmlns:a16="http://schemas.microsoft.com/office/drawing/2014/main" id="{E8CE8A3C-FD01-9348-8E4C-799A5B769D1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35893" y="6359979"/>
            <a:ext cx="152412" cy="152400"/>
          </a:xfrm>
          <a:prstGeom prst="rect">
            <a:avLst/>
          </a:prstGeom>
        </p:spPr>
      </p:pic>
      <p:pic>
        <p:nvPicPr>
          <p:cNvPr id="21" name="Picture 20">
            <a:extLst>
              <a:ext uri="{FF2B5EF4-FFF2-40B4-BE49-F238E27FC236}">
                <a16:creationId xmlns:a16="http://schemas.microsoft.com/office/drawing/2014/main" id="{75A9DC72-A556-C744-B5A5-591378289CEE}"/>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76998" y="5438590"/>
            <a:ext cx="198135" cy="198120"/>
          </a:xfrm>
          <a:prstGeom prst="rect">
            <a:avLst/>
          </a:prstGeom>
        </p:spPr>
      </p:pic>
      <p:pic>
        <p:nvPicPr>
          <p:cNvPr id="23" name="Picture 22">
            <a:extLst>
              <a:ext uri="{FF2B5EF4-FFF2-40B4-BE49-F238E27FC236}">
                <a16:creationId xmlns:a16="http://schemas.microsoft.com/office/drawing/2014/main" id="{FC18FEE8-A021-D648-858F-F0F0041DE8E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117976" y="1604117"/>
            <a:ext cx="914471" cy="952500"/>
          </a:xfrm>
          <a:prstGeom prst="rect">
            <a:avLst/>
          </a:prstGeom>
        </p:spPr>
      </p:pic>
      <p:pic>
        <p:nvPicPr>
          <p:cNvPr id="24" name="Picture 23">
            <a:extLst>
              <a:ext uri="{FF2B5EF4-FFF2-40B4-BE49-F238E27FC236}">
                <a16:creationId xmlns:a16="http://schemas.microsoft.com/office/drawing/2014/main" id="{97EA992E-97DE-E44A-8FDD-B44DB00DEAC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741639" y="1665077"/>
            <a:ext cx="914471" cy="891540"/>
          </a:xfrm>
          <a:prstGeom prst="rect">
            <a:avLst/>
          </a:prstGeom>
        </p:spPr>
      </p:pic>
      <p:sp>
        <p:nvSpPr>
          <p:cNvPr id="2" name="Rectangle 1">
            <a:extLst>
              <a:ext uri="{FF2B5EF4-FFF2-40B4-BE49-F238E27FC236}">
                <a16:creationId xmlns:a16="http://schemas.microsoft.com/office/drawing/2014/main" id="{C314ED8D-26FE-95BF-5BFF-CD74E44A8D57}"/>
              </a:ext>
            </a:extLst>
          </p:cNvPr>
          <p:cNvSpPr/>
          <p:nvPr/>
        </p:nvSpPr>
        <p:spPr>
          <a:xfrm>
            <a:off x="1364087" y="4990014"/>
            <a:ext cx="4749808" cy="1136468"/>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2" name="TextBox 21">
            <a:extLst>
              <a:ext uri="{FF2B5EF4-FFF2-40B4-BE49-F238E27FC236}">
                <a16:creationId xmlns:a16="http://schemas.microsoft.com/office/drawing/2014/main" id="{39892D75-3BC3-FFC5-76B6-867585959F30}"/>
              </a:ext>
            </a:extLst>
          </p:cNvPr>
          <p:cNvSpPr txBox="1"/>
          <p:nvPr/>
        </p:nvSpPr>
        <p:spPr>
          <a:xfrm>
            <a:off x="910663"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Icon system</a:t>
            </a:r>
          </a:p>
        </p:txBody>
      </p:sp>
      <p:pic>
        <p:nvPicPr>
          <p:cNvPr id="25" name="Picture 24">
            <a:extLst>
              <a:ext uri="{FF2B5EF4-FFF2-40B4-BE49-F238E27FC236}">
                <a16:creationId xmlns:a16="http://schemas.microsoft.com/office/drawing/2014/main" id="{6224BCD4-2EDC-E1E2-C847-4DB41AA831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662" y="1525633"/>
            <a:ext cx="906851" cy="906780"/>
          </a:xfrm>
          <a:prstGeom prst="rect">
            <a:avLst/>
          </a:prstGeom>
        </p:spPr>
      </p:pic>
      <p:pic>
        <p:nvPicPr>
          <p:cNvPr id="26" name="Picture 25">
            <a:extLst>
              <a:ext uri="{FF2B5EF4-FFF2-40B4-BE49-F238E27FC236}">
                <a16:creationId xmlns:a16="http://schemas.microsoft.com/office/drawing/2014/main" id="{CBC3E924-DBAE-355C-72E6-533FF390CC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7245" y="1518013"/>
            <a:ext cx="906851" cy="914400"/>
          </a:xfrm>
          <a:prstGeom prst="rect">
            <a:avLst/>
          </a:prstGeom>
        </p:spPr>
      </p:pic>
      <p:pic>
        <p:nvPicPr>
          <p:cNvPr id="27" name="Picture 26">
            <a:extLst>
              <a:ext uri="{FF2B5EF4-FFF2-40B4-BE49-F238E27FC236}">
                <a16:creationId xmlns:a16="http://schemas.microsoft.com/office/drawing/2014/main" id="{B900F2CA-4099-4F00-2311-E9A3AD2EEB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3828" y="1518013"/>
            <a:ext cx="914471" cy="914400"/>
          </a:xfrm>
          <a:prstGeom prst="rect">
            <a:avLst/>
          </a:prstGeom>
        </p:spPr>
      </p:pic>
      <p:pic>
        <p:nvPicPr>
          <p:cNvPr id="28" name="Picture 27">
            <a:extLst>
              <a:ext uri="{FF2B5EF4-FFF2-40B4-BE49-F238E27FC236}">
                <a16:creationId xmlns:a16="http://schemas.microsoft.com/office/drawing/2014/main" id="{BE7F1FAF-D591-6C0F-095D-E472F8B5F2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8031" y="1525633"/>
            <a:ext cx="1143089" cy="990600"/>
          </a:xfrm>
          <a:prstGeom prst="rect">
            <a:avLst/>
          </a:prstGeom>
        </p:spPr>
      </p:pic>
      <p:pic>
        <p:nvPicPr>
          <p:cNvPr id="29" name="Picture 28">
            <a:extLst>
              <a:ext uri="{FF2B5EF4-FFF2-40B4-BE49-F238E27FC236}">
                <a16:creationId xmlns:a16="http://schemas.microsoft.com/office/drawing/2014/main" id="{E48A39A6-9427-8444-905C-AF296A55AE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3829" y="3162407"/>
            <a:ext cx="1066883" cy="914400"/>
          </a:xfrm>
          <a:prstGeom prst="rect">
            <a:avLst/>
          </a:prstGeom>
        </p:spPr>
      </p:pic>
      <p:pic>
        <p:nvPicPr>
          <p:cNvPr id="30" name="Picture 29">
            <a:extLst>
              <a:ext uri="{FF2B5EF4-FFF2-40B4-BE49-F238E27FC236}">
                <a16:creationId xmlns:a16="http://schemas.microsoft.com/office/drawing/2014/main" id="{FB6C4BE8-9790-1CAD-CBEA-D6FE40D476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38238" y="3163602"/>
            <a:ext cx="891610" cy="914400"/>
          </a:xfrm>
          <a:prstGeom prst="rect">
            <a:avLst/>
          </a:prstGeom>
        </p:spPr>
      </p:pic>
      <p:pic>
        <p:nvPicPr>
          <p:cNvPr id="31" name="Picture 30">
            <a:extLst>
              <a:ext uri="{FF2B5EF4-FFF2-40B4-BE49-F238E27FC236}">
                <a16:creationId xmlns:a16="http://schemas.microsoft.com/office/drawing/2014/main" id="{0BB88A8C-232E-AC23-861D-4639DD9E761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3296" y="3163602"/>
            <a:ext cx="876368" cy="990600"/>
          </a:xfrm>
          <a:prstGeom prst="rect">
            <a:avLst/>
          </a:prstGeom>
        </p:spPr>
      </p:pic>
      <p:pic>
        <p:nvPicPr>
          <p:cNvPr id="32" name="Picture 31">
            <a:extLst>
              <a:ext uri="{FF2B5EF4-FFF2-40B4-BE49-F238E27FC236}">
                <a16:creationId xmlns:a16="http://schemas.microsoft.com/office/drawing/2014/main" id="{FB41DA77-E4F3-8F19-CF58-E6AC24DCD28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51407" y="5459186"/>
            <a:ext cx="198135" cy="198120"/>
          </a:xfrm>
          <a:prstGeom prst="rect">
            <a:avLst/>
          </a:prstGeom>
        </p:spPr>
      </p:pic>
      <p:pic>
        <p:nvPicPr>
          <p:cNvPr id="33" name="Picture 32">
            <a:extLst>
              <a:ext uri="{FF2B5EF4-FFF2-40B4-BE49-F238E27FC236}">
                <a16:creationId xmlns:a16="http://schemas.microsoft.com/office/drawing/2014/main" id="{0EAD01BA-F7F9-440B-611D-7F8A9AD3F1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1094" y="5459186"/>
            <a:ext cx="198135" cy="198120"/>
          </a:xfrm>
          <a:prstGeom prst="rect">
            <a:avLst/>
          </a:prstGeom>
        </p:spPr>
      </p:pic>
      <p:pic>
        <p:nvPicPr>
          <p:cNvPr id="34" name="Picture 33">
            <a:extLst>
              <a:ext uri="{FF2B5EF4-FFF2-40B4-BE49-F238E27FC236}">
                <a16:creationId xmlns:a16="http://schemas.microsoft.com/office/drawing/2014/main" id="{37AD11A8-D19D-979D-933A-E00EEFDBEE8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30781" y="5459186"/>
            <a:ext cx="198135" cy="198120"/>
          </a:xfrm>
          <a:prstGeom prst="rect">
            <a:avLst/>
          </a:prstGeom>
        </p:spPr>
      </p:pic>
      <p:pic>
        <p:nvPicPr>
          <p:cNvPr id="35" name="Picture 34">
            <a:extLst>
              <a:ext uri="{FF2B5EF4-FFF2-40B4-BE49-F238E27FC236}">
                <a16:creationId xmlns:a16="http://schemas.microsoft.com/office/drawing/2014/main" id="{2E8C21AD-F21E-404A-8904-B8E585BCBFC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70467" y="5424896"/>
            <a:ext cx="266721" cy="266700"/>
          </a:xfrm>
          <a:prstGeom prst="rect">
            <a:avLst/>
          </a:prstGeom>
        </p:spPr>
      </p:pic>
      <p:pic>
        <p:nvPicPr>
          <p:cNvPr id="36" name="Picture 35">
            <a:extLst>
              <a:ext uri="{FF2B5EF4-FFF2-40B4-BE49-F238E27FC236}">
                <a16:creationId xmlns:a16="http://schemas.microsoft.com/office/drawing/2014/main" id="{EEAA5426-C68F-4884-B74C-D507B070F34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78740" y="5424896"/>
            <a:ext cx="266721" cy="266700"/>
          </a:xfrm>
          <a:prstGeom prst="rect">
            <a:avLst/>
          </a:prstGeom>
        </p:spPr>
      </p:pic>
      <p:pic>
        <p:nvPicPr>
          <p:cNvPr id="37" name="Picture 36">
            <a:extLst>
              <a:ext uri="{FF2B5EF4-FFF2-40B4-BE49-F238E27FC236}">
                <a16:creationId xmlns:a16="http://schemas.microsoft.com/office/drawing/2014/main" id="{46C7FB9D-B135-FD2F-E939-F84DDDBD74E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43566" y="3030039"/>
            <a:ext cx="5143902" cy="3482340"/>
          </a:xfrm>
          <a:prstGeom prst="rect">
            <a:avLst/>
          </a:prstGeom>
        </p:spPr>
      </p:pic>
      <p:pic>
        <p:nvPicPr>
          <p:cNvPr id="38" name="Picture 37">
            <a:extLst>
              <a:ext uri="{FF2B5EF4-FFF2-40B4-BE49-F238E27FC236}">
                <a16:creationId xmlns:a16="http://schemas.microsoft.com/office/drawing/2014/main" id="{DE3D55E9-E4DD-5290-518B-B5FAF06B5C7E}"/>
              </a:ext>
            </a:extLst>
          </p:cNvPr>
          <p:cNvPicPr>
            <a:picLocks noChangeAspect="1"/>
          </p:cNvPicPr>
          <p:nvPr/>
        </p:nvPicPr>
        <p:blipFill>
          <a:blip r:embed="rId15"/>
          <a:stretch>
            <a:fillRect/>
          </a:stretch>
        </p:blipFill>
        <p:spPr>
          <a:xfrm>
            <a:off x="5799170" y="3162407"/>
            <a:ext cx="888706" cy="915840"/>
          </a:xfrm>
          <a:prstGeom prst="rect">
            <a:avLst/>
          </a:prstGeom>
        </p:spPr>
      </p:pic>
      <p:pic>
        <p:nvPicPr>
          <p:cNvPr id="39" name="Picture 38">
            <a:extLst>
              <a:ext uri="{FF2B5EF4-FFF2-40B4-BE49-F238E27FC236}">
                <a16:creationId xmlns:a16="http://schemas.microsoft.com/office/drawing/2014/main" id="{04C599C3-26C5-F887-EEE7-7D314CE4D9BF}"/>
              </a:ext>
            </a:extLst>
          </p:cNvPr>
          <p:cNvPicPr>
            <a:picLocks noChangeAspect="1"/>
          </p:cNvPicPr>
          <p:nvPr/>
        </p:nvPicPr>
        <p:blipFill>
          <a:blip r:embed="rId16"/>
          <a:stretch>
            <a:fillRect/>
          </a:stretch>
        </p:blipFill>
        <p:spPr>
          <a:xfrm>
            <a:off x="7540852" y="1521103"/>
            <a:ext cx="979390" cy="915840"/>
          </a:xfrm>
          <a:prstGeom prst="rect">
            <a:avLst/>
          </a:prstGeom>
        </p:spPr>
      </p:pic>
      <p:pic>
        <p:nvPicPr>
          <p:cNvPr id="40" name="Picture 39">
            <a:extLst>
              <a:ext uri="{FF2B5EF4-FFF2-40B4-BE49-F238E27FC236}">
                <a16:creationId xmlns:a16="http://schemas.microsoft.com/office/drawing/2014/main" id="{BEF8E566-CD06-83CD-3496-614B5FFF071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35893" y="6359979"/>
            <a:ext cx="152412" cy="152400"/>
          </a:xfrm>
          <a:prstGeom prst="rect">
            <a:avLst/>
          </a:prstGeom>
        </p:spPr>
      </p:pic>
      <p:pic>
        <p:nvPicPr>
          <p:cNvPr id="41" name="Picture 40">
            <a:extLst>
              <a:ext uri="{FF2B5EF4-FFF2-40B4-BE49-F238E27FC236}">
                <a16:creationId xmlns:a16="http://schemas.microsoft.com/office/drawing/2014/main" id="{8A4EB9D2-A23F-FC1B-5099-B2BBAE7E7D22}"/>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76997" y="5438590"/>
            <a:ext cx="198135" cy="198120"/>
          </a:xfrm>
          <a:prstGeom prst="rect">
            <a:avLst/>
          </a:prstGeom>
        </p:spPr>
      </p:pic>
      <p:pic>
        <p:nvPicPr>
          <p:cNvPr id="42" name="Picture 41">
            <a:extLst>
              <a:ext uri="{FF2B5EF4-FFF2-40B4-BE49-F238E27FC236}">
                <a16:creationId xmlns:a16="http://schemas.microsoft.com/office/drawing/2014/main" id="{2484A63E-8351-D7C4-A5D8-E9386FDBC09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117975" y="1604117"/>
            <a:ext cx="914471" cy="952500"/>
          </a:xfrm>
          <a:prstGeom prst="rect">
            <a:avLst/>
          </a:prstGeom>
        </p:spPr>
      </p:pic>
      <p:pic>
        <p:nvPicPr>
          <p:cNvPr id="43" name="Picture 42">
            <a:extLst>
              <a:ext uri="{FF2B5EF4-FFF2-40B4-BE49-F238E27FC236}">
                <a16:creationId xmlns:a16="http://schemas.microsoft.com/office/drawing/2014/main" id="{7B674541-6CAA-29BE-E521-94237949F4D2}"/>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741638" y="1665077"/>
            <a:ext cx="914471" cy="891540"/>
          </a:xfrm>
          <a:prstGeom prst="rect">
            <a:avLst/>
          </a:prstGeom>
        </p:spPr>
      </p:pic>
    </p:spTree>
    <p:extLst>
      <p:ext uri="{BB962C8B-B14F-4D97-AF65-F5344CB8AC3E}">
        <p14:creationId xmlns:p14="http://schemas.microsoft.com/office/powerpoint/2010/main" val="1416788231"/>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Icon system">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A0D80FE-B886-4344-9706-F8E8749BF116}"/>
              </a:ext>
            </a:extLst>
          </p:cNvPr>
          <p:cNvSpPr txBox="1"/>
          <p:nvPr/>
        </p:nvSpPr>
        <p:spPr>
          <a:xfrm>
            <a:off x="910664"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Logos</a:t>
            </a:r>
          </a:p>
        </p:txBody>
      </p:sp>
      <p:pic>
        <p:nvPicPr>
          <p:cNvPr id="2" name="Picture 1">
            <a:extLst>
              <a:ext uri="{FF2B5EF4-FFF2-40B4-BE49-F238E27FC236}">
                <a16:creationId xmlns:a16="http://schemas.microsoft.com/office/drawing/2014/main" id="{A82C6694-360C-5A46-A8C4-58B3DA67C160}"/>
              </a:ext>
            </a:extLst>
          </p:cNvPr>
          <p:cNvPicPr>
            <a:picLocks noChangeAspect="1"/>
          </p:cNvPicPr>
          <p:nvPr/>
        </p:nvPicPr>
        <p:blipFill>
          <a:blip r:embed="rId2"/>
          <a:stretch>
            <a:fillRect/>
          </a:stretch>
        </p:blipFill>
        <p:spPr>
          <a:xfrm>
            <a:off x="1504593" y="1558290"/>
            <a:ext cx="9182817" cy="3741420"/>
          </a:xfrm>
          <a:prstGeom prst="rect">
            <a:avLst/>
          </a:prstGeom>
        </p:spPr>
      </p:pic>
      <p:sp>
        <p:nvSpPr>
          <p:cNvPr id="3" name="TextBox 2">
            <a:extLst>
              <a:ext uri="{FF2B5EF4-FFF2-40B4-BE49-F238E27FC236}">
                <a16:creationId xmlns:a16="http://schemas.microsoft.com/office/drawing/2014/main" id="{ED4D3C6C-22B7-9431-0125-7BDBF67C72A2}"/>
              </a:ext>
            </a:extLst>
          </p:cNvPr>
          <p:cNvSpPr txBox="1"/>
          <p:nvPr/>
        </p:nvSpPr>
        <p:spPr>
          <a:xfrm>
            <a:off x="910663"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Logos</a:t>
            </a:r>
          </a:p>
        </p:txBody>
      </p:sp>
      <p:pic>
        <p:nvPicPr>
          <p:cNvPr id="4" name="Picture 3">
            <a:extLst>
              <a:ext uri="{FF2B5EF4-FFF2-40B4-BE49-F238E27FC236}">
                <a16:creationId xmlns:a16="http://schemas.microsoft.com/office/drawing/2014/main" id="{BB1E15FB-1C75-14B4-F447-CD37444A7A3F}"/>
              </a:ext>
            </a:extLst>
          </p:cNvPr>
          <p:cNvPicPr>
            <a:picLocks noChangeAspect="1"/>
          </p:cNvPicPr>
          <p:nvPr/>
        </p:nvPicPr>
        <p:blipFill>
          <a:blip r:embed="rId2"/>
          <a:stretch>
            <a:fillRect/>
          </a:stretch>
        </p:blipFill>
        <p:spPr>
          <a:xfrm>
            <a:off x="1504592" y="1558290"/>
            <a:ext cx="9182817" cy="3741420"/>
          </a:xfrm>
          <a:prstGeom prst="rect">
            <a:avLst/>
          </a:prstGeom>
        </p:spPr>
      </p:pic>
    </p:spTree>
    <p:extLst>
      <p:ext uri="{BB962C8B-B14F-4D97-AF65-F5344CB8AC3E}">
        <p14:creationId xmlns:p14="http://schemas.microsoft.com/office/powerpoint/2010/main" val="2184151959"/>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Icon syst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3132BE-468A-4548-B5B0-2BDEC6079EF6}"/>
              </a:ext>
            </a:extLst>
          </p:cNvPr>
          <p:cNvPicPr>
            <a:picLocks noChangeAspect="1"/>
          </p:cNvPicPr>
          <p:nvPr/>
        </p:nvPicPr>
        <p:blipFill>
          <a:blip r:embed="rId2"/>
          <a:stretch>
            <a:fillRect/>
          </a:stretch>
        </p:blipFill>
        <p:spPr>
          <a:xfrm>
            <a:off x="913997" y="2084070"/>
            <a:ext cx="10364009" cy="2689860"/>
          </a:xfrm>
          <a:prstGeom prst="rect">
            <a:avLst/>
          </a:prstGeom>
        </p:spPr>
      </p:pic>
      <p:pic>
        <p:nvPicPr>
          <p:cNvPr id="2" name="Picture 1">
            <a:extLst>
              <a:ext uri="{FF2B5EF4-FFF2-40B4-BE49-F238E27FC236}">
                <a16:creationId xmlns:a16="http://schemas.microsoft.com/office/drawing/2014/main" id="{6D3A8713-FF38-E92E-90F6-6F773848C42D}"/>
              </a:ext>
            </a:extLst>
          </p:cNvPr>
          <p:cNvPicPr>
            <a:picLocks noChangeAspect="1"/>
          </p:cNvPicPr>
          <p:nvPr/>
        </p:nvPicPr>
        <p:blipFill>
          <a:blip r:embed="rId2"/>
          <a:stretch>
            <a:fillRect/>
          </a:stretch>
        </p:blipFill>
        <p:spPr>
          <a:xfrm>
            <a:off x="913996" y="2084070"/>
            <a:ext cx="10364009" cy="2689860"/>
          </a:xfrm>
          <a:prstGeom prst="rect">
            <a:avLst/>
          </a:prstGeom>
        </p:spPr>
      </p:pic>
    </p:spTree>
    <p:extLst>
      <p:ext uri="{BB962C8B-B14F-4D97-AF65-F5344CB8AC3E}">
        <p14:creationId xmlns:p14="http://schemas.microsoft.com/office/powerpoint/2010/main" val="52223730"/>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9DDEF-E82B-4BB2-B69D-420B9CEF68DC}" type="slidenum">
              <a:rPr lang="en-IL" smtClean="0"/>
              <a:t>‹#›</a:t>
            </a:fld>
            <a:endParaRPr lang="en-IL"/>
          </a:p>
        </p:txBody>
      </p:sp>
      <p:pic>
        <p:nvPicPr>
          <p:cNvPr id="7" name="Picture 6" descr="Logo&#10;&#10;Description automatically generated">
            <a:extLst>
              <a:ext uri="{FF2B5EF4-FFF2-40B4-BE49-F238E27FC236}">
                <a16:creationId xmlns:a16="http://schemas.microsoft.com/office/drawing/2014/main" id="{D74BF855-DE6E-B797-2267-A08C684F6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4582" y="759856"/>
            <a:ext cx="3350939" cy="2544232"/>
          </a:xfrm>
          <a:prstGeom prst="rect">
            <a:avLst/>
          </a:prstGeom>
        </p:spPr>
      </p:pic>
      <p:cxnSp>
        <p:nvCxnSpPr>
          <p:cNvPr id="8" name="Straight Connector 7">
            <a:extLst>
              <a:ext uri="{FF2B5EF4-FFF2-40B4-BE49-F238E27FC236}">
                <a16:creationId xmlns:a16="http://schemas.microsoft.com/office/drawing/2014/main" id="{F987D205-5EE4-6C60-5B5C-D25100679EA9}"/>
              </a:ext>
            </a:extLst>
          </p:cNvPr>
          <p:cNvCxnSpPr>
            <a:cxnSpLocks/>
          </p:cNvCxnSpPr>
          <p:nvPr userDrawn="1"/>
        </p:nvCxnSpPr>
        <p:spPr>
          <a:xfrm>
            <a:off x="609600" y="5077511"/>
            <a:ext cx="10972800" cy="0"/>
          </a:xfrm>
          <a:prstGeom prst="line">
            <a:avLst/>
          </a:prstGeom>
          <a:ln w="38100">
            <a:solidFill>
              <a:srgbClr val="FEAB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467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hasCustomPrompt="1"/>
          </p:nvPr>
        </p:nvSpPr>
        <p:spPr>
          <a:xfrm>
            <a:off x="838200" y="87537"/>
            <a:ext cx="10515600" cy="905377"/>
          </a:xfrm>
        </p:spPr>
        <p:txBody>
          <a:bodyPr anchor="b">
            <a:normAutofit/>
          </a:bodyPr>
          <a:lstStyle>
            <a:lvl1pPr>
              <a:defRPr sz="3200" b="1">
                <a:solidFill>
                  <a:srgbClr val="717984"/>
                </a:solidFill>
                <a:latin typeface="Poppins Medium" panose="00000600000000000000" pitchFamily="2" charset="0"/>
                <a:cs typeface="Poppins Medium" panose="00000600000000000000" pitchFamily="2" charset="0"/>
              </a:defRPr>
            </a:lvl1pPr>
          </a:lstStyle>
          <a:p>
            <a:r>
              <a:rPr lang="en-US"/>
              <a:t>Agenda</a:t>
            </a:r>
          </a:p>
        </p:txBody>
      </p:sp>
      <p:sp>
        <p:nvSpPr>
          <p:cNvPr id="5" name="Footer Placeholder 4">
            <a:extLst>
              <a:ext uri="{FF2B5EF4-FFF2-40B4-BE49-F238E27FC236}">
                <a16:creationId xmlns:a16="http://schemas.microsoft.com/office/drawing/2014/main" id="{344C3062-9393-DE93-FCA3-576BC1C5006A}"/>
              </a:ext>
            </a:extLst>
          </p:cNvPr>
          <p:cNvSpPr>
            <a:spLocks noGrp="1"/>
          </p:cNvSpPr>
          <p:nvPr>
            <p:ph type="ftr" sz="quarter" idx="11"/>
          </p:nvPr>
        </p:nvSpPr>
        <p:spPr>
          <a:xfrm>
            <a:off x="4038600" y="6356350"/>
            <a:ext cx="4114800" cy="365125"/>
          </a:xfrm>
          <a:prstGeom prst="rect">
            <a:avLst/>
          </a:prstGeom>
        </p:spPr>
        <p:txBody>
          <a:bodyPr/>
          <a:lstStyle>
            <a:lvl1pPr>
              <a:defRPr>
                <a:solidFill>
                  <a:srgbClr val="334050"/>
                </a:solidFill>
                <a:latin typeface="Poppins ExtraBold" panose="00000900000000000000" pitchFamily="2" charset="0"/>
                <a:cs typeface="Poppins ExtraBold" panose="00000900000000000000" pitchFamily="2" charset="0"/>
              </a:defRPr>
            </a:lvl1pPr>
          </a:lstStyle>
          <a:p>
            <a:endParaRPr lang="en-US"/>
          </a:p>
        </p:txBody>
      </p:sp>
      <p:cxnSp>
        <p:nvCxnSpPr>
          <p:cNvPr id="7" name="Straight Connector 6">
            <a:extLst>
              <a:ext uri="{FF2B5EF4-FFF2-40B4-BE49-F238E27FC236}">
                <a16:creationId xmlns:a16="http://schemas.microsoft.com/office/drawing/2014/main" id="{FCF49685-D97F-7207-BF2F-D4192A2E4F72}"/>
              </a:ext>
            </a:extLst>
          </p:cNvPr>
          <p:cNvCxnSpPr>
            <a:cxnSpLocks/>
          </p:cNvCxnSpPr>
          <p:nvPr userDrawn="1"/>
        </p:nvCxnSpPr>
        <p:spPr>
          <a:xfrm>
            <a:off x="609600" y="975765"/>
            <a:ext cx="10972800" cy="0"/>
          </a:xfrm>
          <a:prstGeom prst="line">
            <a:avLst/>
          </a:prstGeom>
          <a:ln w="38100">
            <a:solidFill>
              <a:srgbClr val="FEAB2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B5AD3E59-6322-BB78-C2B8-49ED33E36444}"/>
              </a:ext>
            </a:extLst>
          </p:cNvPr>
          <p:cNvSpPr>
            <a:spLocks noGrp="1"/>
          </p:cNvSpPr>
          <p:nvPr>
            <p:ph idx="1"/>
          </p:nvPr>
        </p:nvSpPr>
        <p:spPr>
          <a:xfrm>
            <a:off x="838200" y="1825625"/>
            <a:ext cx="10515600" cy="4351338"/>
          </a:xfrm>
        </p:spPr>
        <p:txBody>
          <a:bodyPr/>
          <a:lstStyle>
            <a:lvl1pPr marL="228600" indent="-228600">
              <a:buClr>
                <a:srgbClr val="FEAB21"/>
              </a:buClr>
              <a:buFont typeface="Wingdings" panose="05000000000000000000" pitchFamily="2" charset="2"/>
              <a:buChar char="§"/>
              <a:defRPr sz="2400">
                <a:solidFill>
                  <a:srgbClr val="334050"/>
                </a:solidFill>
                <a:latin typeface="Poppins Medium" panose="00000600000000000000" pitchFamily="2" charset="0"/>
                <a:cs typeface="Poppins Medium" panose="00000600000000000000" pitchFamily="2" charset="0"/>
              </a:defRPr>
            </a:lvl1pPr>
            <a:lvl2pPr>
              <a:defRPr sz="20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8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655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p:nvPr>
        </p:nvSpPr>
        <p:spPr>
          <a:xfrm>
            <a:off x="838200" y="87537"/>
            <a:ext cx="10515600" cy="905377"/>
          </a:xfrm>
        </p:spPr>
        <p:txBody>
          <a:bodyPr anchor="b">
            <a:normAutofit/>
          </a:bodyPr>
          <a:lstStyle>
            <a:lvl1pPr>
              <a:defRPr sz="3200" b="1">
                <a:solidFill>
                  <a:srgbClr val="334050"/>
                </a:solidFill>
                <a:latin typeface="Poppins Medium" panose="00000600000000000000" pitchFamily="2" charset="0"/>
                <a:cs typeface="Poppins Medium" panose="000006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5366EE3-8439-8E54-2FAD-E1495189BD89}"/>
              </a:ext>
            </a:extLst>
          </p:cNvPr>
          <p:cNvSpPr>
            <a:spLocks noGrp="1"/>
          </p:cNvSpPr>
          <p:nvPr>
            <p:ph idx="1"/>
          </p:nvPr>
        </p:nvSpPr>
        <p:spPr/>
        <p:txBody>
          <a:bodyPr/>
          <a:lstStyle>
            <a:lvl1pPr marL="228600" indent="-228600">
              <a:buClr>
                <a:srgbClr val="FEAB21"/>
              </a:buClr>
              <a:buFont typeface="Wingdings" panose="05000000000000000000" pitchFamily="2" charset="2"/>
              <a:buChar char="§"/>
              <a:defRPr sz="2400">
                <a:solidFill>
                  <a:srgbClr val="334050"/>
                </a:solidFill>
                <a:latin typeface="Poppins Medium" panose="00000600000000000000" pitchFamily="2" charset="0"/>
                <a:cs typeface="Poppins Medium" panose="00000600000000000000" pitchFamily="2" charset="0"/>
              </a:defRPr>
            </a:lvl1pPr>
            <a:lvl2pPr>
              <a:defRPr sz="20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8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CF49685-D97F-7207-BF2F-D4192A2E4F72}"/>
              </a:ext>
            </a:extLst>
          </p:cNvPr>
          <p:cNvCxnSpPr>
            <a:cxnSpLocks/>
          </p:cNvCxnSpPr>
          <p:nvPr userDrawn="1"/>
        </p:nvCxnSpPr>
        <p:spPr>
          <a:xfrm>
            <a:off x="609600" y="975765"/>
            <a:ext cx="10972800" cy="0"/>
          </a:xfrm>
          <a:prstGeom prst="line">
            <a:avLst/>
          </a:prstGeom>
          <a:ln w="38100">
            <a:solidFill>
              <a:srgbClr val="FEAB2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A556840-47B9-FF6B-C0B8-112142E89D2F}"/>
              </a:ext>
            </a:extLst>
          </p:cNvPr>
          <p:cNvSpPr>
            <a:spLocks noGrp="1"/>
          </p:cNvSpPr>
          <p:nvPr>
            <p:ph type="body" sz="quarter" idx="12"/>
          </p:nvPr>
        </p:nvSpPr>
        <p:spPr>
          <a:xfrm>
            <a:off x="838201" y="1016221"/>
            <a:ext cx="10515599" cy="499386"/>
          </a:xfrm>
        </p:spPr>
        <p:txBody>
          <a:bodyPr>
            <a:normAutofit/>
          </a:bodyPr>
          <a:lstStyle>
            <a:lvl1pPr marL="0" indent="0">
              <a:buNone/>
              <a:defRPr sz="2400" i="1">
                <a:solidFill>
                  <a:srgbClr val="717984"/>
                </a:solidFill>
                <a:latin typeface="Poppins Medium" panose="00000600000000000000" pitchFamily="2" charset="0"/>
                <a:cs typeface="Poppins Medium" panose="00000600000000000000" pitchFamily="2" charset="0"/>
              </a:defRPr>
            </a:lvl1pPr>
          </a:lstStyle>
          <a:p>
            <a:pPr lvl="0"/>
            <a:r>
              <a:rPr lang="en-US"/>
              <a:t>Click to edit Master text styles</a:t>
            </a:r>
          </a:p>
        </p:txBody>
      </p:sp>
    </p:spTree>
    <p:extLst>
      <p:ext uri="{BB962C8B-B14F-4D97-AF65-F5344CB8AC3E}">
        <p14:creationId xmlns:p14="http://schemas.microsoft.com/office/powerpoint/2010/main" val="3365007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p:nvPr>
        </p:nvSpPr>
        <p:spPr>
          <a:xfrm>
            <a:off x="838200" y="87537"/>
            <a:ext cx="10515600" cy="905377"/>
          </a:xfrm>
        </p:spPr>
        <p:txBody>
          <a:bodyPr anchor="b">
            <a:normAutofit/>
          </a:bodyPr>
          <a:lstStyle>
            <a:lvl1pPr>
              <a:defRPr sz="2800" b="1">
                <a:solidFill>
                  <a:srgbClr val="334050"/>
                </a:solidFill>
                <a:latin typeface="Poppins Medium" panose="00000600000000000000" pitchFamily="2" charset="0"/>
                <a:cs typeface="Poppins Medium" panose="000006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5366EE3-8439-8E54-2FAD-E1495189BD89}"/>
              </a:ext>
            </a:extLst>
          </p:cNvPr>
          <p:cNvSpPr>
            <a:spLocks noGrp="1"/>
          </p:cNvSpPr>
          <p:nvPr>
            <p:ph idx="1"/>
          </p:nvPr>
        </p:nvSpPr>
        <p:spPr/>
        <p:txBody>
          <a:bodyPr>
            <a:normAutofit/>
          </a:bodyPr>
          <a:lstStyle>
            <a:lvl1pPr marL="228600" indent="-228600">
              <a:buClr>
                <a:srgbClr val="FEAB21"/>
              </a:buClr>
              <a:buFont typeface="Wingdings" panose="05000000000000000000" pitchFamily="2" charset="2"/>
              <a:buChar char="§"/>
              <a:defRPr sz="1800">
                <a:solidFill>
                  <a:srgbClr val="334050"/>
                </a:solidFill>
                <a:latin typeface="Poppins Medium" panose="00000600000000000000" pitchFamily="2" charset="0"/>
                <a:cs typeface="Poppins Medium" panose="00000600000000000000" pitchFamily="2" charset="0"/>
              </a:defRPr>
            </a:lvl1pPr>
            <a:lvl2pPr>
              <a:defRPr sz="16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4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sz="1400">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sz="1400">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4C3062-9393-DE93-FCA3-576BC1C5006A}"/>
              </a:ext>
            </a:extLst>
          </p:cNvPr>
          <p:cNvSpPr>
            <a:spLocks noGrp="1"/>
          </p:cNvSpPr>
          <p:nvPr>
            <p:ph type="ftr" sz="quarter" idx="11"/>
          </p:nvPr>
        </p:nvSpPr>
        <p:spPr/>
        <p:txBody>
          <a:bodyPr/>
          <a:lstStyle>
            <a:lvl1pPr>
              <a:defRPr>
                <a:solidFill>
                  <a:srgbClr val="334050"/>
                </a:solidFill>
                <a:latin typeface="Poppins ExtraBold" panose="00000900000000000000" pitchFamily="2" charset="0"/>
                <a:cs typeface="Poppins ExtraBold" panose="00000900000000000000" pitchFamily="2" charset="0"/>
              </a:defRPr>
            </a:lvl1pPr>
          </a:lstStyle>
          <a:p>
            <a:endParaRPr lang="en-US"/>
          </a:p>
        </p:txBody>
      </p:sp>
      <p:sp>
        <p:nvSpPr>
          <p:cNvPr id="9" name="Text Placeholder 8">
            <a:extLst>
              <a:ext uri="{FF2B5EF4-FFF2-40B4-BE49-F238E27FC236}">
                <a16:creationId xmlns:a16="http://schemas.microsoft.com/office/drawing/2014/main" id="{2A556840-47B9-FF6B-C0B8-112142E89D2F}"/>
              </a:ext>
            </a:extLst>
          </p:cNvPr>
          <p:cNvSpPr>
            <a:spLocks noGrp="1"/>
          </p:cNvSpPr>
          <p:nvPr>
            <p:ph type="body" sz="quarter" idx="12"/>
          </p:nvPr>
        </p:nvSpPr>
        <p:spPr>
          <a:xfrm>
            <a:off x="838201" y="1016221"/>
            <a:ext cx="10515599" cy="499386"/>
          </a:xfrm>
        </p:spPr>
        <p:txBody>
          <a:bodyPr>
            <a:normAutofit/>
          </a:bodyPr>
          <a:lstStyle>
            <a:lvl1pPr marL="0" indent="0">
              <a:buNone/>
              <a:defRPr sz="2000" i="1">
                <a:solidFill>
                  <a:srgbClr val="717984"/>
                </a:solidFill>
                <a:latin typeface="Poppins Medium" panose="00000600000000000000" pitchFamily="2" charset="0"/>
                <a:cs typeface="Poppins Medium" panose="00000600000000000000" pitchFamily="2" charset="0"/>
              </a:defRPr>
            </a:lvl1pPr>
          </a:lstStyle>
          <a:p>
            <a:pPr lvl="0"/>
            <a:r>
              <a:rPr lang="en-US"/>
              <a:t>Click to edit Master text styles</a:t>
            </a:r>
          </a:p>
        </p:txBody>
      </p:sp>
    </p:spTree>
    <p:extLst>
      <p:ext uri="{BB962C8B-B14F-4D97-AF65-F5344CB8AC3E}">
        <p14:creationId xmlns:p14="http://schemas.microsoft.com/office/powerpoint/2010/main" val="998618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9CA97C3-8140-4347-AE5B-2B1BD1DAD8A4}"/>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827489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38818"/>
            <a:ext cx="10515600" cy="765175"/>
          </a:xfrm>
        </p:spPr>
        <p:txBody>
          <a:bodyPr>
            <a:noAutofit/>
          </a:bodyPr>
          <a:lstStyle>
            <a:lvl1pPr algn="ctr">
              <a:defRPr sz="6600"/>
            </a:lvl1pPr>
          </a:lstStyle>
          <a:p>
            <a:r>
              <a:rPr lang="en-US"/>
              <a:t>Click to edit Master title style</a:t>
            </a:r>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a:p>
        </p:txBody>
      </p:sp>
      <p:sp>
        <p:nvSpPr>
          <p:cNvPr id="4" name="Content Placeholder 3"/>
          <p:cNvSpPr>
            <a:spLocks noGrp="1"/>
          </p:cNvSpPr>
          <p:nvPr>
            <p:ph sz="quarter" idx="13"/>
          </p:nvPr>
        </p:nvSpPr>
        <p:spPr>
          <a:xfrm>
            <a:off x="3644900" y="1147534"/>
            <a:ext cx="4902200" cy="406400"/>
          </a:xfrm>
        </p:spPr>
        <p:txBody>
          <a:bodyPr anchor="ctr">
            <a:noAutofit/>
          </a:bodyPr>
          <a:lstStyle>
            <a:lvl1pPr marL="0" indent="0" algn="ctr">
              <a:buFont typeface="Arial" panose="020B0604020202020204" pitchFamily="34" charset="0"/>
              <a:buNone/>
              <a:defRPr sz="1600"/>
            </a:lvl1pPr>
          </a:lstStyle>
          <a:p>
            <a:pPr lvl="0"/>
            <a:r>
              <a:rPr lang="en-US"/>
              <a:t>Click to edit Master text styles</a:t>
            </a:r>
          </a:p>
        </p:txBody>
      </p:sp>
    </p:spTree>
    <p:extLst>
      <p:ext uri="{BB962C8B-B14F-4D97-AF65-F5344CB8AC3E}">
        <p14:creationId xmlns:p14="http://schemas.microsoft.com/office/powerpoint/2010/main" val="228492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3" name="Content Placeholder 2"/>
          <p:cNvSpPr>
            <a:spLocks noGrp="1"/>
          </p:cNvSpPr>
          <p:nvPr>
            <p:ph idx="1"/>
          </p:nvPr>
        </p:nvSpPr>
        <p:spPr>
          <a:xfrm>
            <a:off x="1069349" y="2469163"/>
            <a:ext cx="10206082" cy="2209026"/>
          </a:xfrm>
        </p:spPr>
        <p:txBody>
          <a:bodyPr>
            <a:normAutofit/>
          </a:bodyPr>
          <a:lstStyle>
            <a:lvl1pPr marL="228605" indent="-228605">
              <a:buClr>
                <a:srgbClr val="FFAB21"/>
              </a:buClr>
              <a:buFont typeface="Wingdings" panose="05000000000000000000" pitchFamily="2" charset="2"/>
              <a:buChar char="§"/>
              <a:defRPr sz="2000">
                <a:solidFill>
                  <a:srgbClr val="44546A"/>
                </a:solidFill>
                <a:latin typeface="Gilroy"/>
              </a:defRPr>
            </a:lvl1pPr>
            <a:lvl2pPr marL="685814" indent="-228605">
              <a:buClr>
                <a:srgbClr val="44546A"/>
              </a:buClr>
              <a:buFont typeface="Arial" panose="020B0604020202020204" pitchFamily="34" charset="0"/>
              <a:buChar char="•"/>
              <a:defRPr sz="1800">
                <a:solidFill>
                  <a:srgbClr val="707984"/>
                </a:solidFill>
                <a:latin typeface="Gilroy"/>
              </a:defRPr>
            </a:lvl2pPr>
            <a:lvl3pPr marL="1143023" indent="-228605">
              <a:buClr>
                <a:srgbClr val="FFAB21"/>
              </a:buClr>
              <a:buFont typeface="Courier New" panose="02070309020205020404" pitchFamily="49" charset="0"/>
              <a:buChar char="o"/>
              <a:defRPr sz="1600">
                <a:solidFill>
                  <a:srgbClr val="707984"/>
                </a:solidFill>
                <a:latin typeface="Gilroy"/>
              </a:defRPr>
            </a:lvl3pPr>
            <a:lvl4pPr marL="1600232" indent="-228605">
              <a:buClr>
                <a:srgbClr val="FFAB21"/>
              </a:buClr>
              <a:buFont typeface="Wingdings" panose="05000000000000000000" pitchFamily="2" charset="2"/>
              <a:buChar char="v"/>
              <a:defRPr sz="1400">
                <a:solidFill>
                  <a:srgbClr val="707984"/>
                </a:solidFill>
                <a:latin typeface="Gilroy"/>
              </a:defRPr>
            </a:lvl4pPr>
            <a:lvl5pPr marL="2057441" indent="-228605">
              <a:buClr>
                <a:srgbClr val="FFAB21"/>
              </a:buClr>
              <a:buFont typeface="Wingdings" panose="05000000000000000000" pitchFamily="2" charset="2"/>
              <a:buChar char="Ø"/>
              <a:defRPr sz="1400">
                <a:solidFill>
                  <a:srgbClr val="707984"/>
                </a:solidFill>
                <a:latin typeface="Gilro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96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COVER P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D96193-557B-1995-0913-1D29F4DC1B4F}"/>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pSp>
        <p:nvGrpSpPr>
          <p:cNvPr id="7" name="object 2">
            <a:extLst>
              <a:ext uri="{FF2B5EF4-FFF2-40B4-BE49-F238E27FC236}">
                <a16:creationId xmlns:a16="http://schemas.microsoft.com/office/drawing/2014/main" id="{B9FDD7DF-372C-20F1-C2A9-3088B199E5AD}"/>
              </a:ext>
            </a:extLst>
          </p:cNvPr>
          <p:cNvGrpSpPr/>
          <p:nvPr/>
        </p:nvGrpSpPr>
        <p:grpSpPr>
          <a:xfrm>
            <a:off x="458082" y="457425"/>
            <a:ext cx="11276208" cy="5942960"/>
            <a:chOff x="753903" y="753903"/>
            <a:chExt cx="18596904" cy="9801225"/>
          </a:xfrm>
        </p:grpSpPr>
        <p:sp>
          <p:nvSpPr>
            <p:cNvPr id="8" name="object 3">
              <a:extLst>
                <a:ext uri="{FF2B5EF4-FFF2-40B4-BE49-F238E27FC236}">
                  <a16:creationId xmlns:a16="http://schemas.microsoft.com/office/drawing/2014/main" id="{EC52484F-B361-2E6B-CC59-92D20E3E2A3B}"/>
                </a:ext>
              </a:extLst>
            </p:cNvPr>
            <p:cNvSpPr/>
            <p:nvPr/>
          </p:nvSpPr>
          <p:spPr>
            <a:xfrm>
              <a:off x="753903" y="753903"/>
              <a:ext cx="18596610" cy="9801225"/>
            </a:xfrm>
            <a:custGeom>
              <a:avLst/>
              <a:gdLst/>
              <a:ahLst/>
              <a:cxnLst/>
              <a:rect l="l" t="t" r="r" b="b"/>
              <a:pathLst>
                <a:path w="18596610" h="9801225">
                  <a:moveTo>
                    <a:pt x="18596292" y="0"/>
                  </a:moveTo>
                  <a:lnTo>
                    <a:pt x="0" y="0"/>
                  </a:lnTo>
                  <a:lnTo>
                    <a:pt x="0" y="9800748"/>
                  </a:lnTo>
                  <a:lnTo>
                    <a:pt x="18596292" y="9800748"/>
                  </a:lnTo>
                  <a:lnTo>
                    <a:pt x="18596292" y="0"/>
                  </a:lnTo>
                  <a:close/>
                </a:path>
              </a:pathLst>
            </a:custGeom>
            <a:solidFill>
              <a:srgbClr val="33404F"/>
            </a:solidFill>
          </p:spPr>
          <p:txBody>
            <a:bodyPr wrap="square" lIns="0" tIns="0" rIns="0" bIns="0" rtlCol="0"/>
            <a:lstStyle/>
            <a:p>
              <a:pPr defTabSz="554455"/>
              <a:endParaRPr sz="1091" kern="0">
                <a:solidFill>
                  <a:sysClr val="windowText" lastClr="000000"/>
                </a:solidFill>
                <a:latin typeface="Calibri"/>
              </a:endParaRPr>
            </a:p>
          </p:txBody>
        </p:sp>
        <p:pic>
          <p:nvPicPr>
            <p:cNvPr id="9" name="object 4">
              <a:extLst>
                <a:ext uri="{FF2B5EF4-FFF2-40B4-BE49-F238E27FC236}">
                  <a16:creationId xmlns:a16="http://schemas.microsoft.com/office/drawing/2014/main" id="{2218E037-9863-B488-74A1-E8CD9E2D2E15}"/>
                </a:ext>
              </a:extLst>
            </p:cNvPr>
            <p:cNvPicPr/>
            <p:nvPr/>
          </p:nvPicPr>
          <p:blipFill>
            <a:blip r:embed="rId2"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958751" y="753903"/>
              <a:ext cx="14391444" cy="9800748"/>
            </a:xfrm>
            <a:prstGeom prst="rect">
              <a:avLst/>
            </a:prstGeom>
          </p:spPr>
        </p:pic>
        <p:sp>
          <p:nvSpPr>
            <p:cNvPr id="10" name="object 6">
              <a:extLst>
                <a:ext uri="{FF2B5EF4-FFF2-40B4-BE49-F238E27FC236}">
                  <a16:creationId xmlns:a16="http://schemas.microsoft.com/office/drawing/2014/main" id="{DE59C48D-1651-E6B5-47E0-C17340E6F3BC}"/>
                </a:ext>
              </a:extLst>
            </p:cNvPr>
            <p:cNvSpPr/>
            <p:nvPr/>
          </p:nvSpPr>
          <p:spPr>
            <a:xfrm>
              <a:off x="19065057" y="3684717"/>
              <a:ext cx="285750" cy="3939540"/>
            </a:xfrm>
            <a:custGeom>
              <a:avLst/>
              <a:gdLst/>
              <a:ahLst/>
              <a:cxnLst/>
              <a:rect l="l" t="t" r="r" b="b"/>
              <a:pathLst>
                <a:path w="285750" h="3939540">
                  <a:moveTo>
                    <a:pt x="285138" y="0"/>
                  </a:moveTo>
                  <a:lnTo>
                    <a:pt x="0" y="0"/>
                  </a:lnTo>
                  <a:lnTo>
                    <a:pt x="0" y="3939121"/>
                  </a:lnTo>
                  <a:lnTo>
                    <a:pt x="285138" y="3939121"/>
                  </a:lnTo>
                  <a:lnTo>
                    <a:pt x="285138" y="0"/>
                  </a:lnTo>
                  <a:close/>
                </a:path>
              </a:pathLst>
            </a:custGeom>
            <a:solidFill>
              <a:srgbClr val="FFAB21"/>
            </a:solidFill>
          </p:spPr>
          <p:txBody>
            <a:bodyPr wrap="square" lIns="0" tIns="0" rIns="0" bIns="0" rtlCol="0"/>
            <a:lstStyle/>
            <a:p>
              <a:pPr defTabSz="554455"/>
              <a:endParaRPr sz="1091" kern="0">
                <a:solidFill>
                  <a:sysClr val="windowText" lastClr="000000"/>
                </a:solidFill>
                <a:latin typeface="Calibri"/>
              </a:endParaRPr>
            </a:p>
          </p:txBody>
        </p:sp>
        <p:sp>
          <p:nvSpPr>
            <p:cNvPr id="11" name="object 7">
              <a:extLst>
                <a:ext uri="{FF2B5EF4-FFF2-40B4-BE49-F238E27FC236}">
                  <a16:creationId xmlns:a16="http://schemas.microsoft.com/office/drawing/2014/main" id="{2F7FC2B1-FE4A-E500-29E2-9D47378F77E1}"/>
                </a:ext>
              </a:extLst>
            </p:cNvPr>
            <p:cNvSpPr/>
            <p:nvPr/>
          </p:nvSpPr>
          <p:spPr>
            <a:xfrm>
              <a:off x="1507807" y="1432426"/>
              <a:ext cx="784225" cy="776605"/>
            </a:xfrm>
            <a:custGeom>
              <a:avLst/>
              <a:gdLst/>
              <a:ahLst/>
              <a:cxnLst/>
              <a:rect l="l" t="t" r="r" b="b"/>
              <a:pathLst>
                <a:path w="784225" h="776605">
                  <a:moveTo>
                    <a:pt x="323342" y="428167"/>
                  </a:moveTo>
                  <a:lnTo>
                    <a:pt x="322453" y="420954"/>
                  </a:lnTo>
                  <a:lnTo>
                    <a:pt x="317982" y="415226"/>
                  </a:lnTo>
                  <a:lnTo>
                    <a:pt x="310654" y="412673"/>
                  </a:lnTo>
                  <a:lnTo>
                    <a:pt x="0" y="398259"/>
                  </a:lnTo>
                  <a:lnTo>
                    <a:pt x="4076" y="449199"/>
                  </a:lnTo>
                  <a:lnTo>
                    <a:pt x="14439" y="498106"/>
                  </a:lnTo>
                  <a:lnTo>
                    <a:pt x="30670" y="544550"/>
                  </a:lnTo>
                  <a:lnTo>
                    <a:pt x="52362" y="588124"/>
                  </a:lnTo>
                  <a:lnTo>
                    <a:pt x="79108" y="628421"/>
                  </a:lnTo>
                  <a:lnTo>
                    <a:pt x="110477" y="665022"/>
                  </a:lnTo>
                  <a:lnTo>
                    <a:pt x="319963" y="435165"/>
                  </a:lnTo>
                  <a:lnTo>
                    <a:pt x="323342" y="428167"/>
                  </a:lnTo>
                  <a:close/>
                </a:path>
                <a:path w="784225" h="776605">
                  <a:moveTo>
                    <a:pt x="323342" y="356044"/>
                  </a:moveTo>
                  <a:lnTo>
                    <a:pt x="319963" y="349059"/>
                  </a:lnTo>
                  <a:lnTo>
                    <a:pt x="110490" y="119189"/>
                  </a:lnTo>
                  <a:lnTo>
                    <a:pt x="79121" y="155790"/>
                  </a:lnTo>
                  <a:lnTo>
                    <a:pt x="52374" y="196088"/>
                  </a:lnTo>
                  <a:lnTo>
                    <a:pt x="30683" y="239661"/>
                  </a:lnTo>
                  <a:lnTo>
                    <a:pt x="14439" y="286105"/>
                  </a:lnTo>
                  <a:lnTo>
                    <a:pt x="4076" y="335000"/>
                  </a:lnTo>
                  <a:lnTo>
                    <a:pt x="0" y="385940"/>
                  </a:lnTo>
                  <a:lnTo>
                    <a:pt x="310654" y="371551"/>
                  </a:lnTo>
                  <a:lnTo>
                    <a:pt x="317982" y="368985"/>
                  </a:lnTo>
                  <a:lnTo>
                    <a:pt x="322453" y="363245"/>
                  </a:lnTo>
                  <a:lnTo>
                    <a:pt x="323342" y="356044"/>
                  </a:lnTo>
                  <a:close/>
                </a:path>
                <a:path w="784225" h="776605">
                  <a:moveTo>
                    <a:pt x="356438" y="470001"/>
                  </a:moveTo>
                  <a:lnTo>
                    <a:pt x="347764" y="465404"/>
                  </a:lnTo>
                  <a:lnTo>
                    <a:pt x="342328" y="470369"/>
                  </a:lnTo>
                  <a:lnTo>
                    <a:pt x="119189" y="673722"/>
                  </a:lnTo>
                  <a:lnTo>
                    <a:pt x="160959" y="708939"/>
                  </a:lnTo>
                  <a:lnTo>
                    <a:pt x="207416" y="738124"/>
                  </a:lnTo>
                  <a:lnTo>
                    <a:pt x="257937" y="760679"/>
                  </a:lnTo>
                  <a:lnTo>
                    <a:pt x="311937" y="776008"/>
                  </a:lnTo>
                  <a:lnTo>
                    <a:pt x="356438" y="470001"/>
                  </a:lnTo>
                  <a:close/>
                </a:path>
                <a:path w="784225" h="776605">
                  <a:moveTo>
                    <a:pt x="385953" y="0"/>
                  </a:moveTo>
                  <a:lnTo>
                    <a:pt x="335000" y="4076"/>
                  </a:lnTo>
                  <a:lnTo>
                    <a:pt x="286105" y="14439"/>
                  </a:lnTo>
                  <a:lnTo>
                    <a:pt x="239661" y="30670"/>
                  </a:lnTo>
                  <a:lnTo>
                    <a:pt x="196088" y="52362"/>
                  </a:lnTo>
                  <a:lnTo>
                    <a:pt x="155790" y="79108"/>
                  </a:lnTo>
                  <a:lnTo>
                    <a:pt x="119189" y="110490"/>
                  </a:lnTo>
                  <a:lnTo>
                    <a:pt x="349046" y="319963"/>
                  </a:lnTo>
                  <a:lnTo>
                    <a:pt x="356044" y="323342"/>
                  </a:lnTo>
                  <a:lnTo>
                    <a:pt x="363258" y="322453"/>
                  </a:lnTo>
                  <a:lnTo>
                    <a:pt x="368985" y="317982"/>
                  </a:lnTo>
                  <a:lnTo>
                    <a:pt x="371538" y="310654"/>
                  </a:lnTo>
                  <a:lnTo>
                    <a:pt x="385953" y="0"/>
                  </a:lnTo>
                  <a:close/>
                </a:path>
                <a:path w="784225" h="776605">
                  <a:moveTo>
                    <a:pt x="665022" y="673722"/>
                  </a:moveTo>
                  <a:lnTo>
                    <a:pt x="436892" y="465823"/>
                  </a:lnTo>
                  <a:lnTo>
                    <a:pt x="428218" y="470458"/>
                  </a:lnTo>
                  <a:lnTo>
                    <a:pt x="429298" y="477748"/>
                  </a:lnTo>
                  <a:lnTo>
                    <a:pt x="474040" y="775690"/>
                  </a:lnTo>
                  <a:lnTo>
                    <a:pt x="527519" y="760260"/>
                  </a:lnTo>
                  <a:lnTo>
                    <a:pt x="577557" y="737730"/>
                  </a:lnTo>
                  <a:lnTo>
                    <a:pt x="623595" y="708698"/>
                  </a:lnTo>
                  <a:lnTo>
                    <a:pt x="665022" y="673722"/>
                  </a:lnTo>
                  <a:close/>
                </a:path>
                <a:path w="784225" h="776605">
                  <a:moveTo>
                    <a:pt x="665022" y="110490"/>
                  </a:moveTo>
                  <a:lnTo>
                    <a:pt x="628421" y="79108"/>
                  </a:lnTo>
                  <a:lnTo>
                    <a:pt x="588124" y="52362"/>
                  </a:lnTo>
                  <a:lnTo>
                    <a:pt x="544550" y="30670"/>
                  </a:lnTo>
                  <a:lnTo>
                    <a:pt x="498106" y="14439"/>
                  </a:lnTo>
                  <a:lnTo>
                    <a:pt x="449199" y="4076"/>
                  </a:lnTo>
                  <a:lnTo>
                    <a:pt x="398259" y="0"/>
                  </a:lnTo>
                  <a:lnTo>
                    <a:pt x="412673" y="310642"/>
                  </a:lnTo>
                  <a:lnTo>
                    <a:pt x="415226" y="317982"/>
                  </a:lnTo>
                  <a:lnTo>
                    <a:pt x="420954" y="322453"/>
                  </a:lnTo>
                  <a:lnTo>
                    <a:pt x="428167" y="323354"/>
                  </a:lnTo>
                  <a:lnTo>
                    <a:pt x="435165" y="319963"/>
                  </a:lnTo>
                  <a:lnTo>
                    <a:pt x="665022" y="110490"/>
                  </a:lnTo>
                  <a:close/>
                </a:path>
                <a:path w="784225" h="776605">
                  <a:moveTo>
                    <a:pt x="784212" y="398259"/>
                  </a:moveTo>
                  <a:lnTo>
                    <a:pt x="473557" y="412661"/>
                  </a:lnTo>
                  <a:lnTo>
                    <a:pt x="466229" y="415226"/>
                  </a:lnTo>
                  <a:lnTo>
                    <a:pt x="461759" y="420966"/>
                  </a:lnTo>
                  <a:lnTo>
                    <a:pt x="460870" y="428167"/>
                  </a:lnTo>
                  <a:lnTo>
                    <a:pt x="464248" y="435152"/>
                  </a:lnTo>
                  <a:lnTo>
                    <a:pt x="673722" y="665022"/>
                  </a:lnTo>
                  <a:lnTo>
                    <a:pt x="705091" y="628421"/>
                  </a:lnTo>
                  <a:lnTo>
                    <a:pt x="731837" y="588124"/>
                  </a:lnTo>
                  <a:lnTo>
                    <a:pt x="753529" y="544550"/>
                  </a:lnTo>
                  <a:lnTo>
                    <a:pt x="769772" y="498106"/>
                  </a:lnTo>
                  <a:lnTo>
                    <a:pt x="780135" y="449199"/>
                  </a:lnTo>
                  <a:lnTo>
                    <a:pt x="784212" y="398259"/>
                  </a:lnTo>
                  <a:close/>
                </a:path>
                <a:path w="784225" h="776605">
                  <a:moveTo>
                    <a:pt x="784212" y="385953"/>
                  </a:moveTo>
                  <a:lnTo>
                    <a:pt x="780135" y="335013"/>
                  </a:lnTo>
                  <a:lnTo>
                    <a:pt x="769772" y="286105"/>
                  </a:lnTo>
                  <a:lnTo>
                    <a:pt x="753541" y="239661"/>
                  </a:lnTo>
                  <a:lnTo>
                    <a:pt x="731850" y="196088"/>
                  </a:lnTo>
                  <a:lnTo>
                    <a:pt x="705104" y="155790"/>
                  </a:lnTo>
                  <a:lnTo>
                    <a:pt x="673735" y="119189"/>
                  </a:lnTo>
                  <a:lnTo>
                    <a:pt x="464248" y="349046"/>
                  </a:lnTo>
                  <a:lnTo>
                    <a:pt x="460870" y="356044"/>
                  </a:lnTo>
                  <a:lnTo>
                    <a:pt x="461759" y="363258"/>
                  </a:lnTo>
                  <a:lnTo>
                    <a:pt x="466229" y="368985"/>
                  </a:lnTo>
                  <a:lnTo>
                    <a:pt x="473557" y="371538"/>
                  </a:lnTo>
                  <a:lnTo>
                    <a:pt x="784212" y="385953"/>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2" name="object 8">
              <a:extLst>
                <a:ext uri="{FF2B5EF4-FFF2-40B4-BE49-F238E27FC236}">
                  <a16:creationId xmlns:a16="http://schemas.microsoft.com/office/drawing/2014/main" id="{6303697E-B464-DABB-21FA-F6CB52C3A2E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866311" y="1790914"/>
              <a:ext cx="67223" cy="67223"/>
            </a:xfrm>
            <a:prstGeom prst="rect">
              <a:avLst/>
            </a:prstGeom>
          </p:spPr>
        </p:pic>
        <p:sp>
          <p:nvSpPr>
            <p:cNvPr id="13" name="object 9">
              <a:extLst>
                <a:ext uri="{FF2B5EF4-FFF2-40B4-BE49-F238E27FC236}">
                  <a16:creationId xmlns:a16="http://schemas.microsoft.com/office/drawing/2014/main" id="{8E30ED4C-55D6-7862-8629-1DDEFB9BA800}"/>
                </a:ext>
              </a:extLst>
            </p:cNvPr>
            <p:cNvSpPr/>
            <p:nvPr/>
          </p:nvSpPr>
          <p:spPr>
            <a:xfrm>
              <a:off x="2468091" y="1669155"/>
              <a:ext cx="210185" cy="307975"/>
            </a:xfrm>
            <a:custGeom>
              <a:avLst/>
              <a:gdLst/>
              <a:ahLst/>
              <a:cxnLst/>
              <a:rect l="l" t="t" r="r" b="b"/>
              <a:pathLst>
                <a:path w="210185" h="307975">
                  <a:moveTo>
                    <a:pt x="205664" y="0"/>
                  </a:moveTo>
                  <a:lnTo>
                    <a:pt x="4410" y="0"/>
                  </a:lnTo>
                  <a:lnTo>
                    <a:pt x="0" y="4397"/>
                  </a:lnTo>
                  <a:lnTo>
                    <a:pt x="0" y="303421"/>
                  </a:lnTo>
                  <a:lnTo>
                    <a:pt x="4410" y="307831"/>
                  </a:lnTo>
                  <a:lnTo>
                    <a:pt x="76370" y="307831"/>
                  </a:lnTo>
                  <a:lnTo>
                    <a:pt x="80768" y="303421"/>
                  </a:lnTo>
                  <a:lnTo>
                    <a:pt x="80768" y="203013"/>
                  </a:lnTo>
                  <a:lnTo>
                    <a:pt x="188978" y="203013"/>
                  </a:lnTo>
                  <a:lnTo>
                    <a:pt x="193388" y="198603"/>
                  </a:lnTo>
                  <a:lnTo>
                    <a:pt x="193388" y="129357"/>
                  </a:lnTo>
                  <a:lnTo>
                    <a:pt x="188978" y="124946"/>
                  </a:lnTo>
                  <a:lnTo>
                    <a:pt x="80768" y="124946"/>
                  </a:lnTo>
                  <a:lnTo>
                    <a:pt x="80768" y="78054"/>
                  </a:lnTo>
                  <a:lnTo>
                    <a:pt x="200224" y="78054"/>
                  </a:lnTo>
                  <a:lnTo>
                    <a:pt x="205664" y="78054"/>
                  </a:lnTo>
                  <a:lnTo>
                    <a:pt x="210075" y="73656"/>
                  </a:lnTo>
                  <a:lnTo>
                    <a:pt x="210075" y="4397"/>
                  </a:lnTo>
                  <a:lnTo>
                    <a:pt x="205664"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4" name="object 10">
              <a:extLst>
                <a:ext uri="{FF2B5EF4-FFF2-40B4-BE49-F238E27FC236}">
                  <a16:creationId xmlns:a16="http://schemas.microsoft.com/office/drawing/2014/main" id="{1583C127-C4BB-B9D4-CCF2-4FE9DC7AC2DC}"/>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90988" y="1745900"/>
              <a:ext cx="243674" cy="236939"/>
            </a:xfrm>
            <a:prstGeom prst="rect">
              <a:avLst/>
            </a:prstGeom>
          </p:spPr>
        </p:pic>
        <p:pic>
          <p:nvPicPr>
            <p:cNvPr id="15" name="object 11">
              <a:extLst>
                <a:ext uri="{FF2B5EF4-FFF2-40B4-BE49-F238E27FC236}">
                  <a16:creationId xmlns:a16="http://schemas.microsoft.com/office/drawing/2014/main" id="{C4EBD8F0-E1D7-0BCE-8E92-777A82CD214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75972" y="1745911"/>
              <a:ext cx="397763" cy="236926"/>
            </a:xfrm>
            <a:prstGeom prst="rect">
              <a:avLst/>
            </a:prstGeom>
          </p:spPr>
        </p:pic>
        <p:sp>
          <p:nvSpPr>
            <p:cNvPr id="16" name="object 12">
              <a:extLst>
                <a:ext uri="{FF2B5EF4-FFF2-40B4-BE49-F238E27FC236}">
                  <a16:creationId xmlns:a16="http://schemas.microsoft.com/office/drawing/2014/main" id="{F194CED2-9C72-EBFA-5B18-DD62F8DD4C83}"/>
                </a:ext>
              </a:extLst>
            </p:cNvPr>
            <p:cNvSpPr/>
            <p:nvPr/>
          </p:nvSpPr>
          <p:spPr>
            <a:xfrm>
              <a:off x="3396747" y="1745900"/>
              <a:ext cx="243840" cy="313055"/>
            </a:xfrm>
            <a:custGeom>
              <a:avLst/>
              <a:gdLst/>
              <a:ahLst/>
              <a:cxnLst/>
              <a:rect l="l" t="t" r="r" b="b"/>
              <a:pathLst>
                <a:path w="243839" h="313055">
                  <a:moveTo>
                    <a:pt x="70741" y="6295"/>
                  </a:moveTo>
                  <a:lnTo>
                    <a:pt x="3756" y="6295"/>
                  </a:lnTo>
                  <a:lnTo>
                    <a:pt x="0" y="10039"/>
                  </a:lnTo>
                  <a:lnTo>
                    <a:pt x="0" y="308685"/>
                  </a:lnTo>
                  <a:lnTo>
                    <a:pt x="3756" y="312430"/>
                  </a:lnTo>
                  <a:lnTo>
                    <a:pt x="70741" y="312430"/>
                  </a:lnTo>
                  <a:lnTo>
                    <a:pt x="74498" y="308685"/>
                  </a:lnTo>
                  <a:lnTo>
                    <a:pt x="74498" y="207034"/>
                  </a:lnTo>
                  <a:lnTo>
                    <a:pt x="76094" y="206820"/>
                  </a:lnTo>
                  <a:lnTo>
                    <a:pt x="209327" y="206820"/>
                  </a:lnTo>
                  <a:lnTo>
                    <a:pt x="213166" y="203290"/>
                  </a:lnTo>
                  <a:lnTo>
                    <a:pt x="226451" y="185113"/>
                  </a:lnTo>
                  <a:lnTo>
                    <a:pt x="234824" y="167391"/>
                  </a:lnTo>
                  <a:lnTo>
                    <a:pt x="121617" y="167391"/>
                  </a:lnTo>
                  <a:lnTo>
                    <a:pt x="111618" y="166550"/>
                  </a:lnTo>
                  <a:lnTo>
                    <a:pt x="77807" y="138385"/>
                  </a:lnTo>
                  <a:lnTo>
                    <a:pt x="74498" y="118475"/>
                  </a:lnTo>
                  <a:lnTo>
                    <a:pt x="75332" y="107949"/>
                  </a:lnTo>
                  <a:lnTo>
                    <a:pt x="102545" y="72935"/>
                  </a:lnTo>
                  <a:lnTo>
                    <a:pt x="121617" y="69572"/>
                  </a:lnTo>
                  <a:lnTo>
                    <a:pt x="234800" y="69572"/>
                  </a:lnTo>
                  <a:lnTo>
                    <a:pt x="226451" y="52018"/>
                  </a:lnTo>
                  <a:lnTo>
                    <a:pt x="213166" y="34114"/>
                  </a:lnTo>
                  <a:lnTo>
                    <a:pt x="208912" y="30131"/>
                  </a:lnTo>
                  <a:lnTo>
                    <a:pt x="75930" y="30131"/>
                  </a:lnTo>
                  <a:lnTo>
                    <a:pt x="74498" y="29829"/>
                  </a:lnTo>
                  <a:lnTo>
                    <a:pt x="74498" y="10039"/>
                  </a:lnTo>
                  <a:lnTo>
                    <a:pt x="70741" y="6295"/>
                  </a:lnTo>
                  <a:close/>
                </a:path>
                <a:path w="243839" h="313055">
                  <a:moveTo>
                    <a:pt x="209327" y="206820"/>
                  </a:moveTo>
                  <a:lnTo>
                    <a:pt x="76094" y="206820"/>
                  </a:lnTo>
                  <a:lnTo>
                    <a:pt x="87936" y="219287"/>
                  </a:lnTo>
                  <a:lnTo>
                    <a:pt x="102212" y="228778"/>
                  </a:lnTo>
                  <a:lnTo>
                    <a:pt x="118958" y="234820"/>
                  </a:lnTo>
                  <a:lnTo>
                    <a:pt x="138215" y="236939"/>
                  </a:lnTo>
                  <a:lnTo>
                    <a:pt x="159818" y="234820"/>
                  </a:lnTo>
                  <a:lnTo>
                    <a:pt x="179385" y="228530"/>
                  </a:lnTo>
                  <a:lnTo>
                    <a:pt x="197157" y="218015"/>
                  </a:lnTo>
                  <a:lnTo>
                    <a:pt x="209327" y="206820"/>
                  </a:lnTo>
                  <a:close/>
                </a:path>
                <a:path w="243839" h="313055">
                  <a:moveTo>
                    <a:pt x="234800" y="69572"/>
                  </a:moveTo>
                  <a:lnTo>
                    <a:pt x="121617" y="69572"/>
                  </a:lnTo>
                  <a:lnTo>
                    <a:pt x="131615" y="70413"/>
                  </a:lnTo>
                  <a:lnTo>
                    <a:pt x="140689" y="72935"/>
                  </a:lnTo>
                  <a:lnTo>
                    <a:pt x="167900" y="107949"/>
                  </a:lnTo>
                  <a:lnTo>
                    <a:pt x="168736" y="118475"/>
                  </a:lnTo>
                  <a:lnTo>
                    <a:pt x="167900" y="128997"/>
                  </a:lnTo>
                  <a:lnTo>
                    <a:pt x="140689" y="164025"/>
                  </a:lnTo>
                  <a:lnTo>
                    <a:pt x="121617" y="167391"/>
                  </a:lnTo>
                  <a:lnTo>
                    <a:pt x="234824" y="167391"/>
                  </a:lnTo>
                  <a:lnTo>
                    <a:pt x="235992" y="164921"/>
                  </a:lnTo>
                  <a:lnTo>
                    <a:pt x="241746" y="142709"/>
                  </a:lnTo>
                  <a:lnTo>
                    <a:pt x="243674" y="118475"/>
                  </a:lnTo>
                  <a:lnTo>
                    <a:pt x="241746" y="94245"/>
                  </a:lnTo>
                  <a:lnTo>
                    <a:pt x="235992" y="72077"/>
                  </a:lnTo>
                  <a:lnTo>
                    <a:pt x="234800" y="69572"/>
                  </a:lnTo>
                  <a:close/>
                </a:path>
                <a:path w="243839" h="313055">
                  <a:moveTo>
                    <a:pt x="138215" y="0"/>
                  </a:moveTo>
                  <a:lnTo>
                    <a:pt x="118910" y="2084"/>
                  </a:lnTo>
                  <a:lnTo>
                    <a:pt x="102069" y="8068"/>
                  </a:lnTo>
                  <a:lnTo>
                    <a:pt x="87730" y="17551"/>
                  </a:lnTo>
                  <a:lnTo>
                    <a:pt x="75930" y="30131"/>
                  </a:lnTo>
                  <a:lnTo>
                    <a:pt x="208912" y="30131"/>
                  </a:lnTo>
                  <a:lnTo>
                    <a:pt x="197157" y="19125"/>
                  </a:lnTo>
                  <a:lnTo>
                    <a:pt x="179385" y="8471"/>
                  </a:lnTo>
                  <a:lnTo>
                    <a:pt x="159765" y="2110"/>
                  </a:lnTo>
                  <a:lnTo>
                    <a:pt x="138215"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7" name="object 13">
              <a:extLst>
                <a:ext uri="{FF2B5EF4-FFF2-40B4-BE49-F238E27FC236}">
                  <a16:creationId xmlns:a16="http://schemas.microsoft.com/office/drawing/2014/main" id="{0B241F14-5666-9585-3268-56C9A5E0878D}"/>
                </a:ext>
              </a:extLst>
            </p:cNvPr>
            <p:cNvPicPr/>
            <p:nvPr/>
          </p:nvPicPr>
          <p:blipFill>
            <a:blip r:embed="rId6" cstate="screen">
              <a:extLst>
                <a:ext uri="{28A0092B-C50C-407E-A947-70E740481C1C}">
                  <a14:useLocalDpi xmlns:a14="http://schemas.microsoft.com/office/drawing/2010/main"/>
                </a:ext>
              </a:extLst>
            </a:blip>
            <a:stretch>
              <a:fillRect/>
            </a:stretch>
          </p:blipFill>
          <p:spPr>
            <a:xfrm>
              <a:off x="3926526" y="1628036"/>
              <a:ext cx="86155" cy="85486"/>
            </a:xfrm>
            <a:prstGeom prst="rect">
              <a:avLst/>
            </a:prstGeom>
          </p:spPr>
        </p:pic>
        <p:pic>
          <p:nvPicPr>
            <p:cNvPr id="18" name="object 14">
              <a:extLst>
                <a:ext uri="{FF2B5EF4-FFF2-40B4-BE49-F238E27FC236}">
                  <a16:creationId xmlns:a16="http://schemas.microsoft.com/office/drawing/2014/main" id="{99109764-89AB-2470-B225-19E9388A0B9C}"/>
                </a:ext>
              </a:extLst>
            </p:cNvPr>
            <p:cNvPicPr/>
            <p:nvPr/>
          </p:nvPicPr>
          <p:blipFill>
            <a:blip r:embed="rId7" cstate="screen">
              <a:extLst>
                <a:ext uri="{28A0092B-C50C-407E-A947-70E740481C1C}">
                  <a14:useLocalDpi xmlns:a14="http://schemas.microsoft.com/office/drawing/2010/main"/>
                </a:ext>
              </a:extLst>
            </a:blip>
            <a:stretch>
              <a:fillRect/>
            </a:stretch>
          </p:blipFill>
          <p:spPr>
            <a:xfrm>
              <a:off x="4048151" y="1745899"/>
              <a:ext cx="219436" cy="230656"/>
            </a:xfrm>
            <a:prstGeom prst="rect">
              <a:avLst/>
            </a:prstGeom>
          </p:spPr>
        </p:pic>
        <p:sp>
          <p:nvSpPr>
            <p:cNvPr id="19" name="object 15">
              <a:extLst>
                <a:ext uri="{FF2B5EF4-FFF2-40B4-BE49-F238E27FC236}">
                  <a16:creationId xmlns:a16="http://schemas.microsoft.com/office/drawing/2014/main" id="{75299028-F438-893C-F434-6F3305C25873}"/>
                </a:ext>
              </a:extLst>
            </p:cNvPr>
            <p:cNvSpPr/>
            <p:nvPr/>
          </p:nvSpPr>
          <p:spPr>
            <a:xfrm>
              <a:off x="4290501" y="1690502"/>
              <a:ext cx="154940" cy="288925"/>
            </a:xfrm>
            <a:custGeom>
              <a:avLst/>
              <a:gdLst/>
              <a:ahLst/>
              <a:cxnLst/>
              <a:rect l="l" t="t" r="r" b="b"/>
              <a:pathLst>
                <a:path w="154939" h="288925">
                  <a:moveTo>
                    <a:pt x="104352" y="0"/>
                  </a:moveTo>
                  <a:lnTo>
                    <a:pt x="35358" y="20795"/>
                  </a:lnTo>
                  <a:lnTo>
                    <a:pt x="33649" y="23069"/>
                  </a:lnTo>
                  <a:lnTo>
                    <a:pt x="33649" y="61681"/>
                  </a:lnTo>
                  <a:lnTo>
                    <a:pt x="3744" y="61681"/>
                  </a:lnTo>
                  <a:lnTo>
                    <a:pt x="0" y="65426"/>
                  </a:lnTo>
                  <a:lnTo>
                    <a:pt x="0" y="129294"/>
                  </a:lnTo>
                  <a:lnTo>
                    <a:pt x="3744" y="133038"/>
                  </a:lnTo>
                  <a:lnTo>
                    <a:pt x="33649" y="133038"/>
                  </a:lnTo>
                  <a:lnTo>
                    <a:pt x="33649" y="199897"/>
                  </a:lnTo>
                  <a:lnTo>
                    <a:pt x="40384" y="244995"/>
                  </a:lnTo>
                  <a:lnTo>
                    <a:pt x="76813" y="282266"/>
                  </a:lnTo>
                  <a:lnTo>
                    <a:pt x="123932" y="288329"/>
                  </a:lnTo>
                  <a:lnTo>
                    <a:pt x="154814" y="286056"/>
                  </a:lnTo>
                  <a:lnTo>
                    <a:pt x="154814" y="218745"/>
                  </a:lnTo>
                  <a:lnTo>
                    <a:pt x="133326" y="219055"/>
                  </a:lnTo>
                  <a:lnTo>
                    <a:pt x="118862" y="216503"/>
                  </a:lnTo>
                  <a:lnTo>
                    <a:pt x="110707" y="209912"/>
                  </a:lnTo>
                  <a:lnTo>
                    <a:pt x="108147" y="198100"/>
                  </a:lnTo>
                  <a:lnTo>
                    <a:pt x="108147" y="133038"/>
                  </a:lnTo>
                  <a:lnTo>
                    <a:pt x="145880" y="133038"/>
                  </a:lnTo>
                  <a:lnTo>
                    <a:pt x="150504" y="133038"/>
                  </a:lnTo>
                  <a:lnTo>
                    <a:pt x="154248" y="129294"/>
                  </a:lnTo>
                  <a:lnTo>
                    <a:pt x="154248" y="65426"/>
                  </a:lnTo>
                  <a:lnTo>
                    <a:pt x="150504" y="61681"/>
                  </a:lnTo>
                  <a:lnTo>
                    <a:pt x="108147" y="61681"/>
                  </a:lnTo>
                  <a:lnTo>
                    <a:pt x="108147" y="2827"/>
                  </a:lnTo>
                  <a:lnTo>
                    <a:pt x="104352"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20" name="object 16">
              <a:extLst>
                <a:ext uri="{FF2B5EF4-FFF2-40B4-BE49-F238E27FC236}">
                  <a16:creationId xmlns:a16="http://schemas.microsoft.com/office/drawing/2014/main" id="{C7493E55-A3C2-A963-EEB1-2309F14A7980}"/>
                </a:ext>
              </a:extLst>
            </p:cNvPr>
            <p:cNvPicPr/>
            <p:nvPr/>
          </p:nvPicPr>
          <p:blipFill>
            <a:blip r:embed="rId8" cstate="screen">
              <a:extLst>
                <a:ext uri="{28A0092B-C50C-407E-A947-70E740481C1C}">
                  <a14:useLocalDpi xmlns:a14="http://schemas.microsoft.com/office/drawing/2010/main"/>
                </a:ext>
              </a:extLst>
            </a:blip>
            <a:stretch>
              <a:fillRect/>
            </a:stretch>
          </p:blipFill>
          <p:spPr>
            <a:xfrm>
              <a:off x="3661741" y="1745911"/>
              <a:ext cx="239628" cy="236926"/>
            </a:xfrm>
            <a:prstGeom prst="rect">
              <a:avLst/>
            </a:prstGeom>
          </p:spPr>
        </p:pic>
        <p:sp>
          <p:nvSpPr>
            <p:cNvPr id="21" name="object 17">
              <a:extLst>
                <a:ext uri="{FF2B5EF4-FFF2-40B4-BE49-F238E27FC236}">
                  <a16:creationId xmlns:a16="http://schemas.microsoft.com/office/drawing/2014/main" id="{9F8887DC-944D-06A4-11A0-C6A81853D6A9}"/>
                </a:ext>
              </a:extLst>
            </p:cNvPr>
            <p:cNvSpPr/>
            <p:nvPr/>
          </p:nvSpPr>
          <p:spPr>
            <a:xfrm>
              <a:off x="3932361" y="1752184"/>
              <a:ext cx="74930" cy="224790"/>
            </a:xfrm>
            <a:custGeom>
              <a:avLst/>
              <a:gdLst/>
              <a:ahLst/>
              <a:cxnLst/>
              <a:rect l="l" t="t" r="r" b="b"/>
              <a:pathLst>
                <a:path w="74929" h="224789">
                  <a:moveTo>
                    <a:pt x="70741" y="0"/>
                  </a:moveTo>
                  <a:lnTo>
                    <a:pt x="3744" y="0"/>
                  </a:lnTo>
                  <a:lnTo>
                    <a:pt x="0" y="3744"/>
                  </a:lnTo>
                  <a:lnTo>
                    <a:pt x="0" y="216005"/>
                  </a:lnTo>
                  <a:lnTo>
                    <a:pt x="0" y="220629"/>
                  </a:lnTo>
                  <a:lnTo>
                    <a:pt x="3744" y="224374"/>
                  </a:lnTo>
                  <a:lnTo>
                    <a:pt x="70741" y="224374"/>
                  </a:lnTo>
                  <a:lnTo>
                    <a:pt x="74485" y="220629"/>
                  </a:lnTo>
                  <a:lnTo>
                    <a:pt x="74485" y="3744"/>
                  </a:lnTo>
                  <a:lnTo>
                    <a:pt x="70741"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grpSp>
      <p:sp>
        <p:nvSpPr>
          <p:cNvPr id="22" name="object 18">
            <a:extLst>
              <a:ext uri="{FF2B5EF4-FFF2-40B4-BE49-F238E27FC236}">
                <a16:creationId xmlns:a16="http://schemas.microsoft.com/office/drawing/2014/main" id="{E60BA400-B7FD-C3D9-6B39-52E4095FA6D5}"/>
              </a:ext>
            </a:extLst>
          </p:cNvPr>
          <p:cNvSpPr txBox="1"/>
          <p:nvPr/>
        </p:nvSpPr>
        <p:spPr>
          <a:xfrm>
            <a:off x="10562689" y="663493"/>
            <a:ext cx="809336" cy="138842"/>
          </a:xfrm>
          <a:prstGeom prst="rect">
            <a:avLst/>
          </a:prstGeom>
        </p:spPr>
        <p:txBody>
          <a:bodyPr vert="horz" wrap="square" lIns="0" tIns="8086" rIns="0" bIns="0" rtlCol="0">
            <a:spAutoFit/>
          </a:bodyPr>
          <a:lstStyle/>
          <a:p>
            <a:pPr marL="7701" defTabSz="554455">
              <a:spcBef>
                <a:spcPts val="64"/>
              </a:spcBef>
            </a:pPr>
            <a:r>
              <a:rPr sz="849" b="1" kern="0" spc="-6">
                <a:solidFill>
                  <a:srgbClr val="FFFFFF"/>
                </a:solidFill>
                <a:latin typeface="Lato Black"/>
                <a:cs typeface="Lato Black"/>
              </a:rPr>
              <a:t>CONFIDENTIAL</a:t>
            </a:r>
            <a:endParaRPr sz="849" kern="0">
              <a:solidFill>
                <a:sysClr val="windowText" lastClr="000000"/>
              </a:solidFill>
              <a:latin typeface="Lato Black"/>
              <a:cs typeface="Lato Black"/>
            </a:endParaRPr>
          </a:p>
        </p:txBody>
      </p:sp>
      <p:sp>
        <p:nvSpPr>
          <p:cNvPr id="23" name="object 20">
            <a:extLst>
              <a:ext uri="{FF2B5EF4-FFF2-40B4-BE49-F238E27FC236}">
                <a16:creationId xmlns:a16="http://schemas.microsoft.com/office/drawing/2014/main" id="{231DE9C3-01A0-D54A-95D5-4C4E3566EA96}"/>
              </a:ext>
            </a:extLst>
          </p:cNvPr>
          <p:cNvSpPr/>
          <p:nvPr/>
        </p:nvSpPr>
        <p:spPr>
          <a:xfrm>
            <a:off x="10955154" y="878056"/>
            <a:ext cx="409288" cy="0"/>
          </a:xfrm>
          <a:custGeom>
            <a:avLst/>
            <a:gdLst/>
            <a:ahLst/>
            <a:cxnLst/>
            <a:rect l="l" t="t" r="r" b="b"/>
            <a:pathLst>
              <a:path w="675005">
                <a:moveTo>
                  <a:pt x="0" y="0"/>
                </a:moveTo>
                <a:lnTo>
                  <a:pt x="674379" y="0"/>
                </a:lnTo>
              </a:path>
            </a:pathLst>
          </a:custGeom>
          <a:ln w="19827">
            <a:solidFill>
              <a:srgbClr val="FFAB21"/>
            </a:solidFill>
          </a:ln>
        </p:spPr>
        <p:txBody>
          <a:bodyPr wrap="square" lIns="0" tIns="0" rIns="0" bIns="0" rtlCol="0"/>
          <a:lstStyle/>
          <a:p>
            <a:pPr defTabSz="554455"/>
            <a:endParaRPr sz="1091" kern="0">
              <a:solidFill>
                <a:sysClr val="windowText" lastClr="000000"/>
              </a:solidFill>
              <a:latin typeface="Calibri"/>
            </a:endParaRPr>
          </a:p>
        </p:txBody>
      </p:sp>
      <p:sp>
        <p:nvSpPr>
          <p:cNvPr id="24" name="object 21">
            <a:extLst>
              <a:ext uri="{FF2B5EF4-FFF2-40B4-BE49-F238E27FC236}">
                <a16:creationId xmlns:a16="http://schemas.microsoft.com/office/drawing/2014/main" id="{13E739B1-892E-EB3F-F02E-B5A1B6183F50}"/>
              </a:ext>
            </a:extLst>
          </p:cNvPr>
          <p:cNvSpPr/>
          <p:nvPr/>
        </p:nvSpPr>
        <p:spPr>
          <a:xfrm>
            <a:off x="1167172" y="3594474"/>
            <a:ext cx="1781156" cy="0"/>
          </a:xfrm>
          <a:custGeom>
            <a:avLst/>
            <a:gdLst/>
            <a:ahLst/>
            <a:cxnLst/>
            <a:rect l="l" t="t" r="r" b="b"/>
            <a:pathLst>
              <a:path w="2937510">
                <a:moveTo>
                  <a:pt x="0" y="0"/>
                </a:moveTo>
                <a:lnTo>
                  <a:pt x="2937510" y="0"/>
                </a:lnTo>
              </a:path>
            </a:pathLst>
          </a:custGeom>
          <a:ln w="53426">
            <a:solidFill>
              <a:srgbClr val="FFAB21"/>
            </a:solidFill>
          </a:ln>
        </p:spPr>
        <p:txBody>
          <a:bodyPr wrap="square" lIns="0" tIns="0" rIns="0" bIns="0" rtlCol="0"/>
          <a:lstStyle/>
          <a:p>
            <a:pPr defTabSz="554455"/>
            <a:endParaRPr sz="1091" kern="0">
              <a:solidFill>
                <a:sysClr val="windowText" lastClr="000000"/>
              </a:solidFill>
              <a:latin typeface="Calibri"/>
            </a:endParaRPr>
          </a:p>
        </p:txBody>
      </p:sp>
      <p:sp>
        <p:nvSpPr>
          <p:cNvPr id="25" name="object 5">
            <a:extLst>
              <a:ext uri="{FF2B5EF4-FFF2-40B4-BE49-F238E27FC236}">
                <a16:creationId xmlns:a16="http://schemas.microsoft.com/office/drawing/2014/main" id="{6CD11292-2E3D-9548-A31F-B348E37C33BA}"/>
              </a:ext>
            </a:extLst>
          </p:cNvPr>
          <p:cNvSpPr/>
          <p:nvPr/>
        </p:nvSpPr>
        <p:spPr>
          <a:xfrm>
            <a:off x="2975971" y="463989"/>
            <a:ext cx="7120334" cy="5936107"/>
          </a:xfrm>
          <a:custGeom>
            <a:avLst/>
            <a:gdLst/>
            <a:ahLst/>
            <a:cxnLst/>
            <a:rect l="l" t="t" r="r" b="b"/>
            <a:pathLst>
              <a:path w="11868150" h="9801225">
                <a:moveTo>
                  <a:pt x="11867714" y="0"/>
                </a:moveTo>
                <a:lnTo>
                  <a:pt x="0" y="0"/>
                </a:lnTo>
                <a:lnTo>
                  <a:pt x="0" y="9800748"/>
                </a:lnTo>
                <a:lnTo>
                  <a:pt x="11867714" y="9800748"/>
                </a:lnTo>
                <a:lnTo>
                  <a:pt x="11867714" y="0"/>
                </a:lnTo>
                <a:close/>
              </a:path>
            </a:pathLst>
          </a:custGeom>
          <a:gradFill flip="none" rotWithShape="1">
            <a:gsLst>
              <a:gs pos="0">
                <a:schemeClr val="accent2"/>
              </a:gs>
              <a:gs pos="61000">
                <a:schemeClr val="accent2">
                  <a:alpha val="73000"/>
                </a:schemeClr>
              </a:gs>
              <a:gs pos="77000">
                <a:schemeClr val="accent2">
                  <a:alpha val="45000"/>
                </a:schemeClr>
              </a:gs>
              <a:gs pos="100000">
                <a:schemeClr val="accent2">
                  <a:alpha val="0"/>
                </a:schemeClr>
              </a:gs>
            </a:gsLst>
            <a:lin ang="0" scaled="1"/>
            <a:tileRect/>
          </a:gradFill>
        </p:spPr>
        <p:txBody>
          <a:bodyPr wrap="square" lIns="0" tIns="0" rIns="0" bIns="0" rtlCol="0"/>
          <a:lstStyle/>
          <a:p>
            <a:pPr defTabSz="914218"/>
            <a:endParaRPr sz="1080" kern="0">
              <a:solidFill>
                <a:sysClr val="windowText" lastClr="000000"/>
              </a:solidFill>
              <a:latin typeface="Calibri"/>
            </a:endParaRPr>
          </a:p>
        </p:txBody>
      </p:sp>
      <p:sp>
        <p:nvSpPr>
          <p:cNvPr id="28" name="object 24">
            <a:extLst>
              <a:ext uri="{FF2B5EF4-FFF2-40B4-BE49-F238E27FC236}">
                <a16:creationId xmlns:a16="http://schemas.microsoft.com/office/drawing/2014/main" id="{745A0FAD-5BDB-5E42-5CAE-E4E3166BBCE8}"/>
              </a:ext>
            </a:extLst>
          </p:cNvPr>
          <p:cNvSpPr txBox="1"/>
          <p:nvPr/>
        </p:nvSpPr>
        <p:spPr>
          <a:xfrm>
            <a:off x="722754" y="6047499"/>
            <a:ext cx="2579246" cy="154764"/>
          </a:xfrm>
          <a:prstGeom prst="rect">
            <a:avLst/>
          </a:prstGeom>
        </p:spPr>
        <p:txBody>
          <a:bodyPr vert="horz" wrap="square" lIns="0" tIns="10011" rIns="0" bIns="0" rtlCol="0">
            <a:spAutoFit/>
          </a:bodyPr>
          <a:lstStyle/>
          <a:p>
            <a:pPr marL="7701" defTabSz="554455">
              <a:spcBef>
                <a:spcPts val="79"/>
              </a:spcBef>
            </a:pPr>
            <a:r>
              <a:rPr sz="940" kern="0" spc="43">
                <a:solidFill>
                  <a:srgbClr val="999FA7"/>
                </a:solidFill>
                <a:latin typeface="Lato"/>
                <a:cs typeface="Lato"/>
              </a:rPr>
              <a:t>©</a:t>
            </a:r>
            <a:r>
              <a:rPr sz="940" kern="0" spc="46">
                <a:solidFill>
                  <a:srgbClr val="999FA7"/>
                </a:solidFill>
                <a:latin typeface="Lato"/>
                <a:cs typeface="Lato"/>
              </a:rPr>
              <a:t> </a:t>
            </a:r>
            <a:r>
              <a:rPr sz="940" kern="0">
                <a:solidFill>
                  <a:srgbClr val="999FA7"/>
                </a:solidFill>
                <a:latin typeface="Lato"/>
                <a:cs typeface="Lato"/>
              </a:rPr>
              <a:t>202</a:t>
            </a:r>
            <a:r>
              <a:rPr lang="en-US" sz="940" kern="0">
                <a:solidFill>
                  <a:srgbClr val="999FA7"/>
                </a:solidFill>
                <a:latin typeface="Lato"/>
                <a:cs typeface="Lato"/>
              </a:rPr>
              <a:t>3</a:t>
            </a:r>
            <a:r>
              <a:rPr sz="940" kern="0" spc="49">
                <a:solidFill>
                  <a:srgbClr val="999FA7"/>
                </a:solidFill>
                <a:latin typeface="Lato"/>
                <a:cs typeface="Lato"/>
              </a:rPr>
              <a:t> </a:t>
            </a:r>
            <a:r>
              <a:rPr sz="940" kern="0">
                <a:solidFill>
                  <a:srgbClr val="999FA7"/>
                </a:solidFill>
                <a:latin typeface="Lato"/>
                <a:cs typeface="Lato"/>
              </a:rPr>
              <a:t>Faropoint.</a:t>
            </a:r>
            <a:r>
              <a:rPr sz="940" kern="0" spc="18">
                <a:solidFill>
                  <a:srgbClr val="999FA7"/>
                </a:solidFill>
                <a:latin typeface="Lato"/>
                <a:cs typeface="Lato"/>
              </a:rPr>
              <a:t> </a:t>
            </a:r>
            <a:r>
              <a:rPr sz="940" kern="0">
                <a:solidFill>
                  <a:srgbClr val="999FA7"/>
                </a:solidFill>
                <a:latin typeface="Lato"/>
                <a:cs typeface="Lato"/>
              </a:rPr>
              <a:t>All</a:t>
            </a:r>
            <a:r>
              <a:rPr sz="940" kern="0" spc="49">
                <a:solidFill>
                  <a:srgbClr val="999FA7"/>
                </a:solidFill>
                <a:latin typeface="Lato"/>
                <a:cs typeface="Lato"/>
              </a:rPr>
              <a:t> </a:t>
            </a:r>
            <a:r>
              <a:rPr sz="940" kern="0">
                <a:solidFill>
                  <a:srgbClr val="999FA7"/>
                </a:solidFill>
                <a:latin typeface="Lato"/>
                <a:cs typeface="Lato"/>
              </a:rPr>
              <a:t>rights</a:t>
            </a:r>
            <a:r>
              <a:rPr sz="940" kern="0" spc="46">
                <a:solidFill>
                  <a:srgbClr val="999FA7"/>
                </a:solidFill>
                <a:latin typeface="Lato"/>
                <a:cs typeface="Lato"/>
              </a:rPr>
              <a:t> </a:t>
            </a:r>
            <a:r>
              <a:rPr sz="940" kern="0" spc="-6">
                <a:solidFill>
                  <a:srgbClr val="999FA7"/>
                </a:solidFill>
                <a:latin typeface="Lato"/>
                <a:cs typeface="Lato"/>
              </a:rPr>
              <a:t>reserved.</a:t>
            </a:r>
            <a:endParaRPr sz="940" kern="0">
              <a:solidFill>
                <a:sysClr val="windowText" lastClr="000000"/>
              </a:solidFill>
              <a:latin typeface="Lato"/>
              <a:cs typeface="Lato"/>
            </a:endParaRPr>
          </a:p>
        </p:txBody>
      </p:sp>
      <p:sp>
        <p:nvSpPr>
          <p:cNvPr id="31" name="Content Placeholder 2">
            <a:extLst>
              <a:ext uri="{FF2B5EF4-FFF2-40B4-BE49-F238E27FC236}">
                <a16:creationId xmlns:a16="http://schemas.microsoft.com/office/drawing/2014/main" id="{3BF19C21-4920-6EC9-52BD-B5747544431C}"/>
              </a:ext>
            </a:extLst>
          </p:cNvPr>
          <p:cNvSpPr>
            <a:spLocks noGrp="1"/>
          </p:cNvSpPr>
          <p:nvPr>
            <p:ph idx="1" hasCustomPrompt="1"/>
          </p:nvPr>
        </p:nvSpPr>
        <p:spPr>
          <a:xfrm>
            <a:off x="1167172" y="2798203"/>
            <a:ext cx="10206082" cy="593773"/>
          </a:xfrm>
        </p:spPr>
        <p:txBody>
          <a:bodyPr anchor="ctr">
            <a:noAutofit/>
          </a:bodyPr>
          <a:lstStyle>
            <a:lvl1pPr marL="0" indent="0">
              <a:buClr>
                <a:srgbClr val="FEAB21"/>
              </a:buClr>
              <a:buFont typeface="Wingdings" panose="05000000000000000000" pitchFamily="2" charset="2"/>
              <a:buNone/>
              <a:defRPr sz="2800" b="1">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{TITLE HERE}</a:t>
            </a:r>
          </a:p>
        </p:txBody>
      </p:sp>
      <p:sp>
        <p:nvSpPr>
          <p:cNvPr id="32" name="Content Placeholder 2">
            <a:extLst>
              <a:ext uri="{FF2B5EF4-FFF2-40B4-BE49-F238E27FC236}">
                <a16:creationId xmlns:a16="http://schemas.microsoft.com/office/drawing/2014/main" id="{29EB1B73-237B-5056-4812-3A71CDD4BA54}"/>
              </a:ext>
            </a:extLst>
          </p:cNvPr>
          <p:cNvSpPr>
            <a:spLocks noGrp="1"/>
          </p:cNvSpPr>
          <p:nvPr>
            <p:ph idx="10" hasCustomPrompt="1"/>
          </p:nvPr>
        </p:nvSpPr>
        <p:spPr>
          <a:xfrm>
            <a:off x="1165943" y="3817289"/>
            <a:ext cx="10206082" cy="490722"/>
          </a:xfrm>
        </p:spPr>
        <p:txBody>
          <a:bodyPr anchor="ctr">
            <a:noAutofit/>
          </a:bodyPr>
          <a:lstStyle>
            <a:lvl1pPr marL="0" indent="0">
              <a:buClr>
                <a:srgbClr val="FEAB21"/>
              </a:buClr>
              <a:buFont typeface="Wingdings" panose="05000000000000000000" pitchFamily="2" charset="2"/>
              <a:buNone/>
              <a:defRPr sz="2000" b="0">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{TITLE HERE}</a:t>
            </a:r>
          </a:p>
        </p:txBody>
      </p:sp>
    </p:spTree>
    <p:extLst>
      <p:ext uri="{BB962C8B-B14F-4D97-AF65-F5344CB8AC3E}">
        <p14:creationId xmlns:p14="http://schemas.microsoft.com/office/powerpoint/2010/main" val="407246123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_Text formats">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8F9EEBF-002B-331E-A3AD-7471BDD70BAE}"/>
              </a:ext>
            </a:extLst>
          </p:cNvPr>
          <p:cNvSpPr>
            <a:spLocks noGrp="1"/>
          </p:cNvSpPr>
          <p:nvPr>
            <p:ph idx="1"/>
          </p:nvPr>
        </p:nvSpPr>
        <p:spPr>
          <a:xfrm>
            <a:off x="762555" y="1613265"/>
            <a:ext cx="10206082" cy="3631469"/>
          </a:xfrm>
          <a:prstGeom prst="rect">
            <a:avLst/>
          </a:prstGeom>
        </p:spPr>
        <p:txBody>
          <a:bodyPr anchor="ctr">
            <a:normAutofit/>
          </a:bodyPr>
          <a:lstStyle>
            <a:lvl1pPr marL="228600" indent="-228600">
              <a:spcBef>
                <a:spcPts val="300"/>
              </a:spcBef>
              <a:buClr>
                <a:srgbClr val="FEAB21"/>
              </a:buClr>
              <a:buFont typeface="Wingdings" panose="05000000000000000000" pitchFamily="2" charset="2"/>
              <a:buChar char="§"/>
              <a:defRPr sz="1400">
                <a:solidFill>
                  <a:srgbClr val="33404F"/>
                </a:solidFill>
                <a:latin typeface="Gilroy" panose="00000500000000000000"/>
                <a:ea typeface="Lato Medium" panose="020F0502020204030203" pitchFamily="34" charset="0"/>
                <a:cs typeface="Lato Medium" panose="020F0502020204030203" pitchFamily="34" charset="0"/>
              </a:defRPr>
            </a:lvl1pPr>
            <a:lvl2pPr marL="571500" indent="-285750">
              <a:lnSpc>
                <a:spcPct val="100000"/>
              </a:lnSpc>
              <a:spcBef>
                <a:spcPts val="300"/>
              </a:spcBef>
              <a:buFont typeface="Arial" panose="020B0604020202020204" pitchFamily="34" charset="0"/>
              <a:buChar char="•"/>
              <a:defRPr sz="1400">
                <a:solidFill>
                  <a:srgbClr val="33404F"/>
                </a:solidFill>
                <a:latin typeface="Gilroy" panose="00000500000000000000"/>
                <a:ea typeface="Lato Medium" panose="020F0502020204030203" pitchFamily="34" charset="0"/>
                <a:cs typeface="Lato Medium" panose="020F0502020204030203" pitchFamily="34" charset="0"/>
              </a:defRPr>
            </a:lvl2pPr>
            <a:lvl3pPr marL="801688" indent="-228600">
              <a:lnSpc>
                <a:spcPct val="100000"/>
              </a:lnSpc>
              <a:spcBef>
                <a:spcPts val="300"/>
              </a:spcBef>
              <a:buSzPct val="85000"/>
              <a:buFont typeface="Courier New" panose="02070309020205020404" pitchFamily="49" charset="0"/>
              <a:buChar char="o"/>
              <a:defRPr sz="1400">
                <a:solidFill>
                  <a:srgbClr val="33404F"/>
                </a:solidFill>
                <a:latin typeface="Gilroy" panose="00000500000000000000"/>
                <a:ea typeface="Lato Medium" panose="020F0502020204030203" pitchFamily="34" charset="0"/>
                <a:cs typeface="Lato Medium" panose="020F0502020204030203" pitchFamily="34" charset="0"/>
              </a:defRPr>
            </a:lvl3pPr>
            <a:lvl4pPr marL="1139825" indent="-228600">
              <a:lnSpc>
                <a:spcPct val="100000"/>
              </a:lnSpc>
              <a:spcBef>
                <a:spcPts val="300"/>
              </a:spcBef>
              <a:buFont typeface="Calibri" panose="020F0502020204030204" pitchFamily="34" charset="0"/>
              <a:buChar char="­"/>
              <a:defRPr sz="1400">
                <a:solidFill>
                  <a:srgbClr val="33404F"/>
                </a:solidFill>
                <a:latin typeface="Gilroy" panose="00000500000000000000"/>
                <a:ea typeface="Lato Medium" panose="020F0502020204030203" pitchFamily="34" charset="0"/>
                <a:cs typeface="Lato Medium" panose="020F0502020204030203" pitchFamily="34" charset="0"/>
              </a:defRPr>
            </a:lvl4pPr>
            <a:lvl5pPr marL="1376363" indent="-236538">
              <a:lnSpc>
                <a:spcPct val="100000"/>
              </a:lnSpc>
              <a:spcBef>
                <a:spcPts val="300"/>
              </a:spcBef>
              <a:buSzPct val="70000"/>
              <a:buFont typeface="Wingdings" panose="05000000000000000000" pitchFamily="2" charset="2"/>
              <a:buChar char="Ø"/>
              <a:defRPr sz="1400">
                <a:solidFill>
                  <a:srgbClr val="33404F"/>
                </a:solidFill>
                <a:latin typeface="Gilroy" panose="0000050000000000000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6FF1682C-6C7A-3BCE-8F0A-773AE00B1EF0}"/>
              </a:ext>
            </a:extLst>
          </p:cNvPr>
          <p:cNvSpPr>
            <a:spLocks noGrp="1"/>
          </p:cNvSpPr>
          <p:nvPr>
            <p:ph type="title" hasCustomPrompt="1"/>
          </p:nvPr>
        </p:nvSpPr>
        <p:spPr>
          <a:xfrm>
            <a:off x="762551" y="438018"/>
            <a:ext cx="9109359" cy="365760"/>
          </a:xfrm>
          <a:prstGeom prst="rect">
            <a:avLst/>
          </a:prstGeom>
        </p:spPr>
        <p:txBody>
          <a:bodyPr anchor="ctr">
            <a:noAutofit/>
          </a:bodyPr>
          <a:lstStyle>
            <a:lvl1pPr>
              <a:defRPr sz="2800" b="1">
                <a:solidFill>
                  <a:srgbClr val="44546A"/>
                </a:solidFill>
                <a:latin typeface="Gilroy"/>
              </a:defRPr>
            </a:lvl1pPr>
          </a:lstStyle>
          <a:p>
            <a:r>
              <a:rPr lang="en-US"/>
              <a:t>(Title here) | (sub-title here)</a:t>
            </a:r>
          </a:p>
        </p:txBody>
      </p:sp>
      <p:sp>
        <p:nvSpPr>
          <p:cNvPr id="4" name="Text Placeholder 13">
            <a:extLst>
              <a:ext uri="{FF2B5EF4-FFF2-40B4-BE49-F238E27FC236}">
                <a16:creationId xmlns:a16="http://schemas.microsoft.com/office/drawing/2014/main" id="{D953C1B8-349A-E922-9A37-F60586784BB3}"/>
              </a:ext>
            </a:extLst>
          </p:cNvPr>
          <p:cNvSpPr>
            <a:spLocks noGrp="1"/>
          </p:cNvSpPr>
          <p:nvPr>
            <p:ph type="body" sz="quarter" idx="11" hasCustomPrompt="1"/>
          </p:nvPr>
        </p:nvSpPr>
        <p:spPr>
          <a:xfrm>
            <a:off x="762552" y="842588"/>
            <a:ext cx="9109359" cy="365760"/>
          </a:xfrm>
          <a:prstGeom prst="rect">
            <a:avLst/>
          </a:prstGeom>
        </p:spPr>
        <p:txBody>
          <a:bodyPr anchor="t"/>
          <a:lstStyle>
            <a:lvl1pPr>
              <a:defRPr sz="2000" b="0">
                <a:solidFill>
                  <a:schemeClr val="bg1">
                    <a:lumMod val="50000"/>
                  </a:schemeClr>
                </a:solidFill>
                <a:latin typeface="Gilroy" panose="00000500000000000000"/>
              </a:defRPr>
            </a:lvl1pPr>
          </a:lstStyle>
          <a:p>
            <a:pPr lvl="0"/>
            <a:r>
              <a:rPr lang="en-US"/>
              <a:t>(tagline here)</a:t>
            </a:r>
          </a:p>
        </p:txBody>
      </p:sp>
      <p:cxnSp>
        <p:nvCxnSpPr>
          <p:cNvPr id="5" name="Straight Connector 4">
            <a:extLst>
              <a:ext uri="{FF2B5EF4-FFF2-40B4-BE49-F238E27FC236}">
                <a16:creationId xmlns:a16="http://schemas.microsoft.com/office/drawing/2014/main" id="{B5B0308D-C8B0-CBDC-2496-67A54F325374}"/>
              </a:ext>
            </a:extLst>
          </p:cNvPr>
          <p:cNvCxnSpPr>
            <a:cxnSpLocks/>
          </p:cNvCxnSpPr>
          <p:nvPr/>
        </p:nvCxnSpPr>
        <p:spPr>
          <a:xfrm>
            <a:off x="762552" y="823183"/>
            <a:ext cx="9109359" cy="0"/>
          </a:xfrm>
          <a:prstGeom prst="line">
            <a:avLst/>
          </a:prstGeom>
          <a:ln w="28575">
            <a:solidFill>
              <a:srgbClr val="FEAB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921840"/>
      </p:ext>
    </p:extLst>
  </p:cSld>
  <p:clrMapOvr>
    <a:masterClrMapping/>
  </p:clrMapOvr>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32057-9E18-FB06-A3E1-1C14848B84B2}"/>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9" name="Rectangle 8">
            <a:extLst>
              <a:ext uri="{FF2B5EF4-FFF2-40B4-BE49-F238E27FC236}">
                <a16:creationId xmlns:a16="http://schemas.microsoft.com/office/drawing/2014/main" id="{5C8731BD-78E6-81E3-20D3-B3F4189011C5}"/>
              </a:ext>
            </a:extLst>
          </p:cNvPr>
          <p:cNvSpPr/>
          <p:nvPr/>
        </p:nvSpPr>
        <p:spPr>
          <a:xfrm>
            <a:off x="457199" y="396716"/>
            <a:ext cx="11254739" cy="5943600"/>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CB724C68-50E5-3709-B135-3A2B082FBC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8694" y="396716"/>
            <a:ext cx="7313244" cy="5943600"/>
          </a:xfrm>
          <a:prstGeom prst="rect">
            <a:avLst/>
          </a:prstGeom>
        </p:spPr>
      </p:pic>
      <p:pic>
        <p:nvPicPr>
          <p:cNvPr id="7" name="Picture 6">
            <a:extLst>
              <a:ext uri="{FF2B5EF4-FFF2-40B4-BE49-F238E27FC236}">
                <a16:creationId xmlns:a16="http://schemas.microsoft.com/office/drawing/2014/main" id="{A4714DD2-ED65-3891-9C0B-843BFF09A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97" y="573174"/>
            <a:ext cx="312444" cy="304800"/>
          </a:xfrm>
          <a:prstGeom prst="rect">
            <a:avLst/>
          </a:prstGeom>
        </p:spPr>
      </p:pic>
      <p:sp>
        <p:nvSpPr>
          <p:cNvPr id="11" name="Rectangle 10">
            <a:extLst>
              <a:ext uri="{FF2B5EF4-FFF2-40B4-BE49-F238E27FC236}">
                <a16:creationId xmlns:a16="http://schemas.microsoft.com/office/drawing/2014/main" id="{57A93ABA-98A0-D4B3-EB5C-D9382FA42157}"/>
              </a:ext>
            </a:extLst>
          </p:cNvPr>
          <p:cNvSpPr/>
          <p:nvPr/>
        </p:nvSpPr>
        <p:spPr>
          <a:xfrm>
            <a:off x="11539136"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2" name="TextBox 11">
            <a:extLst>
              <a:ext uri="{FF2B5EF4-FFF2-40B4-BE49-F238E27FC236}">
                <a16:creationId xmlns:a16="http://schemas.microsoft.com/office/drawing/2014/main" id="{ED829B6B-C54D-CEE8-6AC2-478DE8366DDD}"/>
              </a:ext>
            </a:extLst>
          </p:cNvPr>
          <p:cNvSpPr txBox="1"/>
          <p:nvPr/>
        </p:nvSpPr>
        <p:spPr>
          <a:xfrm>
            <a:off x="1183176" y="995665"/>
            <a:ext cx="1447960" cy="523220"/>
          </a:xfrm>
          <a:prstGeom prst="rect">
            <a:avLst/>
          </a:prstGeom>
          <a:noFill/>
        </p:spPr>
        <p:txBody>
          <a:bodyPr wrap="none" rtlCol="0">
            <a:spAutoFit/>
          </a:bodyPr>
          <a:lstStyle/>
          <a:p>
            <a:pPr marL="0" indent="0">
              <a:buClr>
                <a:srgbClr val="FFAB21"/>
              </a:buClr>
              <a:buFont typeface="Wingdings" panose="05000000000000000000" pitchFamily="2" charset="2"/>
              <a:buNone/>
            </a:pPr>
            <a:r>
              <a:rPr lang="en-US" sz="2800">
                <a:solidFill>
                  <a:schemeClr val="bg1"/>
                </a:solidFill>
                <a:latin typeface="Gilroy" panose="00000500000000000000"/>
              </a:rPr>
              <a:t>AGENDA</a:t>
            </a:r>
          </a:p>
        </p:txBody>
      </p:sp>
      <p:sp>
        <p:nvSpPr>
          <p:cNvPr id="13" name="Content Placeholder 2">
            <a:extLst>
              <a:ext uri="{FF2B5EF4-FFF2-40B4-BE49-F238E27FC236}">
                <a16:creationId xmlns:a16="http://schemas.microsoft.com/office/drawing/2014/main" id="{18808723-89F3-5E98-7E84-749577D73C49}"/>
              </a:ext>
            </a:extLst>
          </p:cNvPr>
          <p:cNvSpPr>
            <a:spLocks noGrp="1"/>
          </p:cNvSpPr>
          <p:nvPr>
            <p:ph idx="1" hasCustomPrompt="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600493"/>
      </p:ext>
    </p:extLst>
  </p:cSld>
  <p:clrMapOvr>
    <a:masterClrMapping/>
  </p:clrMapOvr>
  <p:hf sldNum="0" hdr="0" ftr="0" dt="0"/>
  <p:extLst>
    <p:ext uri="{DCECCB84-F9BA-43D5-87BE-67443E8EF086}">
      <p15:sldGuideLst xmlns:p15="http://schemas.microsoft.com/office/powerpoint/2012/main">
        <p15:guide id="1" pos="480">
          <p15:clr>
            <a:srgbClr val="FBAE40"/>
          </p15:clr>
        </p15:guide>
        <p15:guide id="2" pos="12296">
          <p15:clr>
            <a:srgbClr val="FBAE40"/>
          </p15:clr>
        </p15:guide>
        <p15:guide id="3" orient="horz" pos="493">
          <p15:clr>
            <a:srgbClr val="FBAE40"/>
          </p15:clr>
        </p15:guide>
        <p15:guide id="4" orient="horz" pos="6707">
          <p15:clr>
            <a:srgbClr val="FBAE40"/>
          </p15:clr>
        </p15:guide>
        <p15:guide id="5" pos="957">
          <p15:clr>
            <a:srgbClr val="FBAE40"/>
          </p15:clr>
        </p15:guide>
        <p15:guide id="6" pos="118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32057-9E18-FB06-A3E1-1C14848B84B2}"/>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4" name="Rectangle 13">
            <a:extLst>
              <a:ext uri="{FF2B5EF4-FFF2-40B4-BE49-F238E27FC236}">
                <a16:creationId xmlns:a16="http://schemas.microsoft.com/office/drawing/2014/main" id="{5DB97AC3-DB80-615C-F996-1E0F4E64A37D}"/>
              </a:ext>
            </a:extLst>
          </p:cNvPr>
          <p:cNvSpPr/>
          <p:nvPr/>
        </p:nvSpPr>
        <p:spPr>
          <a:xfrm>
            <a:off x="457199" y="396716"/>
            <a:ext cx="11254739" cy="5943600"/>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effectLst>
                <a:outerShdw blurRad="38100" dist="38100" dir="2700000" algn="tl">
                  <a:srgbClr val="000000">
                    <a:alpha val="43137"/>
                  </a:srgbClr>
                </a:outerShdw>
              </a:effectLst>
            </a:endParaRPr>
          </a:p>
        </p:txBody>
      </p:sp>
      <p:pic>
        <p:nvPicPr>
          <p:cNvPr id="9" name="Picture 8" descr="A picture containing sky, outdoor">
            <a:extLst>
              <a:ext uri="{FF2B5EF4-FFF2-40B4-BE49-F238E27FC236}">
                <a16:creationId xmlns:a16="http://schemas.microsoft.com/office/drawing/2014/main" id="{59216AB8-CCF5-9F5F-25AA-BF14A3EEBAC5}"/>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3959947" y="970849"/>
            <a:ext cx="7751992" cy="4795334"/>
          </a:xfrm>
          <a:prstGeom prst="rect">
            <a:avLst/>
          </a:prstGeom>
          <a:effectLst>
            <a:softEdge rad="596900"/>
          </a:effectLst>
        </p:spPr>
      </p:pic>
      <p:pic>
        <p:nvPicPr>
          <p:cNvPr id="13" name="Picture 12">
            <a:extLst>
              <a:ext uri="{FF2B5EF4-FFF2-40B4-BE49-F238E27FC236}">
                <a16:creationId xmlns:a16="http://schemas.microsoft.com/office/drawing/2014/main" id="{574ECA86-4BEA-E190-F827-B94458A5E4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97" y="573174"/>
            <a:ext cx="312444" cy="304800"/>
          </a:xfrm>
          <a:prstGeom prst="rect">
            <a:avLst/>
          </a:prstGeom>
        </p:spPr>
      </p:pic>
      <p:sp>
        <p:nvSpPr>
          <p:cNvPr id="17" name="Content Placeholder 2">
            <a:extLst>
              <a:ext uri="{FF2B5EF4-FFF2-40B4-BE49-F238E27FC236}">
                <a16:creationId xmlns:a16="http://schemas.microsoft.com/office/drawing/2014/main" id="{887D0C8B-18FB-560D-F37D-754A77F9320C}"/>
              </a:ext>
            </a:extLst>
          </p:cNvPr>
          <p:cNvSpPr>
            <a:spLocks noGrp="1"/>
          </p:cNvSpPr>
          <p:nvPr>
            <p:ph idx="1" hasCustomPrompt="1"/>
          </p:nvPr>
        </p:nvSpPr>
        <p:spPr>
          <a:xfrm>
            <a:off x="1135523" y="2588582"/>
            <a:ext cx="10206082" cy="1157096"/>
          </a:xfrm>
        </p:spPr>
        <p:txBody>
          <a:bodyPr anchor="ctr">
            <a:noAutofit/>
          </a:bodyPr>
          <a:lstStyle>
            <a:lvl1pPr marL="228600" indent="-228600">
              <a:buClr>
                <a:srgbClr val="FEAB21"/>
              </a:buClr>
              <a:buFont typeface="Wingdings" panose="05000000000000000000" pitchFamily="2" charset="2"/>
              <a:buChar char="§"/>
              <a:defRPr sz="2800" b="1">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{SECTION TITLE SLIDE}</a:t>
            </a:r>
          </a:p>
        </p:txBody>
      </p:sp>
    </p:spTree>
    <p:extLst>
      <p:ext uri="{BB962C8B-B14F-4D97-AF65-F5344CB8AC3E}">
        <p14:creationId xmlns:p14="http://schemas.microsoft.com/office/powerpoint/2010/main" val="408284259"/>
      </p:ext>
    </p:extLst>
  </p:cSld>
  <p:clrMapOvr>
    <a:masterClrMapping/>
  </p:clrMapOvr>
  <p:hf sldNum="0" hdr="0" ftr="0" dt="0"/>
  <p:extLst>
    <p:ext uri="{DCECCB84-F9BA-43D5-87BE-67443E8EF086}">
      <p15:sldGuideLst xmlns:p15="http://schemas.microsoft.com/office/powerpoint/2012/main">
        <p15:guide id="1" pos="480">
          <p15:clr>
            <a:srgbClr val="FBAE40"/>
          </p15:clr>
        </p15:guide>
        <p15:guide id="2" pos="12296">
          <p15:clr>
            <a:srgbClr val="FBAE40"/>
          </p15:clr>
        </p15:guide>
        <p15:guide id="3" orient="horz" pos="493">
          <p15:clr>
            <a:srgbClr val="FBAE40"/>
          </p15:clr>
        </p15:guide>
        <p15:guide id="4" orient="horz" pos="6707">
          <p15:clr>
            <a:srgbClr val="FBAE40"/>
          </p15:clr>
        </p15:guide>
        <p15:guide id="5" pos="957">
          <p15:clr>
            <a:srgbClr val="FBAE40"/>
          </p15:clr>
        </p15:guide>
        <p15:guide id="6" pos="11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UBSECTION 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4E4F1D-9627-971B-5789-8EA481CFEDD1}"/>
              </a:ext>
            </a:extLst>
          </p:cNvPr>
          <p:cNvGrpSpPr/>
          <p:nvPr/>
        </p:nvGrpSpPr>
        <p:grpSpPr>
          <a:xfrm>
            <a:off x="3341480" y="852742"/>
            <a:ext cx="8321040" cy="5120640"/>
            <a:chOff x="3341480" y="852742"/>
            <a:chExt cx="8321040" cy="5120640"/>
          </a:xfrm>
        </p:grpSpPr>
        <p:pic>
          <p:nvPicPr>
            <p:cNvPr id="8" name="Picture 2" descr="Architectural Interior Photography of a Warehouse Interior | David Fonda  Architectural Photography">
              <a:extLst>
                <a:ext uri="{FF2B5EF4-FFF2-40B4-BE49-F238E27FC236}">
                  <a16:creationId xmlns:a16="http://schemas.microsoft.com/office/drawing/2014/main" id="{B708C6A7-EB8E-2D78-EB49-5F227DA8874D}"/>
                </a:ext>
              </a:extLst>
            </p:cNvPr>
            <p:cNvPicPr>
              <a:picLocks noChangeAspect="1" noChangeArrowheads="1"/>
            </p:cNvPicPr>
            <p:nvPr/>
          </p:nvPicPr>
          <p:blipFill>
            <a:blip r:embed="rId3" cstate="screen">
              <a:duotone>
                <a:prstClr val="black"/>
                <a:schemeClr val="tx2">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3341480" y="852742"/>
              <a:ext cx="8318688" cy="5120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2C335F5-CBEF-F428-434C-F4307302E4C7}"/>
                </a:ext>
              </a:extLst>
            </p:cNvPr>
            <p:cNvSpPr/>
            <p:nvPr/>
          </p:nvSpPr>
          <p:spPr>
            <a:xfrm>
              <a:off x="3341480" y="852742"/>
              <a:ext cx="8321040" cy="5120640"/>
            </a:xfrm>
            <a:prstGeom prst="rect">
              <a:avLst/>
            </a:prstGeom>
            <a:gradFill>
              <a:gsLst>
                <a:gs pos="100000">
                  <a:schemeClr val="bg1"/>
                </a:gs>
                <a:gs pos="53000">
                  <a:srgbClr val="FFFFFF">
                    <a:alpha val="75000"/>
                  </a:srgbClr>
                </a:gs>
                <a:gs pos="0">
                  <a:schemeClr val="bg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EFB853D-51BC-2DCE-F945-6F7DCDD78C87}"/>
              </a:ext>
            </a:extLst>
          </p:cNvPr>
          <p:cNvSpPr/>
          <p:nvPr/>
        </p:nvSpPr>
        <p:spPr>
          <a:xfrm>
            <a:off x="11487368"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aphicFrame>
        <p:nvGraphicFramePr>
          <p:cNvPr id="5" name="Object 4" hidden="1">
            <a:extLst>
              <a:ext uri="{FF2B5EF4-FFF2-40B4-BE49-F238E27FC236}">
                <a16:creationId xmlns:a16="http://schemas.microsoft.com/office/drawing/2014/main" id="{5CAE819B-6FDD-5A77-E502-95D6B9BCE271}"/>
              </a:ext>
            </a:extLst>
          </p:cNvPr>
          <p:cNvGraphicFramePr>
            <a:graphicFrameLocks noChangeAspect="1"/>
          </p:cNvGraphicFramePr>
          <p:nvPr>
            <p:custDataLst>
              <p:tags r:id="rId1"/>
            </p:custDataLst>
            <p:extLst>
              <p:ext uri="{D42A27DB-BD31-4B8C-83A1-F6EECF244321}">
                <p14:modId xmlns:p14="http://schemas.microsoft.com/office/powerpoint/2010/main" val="93055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1" imgH="411" progId="TCLayout.ActiveDocument.1">
                  <p:embed/>
                </p:oleObj>
              </mc:Choice>
              <mc:Fallback>
                <p:oleObj name="think-cell Slide" r:id="rId4" imgW="411" imgH="411" progId="TCLayout.ActiveDocument.1">
                  <p:embed/>
                  <p:pic>
                    <p:nvPicPr>
                      <p:cNvPr id="5" name="Object 4" hidden="1">
                        <a:extLst>
                          <a:ext uri="{FF2B5EF4-FFF2-40B4-BE49-F238E27FC236}">
                            <a16:creationId xmlns:a16="http://schemas.microsoft.com/office/drawing/2014/main" id="{5CAE819B-6FDD-5A77-E502-95D6B9BCE2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68847460-2192-8DE6-79B1-4373647B1ACB}"/>
              </a:ext>
            </a:extLst>
          </p:cNvPr>
          <p:cNvSpPr>
            <a:spLocks noGrp="1"/>
          </p:cNvSpPr>
          <p:nvPr>
            <p:ph type="ftr" sz="quarter" idx="10"/>
          </p:nvPr>
        </p:nvSpPr>
        <p:spPr/>
        <p:txBody>
          <a:bodyPr lIns="0" tIns="0" rIns="0" bIns="0" anchor="b"/>
          <a:lstStyle>
            <a:lvl1pPr>
              <a:defRPr lang="en-US" smtClean="0"/>
            </a:lvl1pPr>
          </a:lstStyle>
          <a:p>
            <a:endParaRPr lang="en-IL"/>
          </a:p>
        </p:txBody>
      </p:sp>
      <p:sp>
        <p:nvSpPr>
          <p:cNvPr id="4" name="Slide Number Placeholder 3">
            <a:extLst>
              <a:ext uri="{FF2B5EF4-FFF2-40B4-BE49-F238E27FC236}">
                <a16:creationId xmlns:a16="http://schemas.microsoft.com/office/drawing/2014/main" id="{65A0928E-4A76-25E1-C8FB-2470788D1056}"/>
              </a:ext>
            </a:extLst>
          </p:cNvPr>
          <p:cNvSpPr>
            <a:spLocks noGrp="1"/>
          </p:cNvSpPr>
          <p:nvPr>
            <p:ph type="sldNum" sz="quarter" idx="11"/>
          </p:nvPr>
        </p:nvSpPr>
        <p:spPr/>
        <p:txBody>
          <a:bodyPr/>
          <a:lstStyle/>
          <a:p>
            <a:fld id="{A959DDEF-E82B-4BB2-B69D-420B9CEF68DC}" type="slidenum">
              <a:rPr lang="en-IL" smtClean="0"/>
              <a:t>‹#›</a:t>
            </a:fld>
            <a:endParaRPr lang="en-IL"/>
          </a:p>
        </p:txBody>
      </p:sp>
      <p:sp>
        <p:nvSpPr>
          <p:cNvPr id="2" name="Content Placeholder 2">
            <a:extLst>
              <a:ext uri="{FF2B5EF4-FFF2-40B4-BE49-F238E27FC236}">
                <a16:creationId xmlns:a16="http://schemas.microsoft.com/office/drawing/2014/main" id="{5A856F06-20D7-E4FF-C357-196E70360A5B}"/>
              </a:ext>
            </a:extLst>
          </p:cNvPr>
          <p:cNvSpPr>
            <a:spLocks noGrp="1"/>
          </p:cNvSpPr>
          <p:nvPr>
            <p:ph idx="1" hasCustomPrompt="1"/>
          </p:nvPr>
        </p:nvSpPr>
        <p:spPr>
          <a:xfrm>
            <a:off x="992959" y="2998114"/>
            <a:ext cx="10206082" cy="2480342"/>
          </a:xfrm>
        </p:spPr>
        <p:txBody>
          <a:bodyPr anchor="t">
            <a:normAutofit/>
          </a:bodyPr>
          <a:lstStyle>
            <a:lvl1pPr marL="228600" indent="-228600">
              <a:buClr>
                <a:srgbClr val="FEAB21"/>
              </a:buClr>
              <a:buFont typeface="Wingdings" panose="05000000000000000000" pitchFamily="2" charset="2"/>
              <a:buChar char="§"/>
              <a:defRPr sz="2000" b="1">
                <a:solidFill>
                  <a:srgbClr val="334050"/>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481722"/>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SECTION 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4E4F1D-9627-971B-5789-8EA481CFEDD1}"/>
              </a:ext>
            </a:extLst>
          </p:cNvPr>
          <p:cNvGrpSpPr/>
          <p:nvPr/>
        </p:nvGrpSpPr>
        <p:grpSpPr>
          <a:xfrm>
            <a:off x="3341480" y="852742"/>
            <a:ext cx="8321040" cy="5120640"/>
            <a:chOff x="3341480" y="852742"/>
            <a:chExt cx="8321040" cy="5120640"/>
          </a:xfrm>
        </p:grpSpPr>
        <p:pic>
          <p:nvPicPr>
            <p:cNvPr id="8" name="Picture 2" descr="Architectural Interior Photography of a Warehouse Interior | David Fonda  Architectural Photography">
              <a:extLst>
                <a:ext uri="{FF2B5EF4-FFF2-40B4-BE49-F238E27FC236}">
                  <a16:creationId xmlns:a16="http://schemas.microsoft.com/office/drawing/2014/main" id="{B708C6A7-EB8E-2D78-EB49-5F227DA8874D}"/>
                </a:ext>
              </a:extLst>
            </p:cNvPr>
            <p:cNvPicPr>
              <a:picLocks noChangeAspect="1" noChangeArrowheads="1"/>
            </p:cNvPicPr>
            <p:nvPr/>
          </p:nvPicPr>
          <p:blipFill>
            <a:blip r:embed="rId3" cstate="screen">
              <a:duotone>
                <a:prstClr val="black"/>
                <a:schemeClr val="tx2">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3341480" y="852742"/>
              <a:ext cx="8318688" cy="5120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2C335F5-CBEF-F428-434C-F4307302E4C7}"/>
                </a:ext>
              </a:extLst>
            </p:cNvPr>
            <p:cNvSpPr/>
            <p:nvPr/>
          </p:nvSpPr>
          <p:spPr>
            <a:xfrm>
              <a:off x="3341480" y="852742"/>
              <a:ext cx="8321040" cy="5120640"/>
            </a:xfrm>
            <a:prstGeom prst="rect">
              <a:avLst/>
            </a:prstGeom>
            <a:gradFill>
              <a:gsLst>
                <a:gs pos="100000">
                  <a:schemeClr val="bg1"/>
                </a:gs>
                <a:gs pos="53000">
                  <a:srgbClr val="FFFFFF">
                    <a:alpha val="75000"/>
                  </a:srgbClr>
                </a:gs>
                <a:gs pos="0">
                  <a:schemeClr val="bg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EFB853D-51BC-2DCE-F945-6F7DCDD78C87}"/>
              </a:ext>
            </a:extLst>
          </p:cNvPr>
          <p:cNvSpPr/>
          <p:nvPr/>
        </p:nvSpPr>
        <p:spPr>
          <a:xfrm>
            <a:off x="11487368"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aphicFrame>
        <p:nvGraphicFramePr>
          <p:cNvPr id="5" name="Object 4" hidden="1">
            <a:extLst>
              <a:ext uri="{FF2B5EF4-FFF2-40B4-BE49-F238E27FC236}">
                <a16:creationId xmlns:a16="http://schemas.microsoft.com/office/drawing/2014/main" id="{5CAE819B-6FDD-5A77-E502-95D6B9BCE271}"/>
              </a:ext>
            </a:extLst>
          </p:cNvPr>
          <p:cNvGraphicFramePr>
            <a:graphicFrameLocks noChangeAspect="1"/>
          </p:cNvGraphicFramePr>
          <p:nvPr>
            <p:custDataLst>
              <p:tags r:id="rId1"/>
            </p:custDataLst>
            <p:extLst>
              <p:ext uri="{D42A27DB-BD31-4B8C-83A1-F6EECF244321}">
                <p14:modId xmlns:p14="http://schemas.microsoft.com/office/powerpoint/2010/main" val="93055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1" imgH="411" progId="TCLayout.ActiveDocument.1">
                  <p:embed/>
                </p:oleObj>
              </mc:Choice>
              <mc:Fallback>
                <p:oleObj name="think-cell Slide" r:id="rId4" imgW="411" imgH="411" progId="TCLayout.ActiveDocument.1">
                  <p:embed/>
                  <p:pic>
                    <p:nvPicPr>
                      <p:cNvPr id="5" name="Object 4" hidden="1">
                        <a:extLst>
                          <a:ext uri="{FF2B5EF4-FFF2-40B4-BE49-F238E27FC236}">
                            <a16:creationId xmlns:a16="http://schemas.microsoft.com/office/drawing/2014/main" id="{5CAE819B-6FDD-5A77-E502-95D6B9BCE2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68847460-2192-8DE6-79B1-4373647B1ACB}"/>
              </a:ext>
            </a:extLst>
          </p:cNvPr>
          <p:cNvSpPr>
            <a:spLocks noGrp="1"/>
          </p:cNvSpPr>
          <p:nvPr>
            <p:ph type="ftr" sz="quarter" idx="10"/>
          </p:nvPr>
        </p:nvSpPr>
        <p:spPr/>
        <p:txBody>
          <a:bodyPr lIns="0" tIns="0" rIns="0" bIns="0" anchor="b"/>
          <a:lstStyle>
            <a:lvl1pPr>
              <a:defRPr lang="en-US" smtClean="0"/>
            </a:lvl1pPr>
          </a:lstStyle>
          <a:p>
            <a:endParaRPr lang="en-IL"/>
          </a:p>
        </p:txBody>
      </p:sp>
      <p:sp>
        <p:nvSpPr>
          <p:cNvPr id="4" name="Slide Number Placeholder 3">
            <a:extLst>
              <a:ext uri="{FF2B5EF4-FFF2-40B4-BE49-F238E27FC236}">
                <a16:creationId xmlns:a16="http://schemas.microsoft.com/office/drawing/2014/main" id="{65A0928E-4A76-25E1-C8FB-2470788D1056}"/>
              </a:ext>
            </a:extLst>
          </p:cNvPr>
          <p:cNvSpPr>
            <a:spLocks noGrp="1"/>
          </p:cNvSpPr>
          <p:nvPr>
            <p:ph type="sldNum" sz="quarter" idx="11"/>
          </p:nvPr>
        </p:nvSpPr>
        <p:spPr/>
        <p:txBody>
          <a:bodyPr/>
          <a:lstStyle/>
          <a:p>
            <a:fld id="{A959DDEF-E82B-4BB2-B69D-420B9CEF68DC}" type="slidenum">
              <a:rPr lang="en-IL" smtClean="0"/>
              <a:t>‹#›</a:t>
            </a:fld>
            <a:endParaRPr lang="en-IL"/>
          </a:p>
        </p:txBody>
      </p:sp>
      <p:sp>
        <p:nvSpPr>
          <p:cNvPr id="6" name="Content Placeholder 2">
            <a:extLst>
              <a:ext uri="{FF2B5EF4-FFF2-40B4-BE49-F238E27FC236}">
                <a16:creationId xmlns:a16="http://schemas.microsoft.com/office/drawing/2014/main" id="{E1E345CB-5E3C-4DC5-360A-4655BCFB73ED}"/>
              </a:ext>
            </a:extLst>
          </p:cNvPr>
          <p:cNvSpPr>
            <a:spLocks noGrp="1"/>
          </p:cNvSpPr>
          <p:nvPr>
            <p:ph idx="1" hasCustomPrompt="1"/>
          </p:nvPr>
        </p:nvSpPr>
        <p:spPr>
          <a:xfrm>
            <a:off x="992959" y="2998114"/>
            <a:ext cx="10206082" cy="2480342"/>
          </a:xfrm>
        </p:spPr>
        <p:txBody>
          <a:bodyPr anchor="t">
            <a:normAutofit/>
          </a:bodyPr>
          <a:lstStyle>
            <a:lvl1pPr marL="228600" indent="-228600">
              <a:buClr>
                <a:srgbClr val="FEAB21"/>
              </a:buClr>
              <a:buFont typeface="Wingdings" panose="05000000000000000000" pitchFamily="2" charset="2"/>
              <a:buChar char="§"/>
              <a:defRPr sz="2000" b="1">
                <a:solidFill>
                  <a:srgbClr val="334050"/>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849596"/>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formats">
    <p:spTree>
      <p:nvGrpSpPr>
        <p:cNvPr id="1" name=""/>
        <p:cNvGrpSpPr/>
        <p:nvPr/>
      </p:nvGrpSpPr>
      <p:grpSpPr>
        <a:xfrm>
          <a:off x="0" y="0"/>
          <a:ext cx="0" cy="0"/>
          <a:chOff x="0" y="0"/>
          <a:chExt cx="0" cy="0"/>
        </a:xfrm>
      </p:grpSpPr>
      <p:sp>
        <p:nvSpPr>
          <p:cNvPr id="49" name="Content Placeholder 2">
            <a:extLst>
              <a:ext uri="{FF2B5EF4-FFF2-40B4-BE49-F238E27FC236}">
                <a16:creationId xmlns:a16="http://schemas.microsoft.com/office/drawing/2014/main" id="{3D6125BE-7A21-B118-6016-60EB1C055724}"/>
              </a:ext>
            </a:extLst>
          </p:cNvPr>
          <p:cNvSpPr>
            <a:spLocks noGrp="1"/>
          </p:cNvSpPr>
          <p:nvPr>
            <p:ph idx="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0" name="Picture 49" descr="Icon&#10;&#10;Description automatically generated">
            <a:extLst>
              <a:ext uri="{FF2B5EF4-FFF2-40B4-BE49-F238E27FC236}">
                <a16:creationId xmlns:a16="http://schemas.microsoft.com/office/drawing/2014/main" id="{790142F4-E28A-B9BC-EAC0-962730A0FD4A}"/>
              </a:ext>
            </a:extLst>
          </p:cNvPr>
          <p:cNvPicPr>
            <a:picLocks noChangeAspect="1"/>
          </p:cNvPicPr>
          <p:nvPr/>
        </p:nvPicPr>
        <p:blipFill rotWithShape="1">
          <a:blip r:embed="rId2" cstate="screen">
            <a:alphaModFix amt="20000"/>
            <a:extLst>
              <a:ext uri="{28A0092B-C50C-407E-A947-70E740481C1C}">
                <a14:useLocalDpi xmlns:a14="http://schemas.microsoft.com/office/drawing/2010/main"/>
              </a:ext>
            </a:extLst>
          </a:blip>
          <a:srcRect/>
          <a:stretch/>
        </p:blipFill>
        <p:spPr>
          <a:xfrm>
            <a:off x="8718530" y="0"/>
            <a:ext cx="3473470" cy="6858000"/>
          </a:xfrm>
          <a:prstGeom prst="rect">
            <a:avLst/>
          </a:prstGeom>
        </p:spPr>
      </p:pic>
    </p:spTree>
    <p:extLst>
      <p:ext uri="{BB962C8B-B14F-4D97-AF65-F5344CB8AC3E}">
        <p14:creationId xmlns:p14="http://schemas.microsoft.com/office/powerpoint/2010/main" val="1029608851"/>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ext format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5AC7EA7F-C1CD-A3C3-64F2-016EC7576C04}"/>
              </a:ext>
            </a:extLst>
          </p:cNvPr>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3" name="Content Placeholder 2">
            <a:extLst>
              <a:ext uri="{FF2B5EF4-FFF2-40B4-BE49-F238E27FC236}">
                <a16:creationId xmlns:a16="http://schemas.microsoft.com/office/drawing/2014/main" id="{BA20CD80-393A-DC33-8D6B-E1C1A73A1C6B}"/>
              </a:ext>
            </a:extLst>
          </p:cNvPr>
          <p:cNvSpPr>
            <a:spLocks noGrp="1"/>
          </p:cNvSpPr>
          <p:nvPr>
            <p:ph idx="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411760"/>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Text formats">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EA997C-D365-7D4B-AE1F-385074BB415E}"/>
              </a:ext>
            </a:extLst>
          </p:cNvPr>
          <p:cNvSpPr txBox="1"/>
          <p:nvPr/>
        </p:nvSpPr>
        <p:spPr>
          <a:xfrm>
            <a:off x="910662" y="915549"/>
            <a:ext cx="4948791" cy="683264"/>
          </a:xfrm>
          <a:prstGeom prst="rect">
            <a:avLst/>
          </a:prstGeom>
          <a:noFill/>
        </p:spPr>
        <p:txBody>
          <a:bodyPr wrap="none" rtlCol="0">
            <a:spAutoFit/>
          </a:bodyPr>
          <a:lstStyle/>
          <a:p>
            <a:r>
              <a:rPr lang="en-US" sz="3840" baseline="0">
                <a:solidFill>
                  <a:srgbClr val="33404F"/>
                </a:solidFill>
                <a:latin typeface="Gilroy" pitchFamily="2" charset="77"/>
              </a:rPr>
              <a:t>Main header (64) / dark</a:t>
            </a:r>
          </a:p>
        </p:txBody>
      </p:sp>
      <p:cxnSp>
        <p:nvCxnSpPr>
          <p:cNvPr id="8" name="Straight Connector 7">
            <a:extLst>
              <a:ext uri="{FF2B5EF4-FFF2-40B4-BE49-F238E27FC236}">
                <a16:creationId xmlns:a16="http://schemas.microsoft.com/office/drawing/2014/main" id="{444EAA47-46F9-7C4F-B99B-B7FE5D441664}"/>
              </a:ext>
            </a:extLst>
          </p:cNvPr>
          <p:cNvCxnSpPr>
            <a:cxnSpLocks/>
          </p:cNvCxnSpPr>
          <p:nvPr/>
        </p:nvCxnSpPr>
        <p:spPr>
          <a:xfrm>
            <a:off x="910663" y="2303566"/>
            <a:ext cx="2124909" cy="0"/>
          </a:xfrm>
          <a:prstGeom prst="line">
            <a:avLst/>
          </a:prstGeom>
          <a:ln w="53340">
            <a:solidFill>
              <a:srgbClr val="FFAB2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14F11D-EE09-CA4E-973D-E1625530AF1F}"/>
              </a:ext>
            </a:extLst>
          </p:cNvPr>
          <p:cNvSpPr txBox="1"/>
          <p:nvPr/>
        </p:nvSpPr>
        <p:spPr>
          <a:xfrm>
            <a:off x="910664" y="2553500"/>
            <a:ext cx="2784267" cy="288605"/>
          </a:xfrm>
          <a:prstGeom prst="rect">
            <a:avLst/>
          </a:prstGeom>
          <a:noFill/>
        </p:spPr>
        <p:txBody>
          <a:bodyPr wrap="square" rtlCol="0">
            <a:spAutoFit/>
          </a:bodyPr>
          <a:lstStyle/>
          <a:p>
            <a:pPr>
              <a:lnSpc>
                <a:spcPts val="1680"/>
              </a:lnSpc>
            </a:pPr>
            <a:r>
              <a:rPr lang="en-US" sz="12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(20) / dark</a:t>
            </a:r>
          </a:p>
        </p:txBody>
      </p:sp>
      <p:sp>
        <p:nvSpPr>
          <p:cNvPr id="10" name="TextBox 9">
            <a:extLst>
              <a:ext uri="{FF2B5EF4-FFF2-40B4-BE49-F238E27FC236}">
                <a16:creationId xmlns:a16="http://schemas.microsoft.com/office/drawing/2014/main" id="{790A1869-DCEF-D843-A03F-011B39F41C41}"/>
              </a:ext>
            </a:extLst>
          </p:cNvPr>
          <p:cNvSpPr txBox="1"/>
          <p:nvPr/>
        </p:nvSpPr>
        <p:spPr>
          <a:xfrm>
            <a:off x="910664" y="3003498"/>
            <a:ext cx="2784267" cy="310341"/>
          </a:xfrm>
          <a:prstGeom prst="rect">
            <a:avLst/>
          </a:prstGeom>
          <a:noFill/>
        </p:spPr>
        <p:txBody>
          <a:bodyPr wrap="square" rtlCol="0">
            <a:spAutoFit/>
          </a:bodyPr>
          <a:lstStyle/>
          <a:p>
            <a:pPr>
              <a:lnSpc>
                <a:spcPts val="1680"/>
              </a:lnSpc>
            </a:pPr>
            <a:r>
              <a:rPr lang="en-US" sz="144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(24) / dark</a:t>
            </a:r>
          </a:p>
        </p:txBody>
      </p:sp>
      <p:sp>
        <p:nvSpPr>
          <p:cNvPr id="11" name="TextBox 10">
            <a:extLst>
              <a:ext uri="{FF2B5EF4-FFF2-40B4-BE49-F238E27FC236}">
                <a16:creationId xmlns:a16="http://schemas.microsoft.com/office/drawing/2014/main" id="{79D33E70-4F0D-B544-A49E-7CA9C1E36F7F}"/>
              </a:ext>
            </a:extLst>
          </p:cNvPr>
          <p:cNvSpPr txBox="1"/>
          <p:nvPr/>
        </p:nvSpPr>
        <p:spPr>
          <a:xfrm>
            <a:off x="910664" y="3474580"/>
            <a:ext cx="2784267" cy="391582"/>
          </a:xfrm>
          <a:prstGeom prst="rect">
            <a:avLst/>
          </a:prstGeom>
          <a:noFill/>
        </p:spPr>
        <p:txBody>
          <a:bodyPr wrap="square" rtlCol="0">
            <a:spAutoFit/>
          </a:bodyPr>
          <a:lstStyle/>
          <a:p>
            <a:pPr>
              <a:lnSpc>
                <a:spcPts val="264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(30) / dark</a:t>
            </a:r>
          </a:p>
        </p:txBody>
      </p:sp>
      <p:sp>
        <p:nvSpPr>
          <p:cNvPr id="12" name="TextBox 11">
            <a:extLst>
              <a:ext uri="{FF2B5EF4-FFF2-40B4-BE49-F238E27FC236}">
                <a16:creationId xmlns:a16="http://schemas.microsoft.com/office/drawing/2014/main" id="{A74942DA-BD08-704B-AA9D-18268909DDC9}"/>
              </a:ext>
            </a:extLst>
          </p:cNvPr>
          <p:cNvSpPr txBox="1"/>
          <p:nvPr/>
        </p:nvSpPr>
        <p:spPr>
          <a:xfrm>
            <a:off x="910664" y="1651928"/>
            <a:ext cx="3461845" cy="424732"/>
          </a:xfrm>
          <a:prstGeom prst="rect">
            <a:avLst/>
          </a:prstGeom>
          <a:noFill/>
        </p:spPr>
        <p:txBody>
          <a:bodyPr wrap="none" rtlCol="0">
            <a:spAutoFit/>
          </a:bodyPr>
          <a:lstStyle/>
          <a:p>
            <a:r>
              <a:rPr lang="en-US" sz="2160">
                <a:solidFill>
                  <a:srgbClr val="33404F"/>
                </a:solidFill>
                <a:latin typeface="Gilroy" pitchFamily="2" charset="77"/>
              </a:rPr>
              <a:t>Secondary header (36) / dark</a:t>
            </a:r>
          </a:p>
        </p:txBody>
      </p:sp>
      <p:sp>
        <p:nvSpPr>
          <p:cNvPr id="13" name="TextBox 12">
            <a:extLst>
              <a:ext uri="{FF2B5EF4-FFF2-40B4-BE49-F238E27FC236}">
                <a16:creationId xmlns:a16="http://schemas.microsoft.com/office/drawing/2014/main" id="{0619DA71-64DA-3549-BF5C-A586A80EE4EE}"/>
              </a:ext>
            </a:extLst>
          </p:cNvPr>
          <p:cNvSpPr txBox="1"/>
          <p:nvPr/>
        </p:nvSpPr>
        <p:spPr>
          <a:xfrm>
            <a:off x="910664" y="5518207"/>
            <a:ext cx="2735649" cy="285335"/>
          </a:xfrm>
          <a:prstGeom prst="rect">
            <a:avLst/>
          </a:prstGeom>
          <a:noFill/>
        </p:spPr>
        <p:txBody>
          <a:bodyPr wrap="square" rtlCol="0">
            <a:spAutoFit/>
          </a:bodyPr>
          <a:lstStyle/>
          <a:p>
            <a:pPr>
              <a:lnSpc>
                <a:spcPts val="1680"/>
              </a:lnSpc>
            </a:pPr>
            <a:r>
              <a:rPr lang="en-US" sz="1080" b="0" i="1">
                <a:solidFill>
                  <a:srgbClr val="33404F"/>
                </a:solidFill>
                <a:latin typeface="Lato Light" panose="020F0502020204030203" pitchFamily="34" charset="0"/>
                <a:ea typeface="Lato Light" panose="020F0502020204030203" pitchFamily="34" charset="0"/>
                <a:cs typeface="Lato Light" panose="020F0502020204030203" pitchFamily="34" charset="0"/>
              </a:rPr>
              <a:t>Image / table / graph description (18) / dark</a:t>
            </a:r>
          </a:p>
        </p:txBody>
      </p:sp>
      <p:sp>
        <p:nvSpPr>
          <p:cNvPr id="3" name="Rectangle 2">
            <a:extLst>
              <a:ext uri="{FF2B5EF4-FFF2-40B4-BE49-F238E27FC236}">
                <a16:creationId xmlns:a16="http://schemas.microsoft.com/office/drawing/2014/main" id="{25F6FA2F-DF42-4842-A87B-B45DD778661F}"/>
              </a:ext>
            </a:extLst>
          </p:cNvPr>
          <p:cNvSpPr/>
          <p:nvPr/>
        </p:nvSpPr>
        <p:spPr>
          <a:xfrm>
            <a:off x="910663" y="4106993"/>
            <a:ext cx="2784267" cy="1100771"/>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 name="Rectangle 3">
            <a:extLst>
              <a:ext uri="{FF2B5EF4-FFF2-40B4-BE49-F238E27FC236}">
                <a16:creationId xmlns:a16="http://schemas.microsoft.com/office/drawing/2014/main" id="{0D761772-B1D0-A34B-B091-2DA7943FB0CD}"/>
              </a:ext>
            </a:extLst>
          </p:cNvPr>
          <p:cNvSpPr/>
          <p:nvPr/>
        </p:nvSpPr>
        <p:spPr>
          <a:xfrm>
            <a:off x="809751" y="4304937"/>
            <a:ext cx="104180" cy="701426"/>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4" name="TextBox 13">
            <a:extLst>
              <a:ext uri="{FF2B5EF4-FFF2-40B4-BE49-F238E27FC236}">
                <a16:creationId xmlns:a16="http://schemas.microsoft.com/office/drawing/2014/main" id="{63ADF0A5-D30C-4540-9AE8-C5C81D852FC9}"/>
              </a:ext>
            </a:extLst>
          </p:cNvPr>
          <p:cNvSpPr txBox="1"/>
          <p:nvPr/>
        </p:nvSpPr>
        <p:spPr>
          <a:xfrm>
            <a:off x="1132913" y="4423047"/>
            <a:ext cx="2277256" cy="506614"/>
          </a:xfrm>
          <a:prstGeom prst="rect">
            <a:avLst/>
          </a:prstGeom>
          <a:noFill/>
        </p:spPr>
        <p:txBody>
          <a:bodyPr wrap="square" rtlCol="0">
            <a:spAutoFit/>
          </a:bodyPr>
          <a:lstStyle/>
          <a:p>
            <a:pPr>
              <a:lnSpc>
                <a:spcPts val="1680"/>
              </a:lnSpc>
            </a:pPr>
            <a:r>
              <a:rPr lang="en-US" sz="1200" b="0" i="0">
                <a:solidFill>
                  <a:schemeClr val="bg1"/>
                </a:solidFill>
                <a:latin typeface="Lato Medium" panose="020F0502020204030203" pitchFamily="34" charset="0"/>
                <a:ea typeface="Lato Medium" panose="020F0502020204030203" pitchFamily="34" charset="0"/>
                <a:cs typeface="Lato Medium" panose="020F0502020204030203" pitchFamily="34" charset="0"/>
              </a:rPr>
              <a:t>Indented box’ header:</a:t>
            </a:r>
          </a:p>
          <a:p>
            <a:pPr>
              <a:lnSpc>
                <a:spcPts val="1680"/>
              </a:lnSpc>
            </a:pPr>
            <a:r>
              <a:rPr lang="en-US" sz="1200">
                <a:solidFill>
                  <a:srgbClr val="C2C6CA"/>
                </a:solidFill>
                <a:latin typeface="Lato Light" panose="020F0502020204030203" pitchFamily="34" charset="0"/>
                <a:ea typeface="Lato Light" panose="020F0502020204030203" pitchFamily="34" charset="0"/>
                <a:cs typeface="Lato Light" panose="020F0502020204030203" pitchFamily="34" charset="0"/>
              </a:rPr>
              <a:t>Indented box’ small body (20)</a:t>
            </a:r>
          </a:p>
        </p:txBody>
      </p:sp>
      <p:sp>
        <p:nvSpPr>
          <p:cNvPr id="16" name="TextBox 15">
            <a:extLst>
              <a:ext uri="{FF2B5EF4-FFF2-40B4-BE49-F238E27FC236}">
                <a16:creationId xmlns:a16="http://schemas.microsoft.com/office/drawing/2014/main" id="{BA0D80FE-B886-4344-9706-F8E8749BF116}"/>
              </a:ext>
            </a:extLst>
          </p:cNvPr>
          <p:cNvSpPr txBox="1"/>
          <p:nvPr/>
        </p:nvSpPr>
        <p:spPr>
          <a:xfrm>
            <a:off x="910664" y="44676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Text styles</a:t>
            </a:r>
          </a:p>
        </p:txBody>
      </p:sp>
      <p:sp>
        <p:nvSpPr>
          <p:cNvPr id="17" name="TextBox 16">
            <a:extLst>
              <a:ext uri="{FF2B5EF4-FFF2-40B4-BE49-F238E27FC236}">
                <a16:creationId xmlns:a16="http://schemas.microsoft.com/office/drawing/2014/main" id="{7B495B2D-DCB6-F448-BD8F-D614BA336364}"/>
              </a:ext>
            </a:extLst>
          </p:cNvPr>
          <p:cNvSpPr txBox="1"/>
          <p:nvPr/>
        </p:nvSpPr>
        <p:spPr>
          <a:xfrm>
            <a:off x="9505128" y="446760"/>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Color palette</a:t>
            </a:r>
          </a:p>
        </p:txBody>
      </p:sp>
      <p:sp>
        <p:nvSpPr>
          <p:cNvPr id="22" name="Rectangle 21">
            <a:extLst>
              <a:ext uri="{FF2B5EF4-FFF2-40B4-BE49-F238E27FC236}">
                <a16:creationId xmlns:a16="http://schemas.microsoft.com/office/drawing/2014/main" id="{B2305EA2-D101-9348-8723-2982C3B74262}"/>
              </a:ext>
            </a:extLst>
          </p:cNvPr>
          <p:cNvSpPr/>
          <p:nvPr/>
        </p:nvSpPr>
        <p:spPr>
          <a:xfrm>
            <a:off x="9570697" y="3433786"/>
            <a:ext cx="1566899" cy="559969"/>
          </a:xfrm>
          <a:prstGeom prst="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5" name="TextBox 24">
            <a:extLst>
              <a:ext uri="{FF2B5EF4-FFF2-40B4-BE49-F238E27FC236}">
                <a16:creationId xmlns:a16="http://schemas.microsoft.com/office/drawing/2014/main" id="{8E4E1EA3-5313-414F-8750-DEEE0CE2CC85}"/>
              </a:ext>
            </a:extLst>
          </p:cNvPr>
          <p:cNvSpPr txBox="1"/>
          <p:nvPr/>
        </p:nvSpPr>
        <p:spPr>
          <a:xfrm>
            <a:off x="4237078" y="2407534"/>
            <a:ext cx="4791473" cy="4264437"/>
          </a:xfrm>
          <a:prstGeom prst="rect">
            <a:avLst/>
          </a:prstGeom>
          <a:noFill/>
        </p:spPr>
        <p:txBody>
          <a:bodyPr wrap="square" rtlCol="0">
            <a:spAutoFit/>
          </a:bodyPr>
          <a:lstStyle/>
          <a:p>
            <a:pPr marL="0" algn="l" defTabSz="914345"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Faropoint is a US Real Estate Logistics Investment Firm, founded in 2012. The company is focusing on Middle &amp; Last mile Industrial Real Estate.</a:t>
            </a:r>
          </a:p>
          <a:p>
            <a:pPr marL="0" algn="l" defTabSz="914345" rtl="0" eaLnBrk="1" latinLnBrk="0" hangingPunct="1">
              <a:lnSpc>
                <a:spcPts val="2640"/>
              </a:lnSpc>
              <a:spcBef>
                <a:spcPts val="840"/>
              </a:spcBef>
            </a:pPr>
            <a:r>
              <a:rPr lang="en-US" sz="1800" b="0" i="0" kern="1200">
                <a:solidFill>
                  <a:srgbClr val="33404F"/>
                </a:solidFill>
                <a:latin typeface="Lato" panose="020F0502020204030203" pitchFamily="34" charset="0"/>
                <a:ea typeface="Lato" panose="020F0502020204030203" pitchFamily="34" charset="0"/>
                <a:cs typeface="Lato" panose="020F0502020204030203" pitchFamily="34" charset="0"/>
              </a:rPr>
              <a:t>Faropoint is Launching its Second Real Estate Logistics Fund (Faropoint Logistic Fund II) Targeting $250M of Equity @12-14% NET IRR.</a:t>
            </a:r>
          </a:p>
          <a:p>
            <a:pPr marL="0" algn="l" defTabSz="914345"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Amongst our Investors are Institutional Pension Funds and Insurance Companies, Universities, Top Tier Family Offices and HNWI</a:t>
            </a:r>
          </a:p>
        </p:txBody>
      </p:sp>
      <p:sp>
        <p:nvSpPr>
          <p:cNvPr id="28" name="Rectangle 27">
            <a:extLst>
              <a:ext uri="{FF2B5EF4-FFF2-40B4-BE49-F238E27FC236}">
                <a16:creationId xmlns:a16="http://schemas.microsoft.com/office/drawing/2014/main" id="{3AA9A057-6557-4143-9C87-B3BAC7A0F2C6}"/>
              </a:ext>
            </a:extLst>
          </p:cNvPr>
          <p:cNvSpPr/>
          <p:nvPr/>
        </p:nvSpPr>
        <p:spPr>
          <a:xfrm>
            <a:off x="9570697" y="915550"/>
            <a:ext cx="1566899" cy="559969"/>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9" name="Rectangle 28">
            <a:extLst>
              <a:ext uri="{FF2B5EF4-FFF2-40B4-BE49-F238E27FC236}">
                <a16:creationId xmlns:a16="http://schemas.microsoft.com/office/drawing/2014/main" id="{02AFE752-5A40-994B-9BE4-B4E4F7E69A04}"/>
              </a:ext>
            </a:extLst>
          </p:cNvPr>
          <p:cNvSpPr/>
          <p:nvPr/>
        </p:nvSpPr>
        <p:spPr>
          <a:xfrm>
            <a:off x="9570697" y="1545109"/>
            <a:ext cx="1566899" cy="559969"/>
          </a:xfrm>
          <a:prstGeom prst="rect">
            <a:avLst/>
          </a:prstGeom>
          <a:solidFill>
            <a:srgbClr val="5B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0" name="Rectangle 29">
            <a:extLst>
              <a:ext uri="{FF2B5EF4-FFF2-40B4-BE49-F238E27FC236}">
                <a16:creationId xmlns:a16="http://schemas.microsoft.com/office/drawing/2014/main" id="{DAFA7FEF-4A4E-7B40-8D14-9E7E48BA5DCA}"/>
              </a:ext>
            </a:extLst>
          </p:cNvPr>
          <p:cNvSpPr/>
          <p:nvPr/>
        </p:nvSpPr>
        <p:spPr>
          <a:xfrm>
            <a:off x="9570697" y="2174668"/>
            <a:ext cx="1566899" cy="559969"/>
          </a:xfrm>
          <a:prstGeom prst="rect">
            <a:avLst/>
          </a:prstGeom>
          <a:solidFill>
            <a:srgbClr val="70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1" name="Rectangle 30">
            <a:extLst>
              <a:ext uri="{FF2B5EF4-FFF2-40B4-BE49-F238E27FC236}">
                <a16:creationId xmlns:a16="http://schemas.microsoft.com/office/drawing/2014/main" id="{027BC2AE-DA59-0641-805F-EB6FB6477F2F}"/>
              </a:ext>
            </a:extLst>
          </p:cNvPr>
          <p:cNvSpPr/>
          <p:nvPr/>
        </p:nvSpPr>
        <p:spPr>
          <a:xfrm>
            <a:off x="9570697" y="2804227"/>
            <a:ext cx="1566899" cy="559969"/>
          </a:xfrm>
          <a:prstGeom prst="rect">
            <a:avLst/>
          </a:prstGeom>
          <a:solidFill>
            <a:srgbClr val="C2C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2" name="TextBox 31">
            <a:extLst>
              <a:ext uri="{FF2B5EF4-FFF2-40B4-BE49-F238E27FC236}">
                <a16:creationId xmlns:a16="http://schemas.microsoft.com/office/drawing/2014/main" id="{6BBD590E-8791-5347-B4F1-639C352F0851}"/>
              </a:ext>
            </a:extLst>
          </p:cNvPr>
          <p:cNvSpPr txBox="1"/>
          <p:nvPr/>
        </p:nvSpPr>
        <p:spPr>
          <a:xfrm>
            <a:off x="9505128" y="5247361"/>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Separators</a:t>
            </a:r>
          </a:p>
        </p:txBody>
      </p:sp>
      <p:cxnSp>
        <p:nvCxnSpPr>
          <p:cNvPr id="36" name="Straight Connector 35">
            <a:extLst>
              <a:ext uri="{FF2B5EF4-FFF2-40B4-BE49-F238E27FC236}">
                <a16:creationId xmlns:a16="http://schemas.microsoft.com/office/drawing/2014/main" id="{E2BF0550-4C88-8743-97C4-A3EBAF85F5A8}"/>
              </a:ext>
            </a:extLst>
          </p:cNvPr>
          <p:cNvCxnSpPr/>
          <p:nvPr/>
        </p:nvCxnSpPr>
        <p:spPr>
          <a:xfrm>
            <a:off x="9570696" y="5703427"/>
            <a:ext cx="1840519" cy="0"/>
          </a:xfrm>
          <a:prstGeom prst="line">
            <a:avLst/>
          </a:prstGeom>
          <a:ln w="19050">
            <a:solidFill>
              <a:srgbClr val="FFAB2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28A4FA-74B8-6343-B961-0723508D1AF9}"/>
              </a:ext>
            </a:extLst>
          </p:cNvPr>
          <p:cNvCxnSpPr/>
          <p:nvPr/>
        </p:nvCxnSpPr>
        <p:spPr>
          <a:xfrm>
            <a:off x="9570696" y="6328460"/>
            <a:ext cx="1840519" cy="0"/>
          </a:xfrm>
          <a:prstGeom prst="line">
            <a:avLst/>
          </a:prstGeom>
          <a:ln w="19050">
            <a:solidFill>
              <a:srgbClr val="C2C6CA"/>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5EB584C-320F-E24D-9BF2-000C9F0C36EC}"/>
              </a:ext>
            </a:extLst>
          </p:cNvPr>
          <p:cNvCxnSpPr/>
          <p:nvPr/>
        </p:nvCxnSpPr>
        <p:spPr>
          <a:xfrm>
            <a:off x="9570696" y="6015944"/>
            <a:ext cx="1840519" cy="0"/>
          </a:xfrm>
          <a:prstGeom prst="line">
            <a:avLst/>
          </a:prstGeom>
          <a:ln w="19050">
            <a:solidFill>
              <a:srgbClr val="707983"/>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9A4C270-00F8-AF46-8507-3112F44275A7}"/>
              </a:ext>
            </a:extLst>
          </p:cNvPr>
          <p:cNvSpPr/>
          <p:nvPr/>
        </p:nvSpPr>
        <p:spPr>
          <a:xfrm>
            <a:off x="9570697" y="4063348"/>
            <a:ext cx="1566899" cy="559969"/>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 name="TextBox 1">
            <a:extLst>
              <a:ext uri="{FF2B5EF4-FFF2-40B4-BE49-F238E27FC236}">
                <a16:creationId xmlns:a16="http://schemas.microsoft.com/office/drawing/2014/main" id="{63F13A7C-8CC1-96E3-AAFC-D402534F8252}"/>
              </a:ext>
            </a:extLst>
          </p:cNvPr>
          <p:cNvSpPr txBox="1"/>
          <p:nvPr/>
        </p:nvSpPr>
        <p:spPr>
          <a:xfrm>
            <a:off x="910662" y="915549"/>
            <a:ext cx="4948791" cy="683264"/>
          </a:xfrm>
          <a:prstGeom prst="rect">
            <a:avLst/>
          </a:prstGeom>
          <a:noFill/>
        </p:spPr>
        <p:txBody>
          <a:bodyPr wrap="none" rtlCol="0">
            <a:spAutoFit/>
          </a:bodyPr>
          <a:lstStyle/>
          <a:p>
            <a:r>
              <a:rPr lang="en-US" sz="3840" baseline="0">
                <a:solidFill>
                  <a:srgbClr val="33404F"/>
                </a:solidFill>
                <a:latin typeface="Gilroy" pitchFamily="2" charset="77"/>
              </a:rPr>
              <a:t>Main header (64) / dark</a:t>
            </a:r>
          </a:p>
        </p:txBody>
      </p:sp>
      <p:cxnSp>
        <p:nvCxnSpPr>
          <p:cNvPr id="5" name="Straight Connector 4">
            <a:extLst>
              <a:ext uri="{FF2B5EF4-FFF2-40B4-BE49-F238E27FC236}">
                <a16:creationId xmlns:a16="http://schemas.microsoft.com/office/drawing/2014/main" id="{C3E2D688-CAB9-FAE5-CCCB-8C12185D19CA}"/>
              </a:ext>
            </a:extLst>
          </p:cNvPr>
          <p:cNvCxnSpPr>
            <a:cxnSpLocks/>
          </p:cNvCxnSpPr>
          <p:nvPr/>
        </p:nvCxnSpPr>
        <p:spPr>
          <a:xfrm>
            <a:off x="910662" y="2303566"/>
            <a:ext cx="2124909" cy="0"/>
          </a:xfrm>
          <a:prstGeom prst="line">
            <a:avLst/>
          </a:prstGeom>
          <a:ln w="53340">
            <a:solidFill>
              <a:srgbClr val="FFAB2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2AB4501-205E-C1BD-CEE0-5D9CDE677A2C}"/>
              </a:ext>
            </a:extLst>
          </p:cNvPr>
          <p:cNvSpPr txBox="1"/>
          <p:nvPr/>
        </p:nvSpPr>
        <p:spPr>
          <a:xfrm>
            <a:off x="910663" y="2553500"/>
            <a:ext cx="2784267" cy="288605"/>
          </a:xfrm>
          <a:prstGeom prst="rect">
            <a:avLst/>
          </a:prstGeom>
          <a:noFill/>
        </p:spPr>
        <p:txBody>
          <a:bodyPr wrap="square" rtlCol="0">
            <a:spAutoFit/>
          </a:bodyPr>
          <a:lstStyle/>
          <a:p>
            <a:pPr>
              <a:lnSpc>
                <a:spcPts val="1680"/>
              </a:lnSpc>
            </a:pPr>
            <a:r>
              <a:rPr lang="en-US" sz="12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(20) / dark</a:t>
            </a:r>
          </a:p>
        </p:txBody>
      </p:sp>
      <p:sp>
        <p:nvSpPr>
          <p:cNvPr id="15" name="TextBox 14">
            <a:extLst>
              <a:ext uri="{FF2B5EF4-FFF2-40B4-BE49-F238E27FC236}">
                <a16:creationId xmlns:a16="http://schemas.microsoft.com/office/drawing/2014/main" id="{BD2CCEF7-96EB-B936-8469-8498DA99A8D0}"/>
              </a:ext>
            </a:extLst>
          </p:cNvPr>
          <p:cNvSpPr txBox="1"/>
          <p:nvPr/>
        </p:nvSpPr>
        <p:spPr>
          <a:xfrm>
            <a:off x="910663" y="3003498"/>
            <a:ext cx="2784267" cy="310341"/>
          </a:xfrm>
          <a:prstGeom prst="rect">
            <a:avLst/>
          </a:prstGeom>
          <a:noFill/>
        </p:spPr>
        <p:txBody>
          <a:bodyPr wrap="square" rtlCol="0">
            <a:spAutoFit/>
          </a:bodyPr>
          <a:lstStyle/>
          <a:p>
            <a:pPr>
              <a:lnSpc>
                <a:spcPts val="1680"/>
              </a:lnSpc>
            </a:pPr>
            <a:r>
              <a:rPr lang="en-US" sz="144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(24) / dark</a:t>
            </a:r>
          </a:p>
        </p:txBody>
      </p:sp>
      <p:sp>
        <p:nvSpPr>
          <p:cNvPr id="18" name="TextBox 17">
            <a:extLst>
              <a:ext uri="{FF2B5EF4-FFF2-40B4-BE49-F238E27FC236}">
                <a16:creationId xmlns:a16="http://schemas.microsoft.com/office/drawing/2014/main" id="{3F9D001F-CD9D-D230-C883-1EA332722741}"/>
              </a:ext>
            </a:extLst>
          </p:cNvPr>
          <p:cNvSpPr txBox="1"/>
          <p:nvPr/>
        </p:nvSpPr>
        <p:spPr>
          <a:xfrm>
            <a:off x="910663" y="3474580"/>
            <a:ext cx="2784267" cy="391582"/>
          </a:xfrm>
          <a:prstGeom prst="rect">
            <a:avLst/>
          </a:prstGeom>
          <a:noFill/>
        </p:spPr>
        <p:txBody>
          <a:bodyPr wrap="square" rtlCol="0">
            <a:spAutoFit/>
          </a:bodyPr>
          <a:lstStyle/>
          <a:p>
            <a:pPr>
              <a:lnSpc>
                <a:spcPts val="264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(30) / dark</a:t>
            </a:r>
          </a:p>
        </p:txBody>
      </p:sp>
      <p:sp>
        <p:nvSpPr>
          <p:cNvPr id="19" name="TextBox 18">
            <a:extLst>
              <a:ext uri="{FF2B5EF4-FFF2-40B4-BE49-F238E27FC236}">
                <a16:creationId xmlns:a16="http://schemas.microsoft.com/office/drawing/2014/main" id="{A933D00B-09CB-D311-C135-51DFA27D5D84}"/>
              </a:ext>
            </a:extLst>
          </p:cNvPr>
          <p:cNvSpPr txBox="1"/>
          <p:nvPr/>
        </p:nvSpPr>
        <p:spPr>
          <a:xfrm>
            <a:off x="910663" y="1651927"/>
            <a:ext cx="3461845" cy="424732"/>
          </a:xfrm>
          <a:prstGeom prst="rect">
            <a:avLst/>
          </a:prstGeom>
          <a:noFill/>
        </p:spPr>
        <p:txBody>
          <a:bodyPr wrap="none" rtlCol="0">
            <a:spAutoFit/>
          </a:bodyPr>
          <a:lstStyle/>
          <a:p>
            <a:r>
              <a:rPr lang="en-US" sz="2160">
                <a:solidFill>
                  <a:srgbClr val="33404F"/>
                </a:solidFill>
                <a:latin typeface="Gilroy" pitchFamily="2" charset="77"/>
              </a:rPr>
              <a:t>Secondary header (36) / dark</a:t>
            </a:r>
          </a:p>
        </p:txBody>
      </p:sp>
      <p:sp>
        <p:nvSpPr>
          <p:cNvPr id="20" name="TextBox 19">
            <a:extLst>
              <a:ext uri="{FF2B5EF4-FFF2-40B4-BE49-F238E27FC236}">
                <a16:creationId xmlns:a16="http://schemas.microsoft.com/office/drawing/2014/main" id="{B6E5FA43-154C-FAEB-2FDB-83D95936AA35}"/>
              </a:ext>
            </a:extLst>
          </p:cNvPr>
          <p:cNvSpPr txBox="1"/>
          <p:nvPr/>
        </p:nvSpPr>
        <p:spPr>
          <a:xfrm>
            <a:off x="910663" y="5518206"/>
            <a:ext cx="2735649" cy="285335"/>
          </a:xfrm>
          <a:prstGeom prst="rect">
            <a:avLst/>
          </a:prstGeom>
          <a:noFill/>
        </p:spPr>
        <p:txBody>
          <a:bodyPr wrap="square" rtlCol="0">
            <a:spAutoFit/>
          </a:bodyPr>
          <a:lstStyle/>
          <a:p>
            <a:pPr>
              <a:lnSpc>
                <a:spcPts val="1680"/>
              </a:lnSpc>
            </a:pPr>
            <a:r>
              <a:rPr lang="en-US" sz="1080" b="0" i="1">
                <a:solidFill>
                  <a:srgbClr val="33404F"/>
                </a:solidFill>
                <a:latin typeface="Lato Light" panose="020F0502020204030203" pitchFamily="34" charset="0"/>
                <a:ea typeface="Lato Light" panose="020F0502020204030203" pitchFamily="34" charset="0"/>
                <a:cs typeface="Lato Light" panose="020F0502020204030203" pitchFamily="34" charset="0"/>
              </a:rPr>
              <a:t>Image / table / graph description (18) / dark</a:t>
            </a:r>
          </a:p>
        </p:txBody>
      </p:sp>
      <p:sp>
        <p:nvSpPr>
          <p:cNvPr id="21" name="Rectangle 20">
            <a:extLst>
              <a:ext uri="{FF2B5EF4-FFF2-40B4-BE49-F238E27FC236}">
                <a16:creationId xmlns:a16="http://schemas.microsoft.com/office/drawing/2014/main" id="{23026ADB-7BAB-F736-6C92-45A743C68DEE}"/>
              </a:ext>
            </a:extLst>
          </p:cNvPr>
          <p:cNvSpPr/>
          <p:nvPr/>
        </p:nvSpPr>
        <p:spPr>
          <a:xfrm>
            <a:off x="910662" y="4106992"/>
            <a:ext cx="2784267" cy="1100771"/>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3" name="Rectangle 22">
            <a:extLst>
              <a:ext uri="{FF2B5EF4-FFF2-40B4-BE49-F238E27FC236}">
                <a16:creationId xmlns:a16="http://schemas.microsoft.com/office/drawing/2014/main" id="{F06F83D1-BB46-5688-2DDB-53F48CB018F9}"/>
              </a:ext>
            </a:extLst>
          </p:cNvPr>
          <p:cNvSpPr/>
          <p:nvPr/>
        </p:nvSpPr>
        <p:spPr>
          <a:xfrm>
            <a:off x="809750" y="4304937"/>
            <a:ext cx="104180" cy="701426"/>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4" name="TextBox 23">
            <a:extLst>
              <a:ext uri="{FF2B5EF4-FFF2-40B4-BE49-F238E27FC236}">
                <a16:creationId xmlns:a16="http://schemas.microsoft.com/office/drawing/2014/main" id="{7DC758B5-6C8E-15F5-232B-D9345D627ED7}"/>
              </a:ext>
            </a:extLst>
          </p:cNvPr>
          <p:cNvSpPr txBox="1"/>
          <p:nvPr/>
        </p:nvSpPr>
        <p:spPr>
          <a:xfrm>
            <a:off x="1132913" y="4423047"/>
            <a:ext cx="2277256" cy="506614"/>
          </a:xfrm>
          <a:prstGeom prst="rect">
            <a:avLst/>
          </a:prstGeom>
          <a:noFill/>
        </p:spPr>
        <p:txBody>
          <a:bodyPr wrap="square" rtlCol="0">
            <a:spAutoFit/>
          </a:bodyPr>
          <a:lstStyle/>
          <a:p>
            <a:pPr>
              <a:lnSpc>
                <a:spcPts val="1680"/>
              </a:lnSpc>
            </a:pPr>
            <a:r>
              <a:rPr lang="en-US" sz="1200" b="0" i="0">
                <a:solidFill>
                  <a:schemeClr val="bg1"/>
                </a:solidFill>
                <a:latin typeface="Lato Medium" panose="020F0502020204030203" pitchFamily="34" charset="0"/>
                <a:ea typeface="Lato Medium" panose="020F0502020204030203" pitchFamily="34" charset="0"/>
                <a:cs typeface="Lato Medium" panose="020F0502020204030203" pitchFamily="34" charset="0"/>
              </a:rPr>
              <a:t>Indented box’ header:</a:t>
            </a:r>
          </a:p>
          <a:p>
            <a:pPr>
              <a:lnSpc>
                <a:spcPts val="1680"/>
              </a:lnSpc>
            </a:pPr>
            <a:r>
              <a:rPr lang="en-US" sz="1200">
                <a:solidFill>
                  <a:srgbClr val="C2C6CA"/>
                </a:solidFill>
                <a:latin typeface="Lato Light" panose="020F0502020204030203" pitchFamily="34" charset="0"/>
                <a:ea typeface="Lato Light" panose="020F0502020204030203" pitchFamily="34" charset="0"/>
                <a:cs typeface="Lato Light" panose="020F0502020204030203" pitchFamily="34" charset="0"/>
              </a:rPr>
              <a:t>Indented box’ small body (20)</a:t>
            </a:r>
          </a:p>
        </p:txBody>
      </p:sp>
      <p:sp>
        <p:nvSpPr>
          <p:cNvPr id="26" name="TextBox 25">
            <a:extLst>
              <a:ext uri="{FF2B5EF4-FFF2-40B4-BE49-F238E27FC236}">
                <a16:creationId xmlns:a16="http://schemas.microsoft.com/office/drawing/2014/main" id="{7A6648CA-C567-3BB5-DE8C-0AC16025D140}"/>
              </a:ext>
            </a:extLst>
          </p:cNvPr>
          <p:cNvSpPr txBox="1"/>
          <p:nvPr/>
        </p:nvSpPr>
        <p:spPr>
          <a:xfrm>
            <a:off x="910663" y="44676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Text styles</a:t>
            </a:r>
          </a:p>
        </p:txBody>
      </p:sp>
      <p:sp>
        <p:nvSpPr>
          <p:cNvPr id="27" name="TextBox 26">
            <a:extLst>
              <a:ext uri="{FF2B5EF4-FFF2-40B4-BE49-F238E27FC236}">
                <a16:creationId xmlns:a16="http://schemas.microsoft.com/office/drawing/2014/main" id="{7C22672F-BF9E-30D8-C527-C017E95D7EC9}"/>
              </a:ext>
            </a:extLst>
          </p:cNvPr>
          <p:cNvSpPr txBox="1"/>
          <p:nvPr/>
        </p:nvSpPr>
        <p:spPr>
          <a:xfrm>
            <a:off x="9505127" y="446760"/>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Color palette</a:t>
            </a:r>
          </a:p>
        </p:txBody>
      </p:sp>
      <p:sp>
        <p:nvSpPr>
          <p:cNvPr id="33" name="Rectangle 32">
            <a:extLst>
              <a:ext uri="{FF2B5EF4-FFF2-40B4-BE49-F238E27FC236}">
                <a16:creationId xmlns:a16="http://schemas.microsoft.com/office/drawing/2014/main" id="{B45CEBBC-87B2-08AC-D440-F144ABC3BBB7}"/>
              </a:ext>
            </a:extLst>
          </p:cNvPr>
          <p:cNvSpPr/>
          <p:nvPr/>
        </p:nvSpPr>
        <p:spPr>
          <a:xfrm>
            <a:off x="9570696" y="3433786"/>
            <a:ext cx="1566899" cy="559969"/>
          </a:xfrm>
          <a:prstGeom prst="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4" name="TextBox 33">
            <a:extLst>
              <a:ext uri="{FF2B5EF4-FFF2-40B4-BE49-F238E27FC236}">
                <a16:creationId xmlns:a16="http://schemas.microsoft.com/office/drawing/2014/main" id="{B6A08D69-C9A2-EA43-3742-91C0FA5EFD49}"/>
              </a:ext>
            </a:extLst>
          </p:cNvPr>
          <p:cNvSpPr txBox="1"/>
          <p:nvPr/>
        </p:nvSpPr>
        <p:spPr>
          <a:xfrm>
            <a:off x="4237077" y="2407533"/>
            <a:ext cx="4791473" cy="4264437"/>
          </a:xfrm>
          <a:prstGeom prst="rect">
            <a:avLst/>
          </a:prstGeom>
          <a:noFill/>
        </p:spPr>
        <p:txBody>
          <a:bodyPr wrap="square" rtlCol="0">
            <a:spAutoFit/>
          </a:bodyPr>
          <a:lstStyle/>
          <a:p>
            <a:pPr marL="0" algn="l" defTabSz="914327"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Faropoint is a US Real Estate Logistics Investment Firm, founded in 2012. The company is focusing on Middle &amp; Last mile Industrial Real Estate.</a:t>
            </a:r>
          </a:p>
          <a:p>
            <a:pPr marL="0" algn="l" defTabSz="914327" rtl="0" eaLnBrk="1" latinLnBrk="0" hangingPunct="1">
              <a:lnSpc>
                <a:spcPts val="2640"/>
              </a:lnSpc>
              <a:spcBef>
                <a:spcPts val="840"/>
              </a:spcBef>
            </a:pPr>
            <a:r>
              <a:rPr lang="en-US" sz="1800" b="0" i="0" kern="1200">
                <a:solidFill>
                  <a:srgbClr val="33404F"/>
                </a:solidFill>
                <a:latin typeface="Lato" panose="020F0502020204030203" pitchFamily="34" charset="0"/>
                <a:ea typeface="Lato" panose="020F0502020204030203" pitchFamily="34" charset="0"/>
                <a:cs typeface="Lato" panose="020F0502020204030203" pitchFamily="34" charset="0"/>
              </a:rPr>
              <a:t>Faropoint is Launching its Second Real Estate Logistics Fund (Faropoint Logistic Fund II) Targeting $250M of Equity @12-14% NET IRR.</a:t>
            </a:r>
          </a:p>
          <a:p>
            <a:pPr marL="0" algn="l" defTabSz="914327"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Amongst our Investors are Institutional Pension Funds and Insurance Companies, Universities, Top Tier Family Offices and HNWI</a:t>
            </a:r>
          </a:p>
        </p:txBody>
      </p:sp>
      <p:sp>
        <p:nvSpPr>
          <p:cNvPr id="35" name="Rectangle 34">
            <a:extLst>
              <a:ext uri="{FF2B5EF4-FFF2-40B4-BE49-F238E27FC236}">
                <a16:creationId xmlns:a16="http://schemas.microsoft.com/office/drawing/2014/main" id="{C83F9E01-29B4-46F6-59AD-A559918AD2A1}"/>
              </a:ext>
            </a:extLst>
          </p:cNvPr>
          <p:cNvSpPr/>
          <p:nvPr/>
        </p:nvSpPr>
        <p:spPr>
          <a:xfrm>
            <a:off x="9570696" y="915550"/>
            <a:ext cx="1566899" cy="559969"/>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0" name="Rectangle 39">
            <a:extLst>
              <a:ext uri="{FF2B5EF4-FFF2-40B4-BE49-F238E27FC236}">
                <a16:creationId xmlns:a16="http://schemas.microsoft.com/office/drawing/2014/main" id="{4E48F451-1AED-BEE0-0326-193EDC9C650A}"/>
              </a:ext>
            </a:extLst>
          </p:cNvPr>
          <p:cNvSpPr/>
          <p:nvPr/>
        </p:nvSpPr>
        <p:spPr>
          <a:xfrm>
            <a:off x="9570696" y="1545109"/>
            <a:ext cx="1566899" cy="559969"/>
          </a:xfrm>
          <a:prstGeom prst="rect">
            <a:avLst/>
          </a:prstGeom>
          <a:solidFill>
            <a:srgbClr val="5B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1" name="Rectangle 40">
            <a:extLst>
              <a:ext uri="{FF2B5EF4-FFF2-40B4-BE49-F238E27FC236}">
                <a16:creationId xmlns:a16="http://schemas.microsoft.com/office/drawing/2014/main" id="{E79BED76-890C-F8F3-29A2-AFD629C3C3FD}"/>
              </a:ext>
            </a:extLst>
          </p:cNvPr>
          <p:cNvSpPr/>
          <p:nvPr/>
        </p:nvSpPr>
        <p:spPr>
          <a:xfrm>
            <a:off x="9570696" y="2174668"/>
            <a:ext cx="1566899" cy="559969"/>
          </a:xfrm>
          <a:prstGeom prst="rect">
            <a:avLst/>
          </a:prstGeom>
          <a:solidFill>
            <a:srgbClr val="70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2" name="Rectangle 41">
            <a:extLst>
              <a:ext uri="{FF2B5EF4-FFF2-40B4-BE49-F238E27FC236}">
                <a16:creationId xmlns:a16="http://schemas.microsoft.com/office/drawing/2014/main" id="{80E23DEA-62BD-DC9C-0623-197451601A0E}"/>
              </a:ext>
            </a:extLst>
          </p:cNvPr>
          <p:cNvSpPr/>
          <p:nvPr/>
        </p:nvSpPr>
        <p:spPr>
          <a:xfrm>
            <a:off x="9570696" y="2804227"/>
            <a:ext cx="1566899" cy="559969"/>
          </a:xfrm>
          <a:prstGeom prst="rect">
            <a:avLst/>
          </a:prstGeom>
          <a:solidFill>
            <a:srgbClr val="C2C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3" name="TextBox 42">
            <a:extLst>
              <a:ext uri="{FF2B5EF4-FFF2-40B4-BE49-F238E27FC236}">
                <a16:creationId xmlns:a16="http://schemas.microsoft.com/office/drawing/2014/main" id="{B7172B82-B504-7E2D-FB4D-1815440163AD}"/>
              </a:ext>
            </a:extLst>
          </p:cNvPr>
          <p:cNvSpPr txBox="1"/>
          <p:nvPr/>
        </p:nvSpPr>
        <p:spPr>
          <a:xfrm>
            <a:off x="9505127" y="5247361"/>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Separators</a:t>
            </a:r>
          </a:p>
        </p:txBody>
      </p:sp>
      <p:cxnSp>
        <p:nvCxnSpPr>
          <p:cNvPr id="44" name="Straight Connector 43">
            <a:extLst>
              <a:ext uri="{FF2B5EF4-FFF2-40B4-BE49-F238E27FC236}">
                <a16:creationId xmlns:a16="http://schemas.microsoft.com/office/drawing/2014/main" id="{FFC8F584-8DFB-DBD0-E6BB-BAFDC20C98C3}"/>
              </a:ext>
            </a:extLst>
          </p:cNvPr>
          <p:cNvCxnSpPr/>
          <p:nvPr/>
        </p:nvCxnSpPr>
        <p:spPr>
          <a:xfrm>
            <a:off x="9570695" y="5703427"/>
            <a:ext cx="1840519" cy="0"/>
          </a:xfrm>
          <a:prstGeom prst="line">
            <a:avLst/>
          </a:prstGeom>
          <a:ln w="19050">
            <a:solidFill>
              <a:srgbClr val="FFAB2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2D2D89-7473-6E5B-298A-0ACBBF947903}"/>
              </a:ext>
            </a:extLst>
          </p:cNvPr>
          <p:cNvCxnSpPr/>
          <p:nvPr/>
        </p:nvCxnSpPr>
        <p:spPr>
          <a:xfrm>
            <a:off x="9570695" y="6328460"/>
            <a:ext cx="1840519" cy="0"/>
          </a:xfrm>
          <a:prstGeom prst="line">
            <a:avLst/>
          </a:prstGeom>
          <a:ln w="19050">
            <a:solidFill>
              <a:srgbClr val="C2C6C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B0A73BC-152E-DFEE-6725-1E408B618F93}"/>
              </a:ext>
            </a:extLst>
          </p:cNvPr>
          <p:cNvCxnSpPr/>
          <p:nvPr/>
        </p:nvCxnSpPr>
        <p:spPr>
          <a:xfrm>
            <a:off x="9570695" y="6015944"/>
            <a:ext cx="1840519" cy="0"/>
          </a:xfrm>
          <a:prstGeom prst="line">
            <a:avLst/>
          </a:prstGeom>
          <a:ln w="19050">
            <a:solidFill>
              <a:srgbClr val="707983"/>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9B076B0-5AF2-76F7-8EB7-F0BD0A97F4D5}"/>
              </a:ext>
            </a:extLst>
          </p:cNvPr>
          <p:cNvSpPr/>
          <p:nvPr/>
        </p:nvSpPr>
        <p:spPr>
          <a:xfrm>
            <a:off x="9570696" y="4063347"/>
            <a:ext cx="1566899" cy="559969"/>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Tree>
    <p:extLst>
      <p:ext uri="{BB962C8B-B14F-4D97-AF65-F5344CB8AC3E}">
        <p14:creationId xmlns:p14="http://schemas.microsoft.com/office/powerpoint/2010/main" val="1440917425"/>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6C7F0F2-9132-8211-107B-1F1F6299DC59}"/>
              </a:ext>
            </a:extLst>
          </p:cNvPr>
          <p:cNvGraphicFramePr>
            <a:graphicFrameLocks noChangeAspect="1"/>
          </p:cNvGraphicFramePr>
          <p:nvPr>
            <p:custDataLst>
              <p:tags r:id="rId22"/>
            </p:custDataLst>
            <p:extLst>
              <p:ext uri="{D42A27DB-BD31-4B8C-83A1-F6EECF244321}">
                <p14:modId xmlns:p14="http://schemas.microsoft.com/office/powerpoint/2010/main" val="4282862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411" imgH="411" progId="TCLayout.ActiveDocument.1">
                  <p:embed/>
                </p:oleObj>
              </mc:Choice>
              <mc:Fallback>
                <p:oleObj name="think-cell Slide" r:id="rId23" imgW="411" imgH="411" progId="TCLayout.ActiveDocument.1">
                  <p:embed/>
                  <p:pic>
                    <p:nvPicPr>
                      <p:cNvPr id="9" name="Object 8" hidden="1">
                        <a:extLst>
                          <a:ext uri="{FF2B5EF4-FFF2-40B4-BE49-F238E27FC236}">
                            <a16:creationId xmlns:a16="http://schemas.microsoft.com/office/drawing/2014/main" id="{B6C7F0F2-9132-8211-107B-1F1F6299DC59}"/>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pic>
        <p:nvPicPr>
          <p:cNvPr id="16" name="bg object 16"/>
          <p:cNvPicPr/>
          <p:nvPr/>
        </p:nvPicPr>
        <p:blipFill>
          <a:blip r:embed="rId25" cstate="screen">
            <a:extLst>
              <a:ext uri="{28A0092B-C50C-407E-A947-70E740481C1C}">
                <a14:useLocalDpi xmlns:a14="http://schemas.microsoft.com/office/drawing/2010/main"/>
              </a:ext>
            </a:extLst>
          </a:blip>
          <a:stretch>
            <a:fillRect/>
          </a:stretch>
        </p:blipFill>
        <p:spPr>
          <a:xfrm>
            <a:off x="275095" y="223232"/>
            <a:ext cx="274320" cy="276707"/>
          </a:xfrm>
          <a:prstGeom prst="rect">
            <a:avLst/>
          </a:prstGeom>
        </p:spPr>
      </p:pic>
      <p:sp>
        <p:nvSpPr>
          <p:cNvPr id="2" name="Holder 2"/>
          <p:cNvSpPr>
            <a:spLocks noGrp="1"/>
          </p:cNvSpPr>
          <p:nvPr>
            <p:ph type="title"/>
          </p:nvPr>
        </p:nvSpPr>
        <p:spPr>
          <a:xfrm>
            <a:off x="914259" y="2243517"/>
            <a:ext cx="1097896" cy="423193"/>
          </a:xfrm>
          <a:prstGeom prst="rect">
            <a:avLst/>
          </a:prstGeom>
        </p:spPr>
        <p:txBody>
          <a:bodyPr wrap="square" lIns="0" tIns="0" rIns="0" bIns="0">
            <a:spAutoFit/>
          </a:bodyPr>
          <a:lstStyle>
            <a:lvl1pPr>
              <a:defRPr sz="2750" b="1" i="0">
                <a:solidFill>
                  <a:schemeClr val="bg1"/>
                </a:solidFill>
                <a:latin typeface="Lato"/>
                <a:cs typeface="Lato"/>
              </a:defRPr>
            </a:lvl1pPr>
          </a:lstStyle>
          <a:p>
            <a:endParaRPr/>
          </a:p>
        </p:txBody>
      </p:sp>
      <p:sp>
        <p:nvSpPr>
          <p:cNvPr id="3" name="Holder 3"/>
          <p:cNvSpPr>
            <a:spLocks noGrp="1"/>
          </p:cNvSpPr>
          <p:nvPr>
            <p:ph type="body" idx="1"/>
          </p:nvPr>
        </p:nvSpPr>
        <p:spPr>
          <a:xfrm>
            <a:off x="1069349" y="2469163"/>
            <a:ext cx="1020608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1" y="6377945"/>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lang="en-IL"/>
          </a:p>
        </p:txBody>
      </p:sp>
      <p:sp>
        <p:nvSpPr>
          <p:cNvPr id="5" name="Holder 5"/>
          <p:cNvSpPr>
            <a:spLocks noGrp="1"/>
          </p:cNvSpPr>
          <p:nvPr>
            <p:ph type="dt" sz="half" idx="6"/>
          </p:nvPr>
        </p:nvSpPr>
        <p:spPr>
          <a:xfrm>
            <a:off x="609602" y="6377945"/>
            <a:ext cx="2804160" cy="276999"/>
          </a:xfrm>
          <a:prstGeom prst="rect">
            <a:avLst/>
          </a:prstGeom>
        </p:spPr>
        <p:txBody>
          <a:bodyPr wrap="square" lIns="0" tIns="0" rIns="0" bIns="0">
            <a:spAutoFit/>
          </a:bodyPr>
          <a:lstStyle>
            <a:lvl1pPr algn="l">
              <a:defRPr>
                <a:solidFill>
                  <a:schemeClr val="tx1">
                    <a:tint val="75000"/>
                  </a:schemeClr>
                </a:solidFill>
              </a:defRPr>
            </a:lvl1pPr>
          </a:lstStyle>
          <a:p>
            <a:endParaRPr lang="en-IL"/>
          </a:p>
        </p:txBody>
      </p:sp>
      <p:sp>
        <p:nvSpPr>
          <p:cNvPr id="6" name="Holder 6"/>
          <p:cNvSpPr>
            <a:spLocks noGrp="1"/>
          </p:cNvSpPr>
          <p:nvPr>
            <p:ph type="sldNum" sz="quarter" idx="7"/>
          </p:nvPr>
        </p:nvSpPr>
        <p:spPr>
          <a:xfrm>
            <a:off x="8778241" y="6377945"/>
            <a:ext cx="2804160" cy="276999"/>
          </a:xfrm>
          <a:prstGeom prst="rect">
            <a:avLst/>
          </a:prstGeom>
        </p:spPr>
        <p:txBody>
          <a:bodyPr wrap="square" lIns="0" tIns="0" rIns="0" bIns="0">
            <a:spAutoFit/>
          </a:bodyPr>
          <a:lstStyle>
            <a:lvl1pPr algn="r">
              <a:defRPr>
                <a:solidFill>
                  <a:schemeClr val="tx1">
                    <a:tint val="75000"/>
                  </a:schemeClr>
                </a:solidFill>
              </a:defRPr>
            </a:lvl1pPr>
          </a:lstStyle>
          <a:p>
            <a:fld id="{A959DDEF-E82B-4BB2-B69D-420B9CEF68DC}" type="slidenum">
              <a:rPr lang="en-IL" smtClean="0"/>
              <a:t>‹#›</a:t>
            </a:fld>
            <a:endParaRPr lang="en-IL"/>
          </a:p>
        </p:txBody>
      </p:sp>
      <p:sp>
        <p:nvSpPr>
          <p:cNvPr id="7" name="TextBox 6">
            <a:extLst>
              <a:ext uri="{FF2B5EF4-FFF2-40B4-BE49-F238E27FC236}">
                <a16:creationId xmlns:a16="http://schemas.microsoft.com/office/drawing/2014/main" id="{D2A8B8EF-2534-F65E-C780-279BDBF9EC13}"/>
              </a:ext>
            </a:extLst>
          </p:cNvPr>
          <p:cNvSpPr txBox="1"/>
          <p:nvPr/>
        </p:nvSpPr>
        <p:spPr>
          <a:xfrm>
            <a:off x="627025" y="269253"/>
            <a:ext cx="4121955" cy="221599"/>
          </a:xfrm>
          <a:prstGeom prst="rect">
            <a:avLst/>
          </a:prstGeom>
          <a:noFill/>
        </p:spPr>
        <p:txBody>
          <a:bodyPr wrap="square" rtlCol="0">
            <a:spAutoFit/>
          </a:bodyPr>
          <a:lstStyle/>
          <a:p>
            <a:r>
              <a:rPr lang="en-US" sz="840" b="0" i="0">
                <a:solidFill>
                  <a:srgbClr val="33404F"/>
                </a:solidFill>
                <a:latin typeface="Gilroy" pitchFamily="2" charset="77"/>
              </a:rPr>
              <a:t>Q1 2025 Fund 2 FPR </a:t>
            </a:r>
            <a:r>
              <a:rPr lang="en-US" sz="840">
                <a:solidFill>
                  <a:srgbClr val="FFAB21"/>
                </a:solidFill>
                <a:latin typeface="Gilroy-Medium" pitchFamily="2" charset="77"/>
              </a:rPr>
              <a:t>•</a:t>
            </a:r>
            <a:r>
              <a:rPr lang="en-US" sz="840">
                <a:solidFill>
                  <a:srgbClr val="C2C6CA"/>
                </a:solidFill>
                <a:latin typeface="Gilroy-Medium" pitchFamily="2" charset="77"/>
              </a:rPr>
              <a:t> </a:t>
            </a:r>
            <a:r>
              <a:rPr lang="en-US" sz="840">
                <a:solidFill>
                  <a:srgbClr val="33404F"/>
                </a:solidFill>
                <a:latin typeface="Gilroy-Medium" pitchFamily="2" charset="77"/>
              </a:rPr>
              <a:t>April 2025</a:t>
            </a:r>
            <a:endParaRPr lang="en-US" sz="840">
              <a:solidFill>
                <a:srgbClr val="33404F"/>
              </a:solidFill>
              <a:latin typeface="Gilroy" pitchFamily="2" charset="77"/>
            </a:endParaRPr>
          </a:p>
        </p:txBody>
      </p:sp>
    </p:spTree>
    <p:extLst>
      <p:ext uri="{BB962C8B-B14F-4D97-AF65-F5344CB8AC3E}">
        <p14:creationId xmlns:p14="http://schemas.microsoft.com/office/powerpoint/2010/main" val="208830465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Lst>
  <p:hf sldNum="0"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p:bodyStyle>
    <p:otherStyle>
      <a:lvl1pPr marL="0" eaLnBrk="1" hangingPunct="1">
        <a:defRPr>
          <a:latin typeface="+mn-lt"/>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chart" Target="../charts/chart3.xml"/><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7.emf"/></Relationships>
</file>

<file path=ppt/slides/_rels/slide100.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68.svg"/><Relationship Id="rId7" Type="http://schemas.openxmlformats.org/officeDocument/2006/relationships/image" Target="../media/image50.sv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70.svg"/><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xml"/><Relationship Id="rId1" Type="http://schemas.openxmlformats.org/officeDocument/2006/relationships/tags" Target="../tags/tag58.xml"/><Relationship Id="rId6" Type="http://schemas.openxmlformats.org/officeDocument/2006/relationships/image" Target="../media/image77.png"/><Relationship Id="rId5" Type="http://schemas.openxmlformats.org/officeDocument/2006/relationships/image" Target="../media/image37.emf"/><Relationship Id="rId4" Type="http://schemas.openxmlformats.org/officeDocument/2006/relationships/oleObject" Target="../embeddings/oleObject18.bin"/></Relationships>
</file>

<file path=ppt/slides/_rels/slide10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104.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81.em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82.emf"/><Relationship Id="rId2" Type="http://schemas.openxmlformats.org/officeDocument/2006/relationships/slideLayout" Target="../slideLayouts/slideLayout8.xml"/><Relationship Id="rId1" Type="http://schemas.openxmlformats.org/officeDocument/2006/relationships/tags" Target="../tags/tag59.xml"/><Relationship Id="rId6" Type="http://schemas.openxmlformats.org/officeDocument/2006/relationships/oleObject" Target="https://faropointinvestments1067703.sharepoint.com/sites/PortfolioControl/Shared%20Documents/General/Funds/FRG-X/Financial%20Statements/2024/Performance%20Review%20(FPR)/Q4%202024/FPR%20Fund%202%20Q4%202024%20-%20v3.xlsx!Recovery%20Ratio%20Fund%202!R1C1:R23C4" TargetMode="External"/><Relationship Id="rId5" Type="http://schemas.openxmlformats.org/officeDocument/2006/relationships/image" Target="../media/image37.emf"/><Relationship Id="rId4" Type="http://schemas.openxmlformats.org/officeDocument/2006/relationships/oleObject" Target="../embeddings/oleObject34.bin"/></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8.xml"/><Relationship Id="rId1" Type="http://schemas.openxmlformats.org/officeDocument/2006/relationships/tags" Target="../tags/tag60.xml"/><Relationship Id="rId6" Type="http://schemas.openxmlformats.org/officeDocument/2006/relationships/chart" Target="../charts/chart69.xml"/><Relationship Id="rId5" Type="http://schemas.openxmlformats.org/officeDocument/2006/relationships/image" Target="../media/image83.emf"/><Relationship Id="rId4" Type="http://schemas.openxmlformats.org/officeDocument/2006/relationships/image" Target="../media/image38.e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4.emf"/><Relationship Id="rId2" Type="http://schemas.openxmlformats.org/officeDocument/2006/relationships/slideLayout" Target="../slideLayouts/slideLayout8.xml"/><Relationship Id="rId1" Type="http://schemas.openxmlformats.org/officeDocument/2006/relationships/tags" Target="../tags/tag61.xml"/><Relationship Id="rId6" Type="http://schemas.openxmlformats.org/officeDocument/2006/relationships/slide" Target="slide41.xml"/><Relationship Id="rId5" Type="http://schemas.openxmlformats.org/officeDocument/2006/relationships/image" Target="../media/image37.emf"/><Relationship Id="rId4" Type="http://schemas.openxmlformats.org/officeDocument/2006/relationships/oleObject" Target="../embeddings/oleObject21.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8.xml"/><Relationship Id="rId1" Type="http://schemas.openxmlformats.org/officeDocument/2006/relationships/tags" Target="../tags/tag62.xml"/><Relationship Id="rId5" Type="http://schemas.openxmlformats.org/officeDocument/2006/relationships/image" Target="../media/image37.emf"/><Relationship Id="rId4" Type="http://schemas.openxmlformats.org/officeDocument/2006/relationships/oleObject" Target="../embeddings/oleObject34.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8.xml"/><Relationship Id="rId1" Type="http://schemas.openxmlformats.org/officeDocument/2006/relationships/tags" Target="../tags/tag63.xml"/><Relationship Id="rId6" Type="http://schemas.openxmlformats.org/officeDocument/2006/relationships/image" Target="../media/image85.emf"/><Relationship Id="rId5" Type="http://schemas.openxmlformats.org/officeDocument/2006/relationships/image" Target="../media/image37.emf"/><Relationship Id="rId4" Type="http://schemas.openxmlformats.org/officeDocument/2006/relationships/oleObject" Target="../embeddings/oleObject38.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8.xml"/><Relationship Id="rId1" Type="http://schemas.openxmlformats.org/officeDocument/2006/relationships/tags" Target="../tags/tag64.xml"/><Relationship Id="rId5" Type="http://schemas.openxmlformats.org/officeDocument/2006/relationships/image" Target="../media/image37.emf"/><Relationship Id="rId4" Type="http://schemas.openxmlformats.org/officeDocument/2006/relationships/oleObject" Target="../embeddings/oleObject8.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image" Target="../media/image87.png"/><Relationship Id="rId2" Type="http://schemas.openxmlformats.org/officeDocument/2006/relationships/slideLayout" Target="../slideLayouts/slideLayout8.xml"/><Relationship Id="rId1" Type="http://schemas.openxmlformats.org/officeDocument/2006/relationships/tags" Target="../tags/tag65.xml"/><Relationship Id="rId6" Type="http://schemas.openxmlformats.org/officeDocument/2006/relationships/slide" Target="slide65.xml"/><Relationship Id="rId5" Type="http://schemas.openxmlformats.org/officeDocument/2006/relationships/image" Target="../media/image37.emf"/><Relationship Id="rId4" Type="http://schemas.openxmlformats.org/officeDocument/2006/relationships/oleObject" Target="../embeddings/oleObject2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E27_EC22ED4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2.xml"/><Relationship Id="rId5" Type="http://schemas.openxmlformats.org/officeDocument/2006/relationships/image" Target="../media/image38.emf"/><Relationship Id="rId4"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3.xml"/><Relationship Id="rId5" Type="http://schemas.openxmlformats.org/officeDocument/2006/relationships/image" Target="../media/image38.e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38.emf"/><Relationship Id="rId4"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notesSlide" Target="../notesSlides/notesSlide16.xml"/><Relationship Id="rId7" Type="http://schemas.openxmlformats.org/officeDocument/2006/relationships/chart" Target="../charts/chart6.xml"/><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chart" Target="../charts/chart5.xml"/><Relationship Id="rId5" Type="http://schemas.openxmlformats.org/officeDocument/2006/relationships/image" Target="../media/image38.emf"/><Relationship Id="rId4"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chart" Target="../charts/chart9.xml"/><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chart" Target="../charts/chart8.xml"/><Relationship Id="rId5" Type="http://schemas.openxmlformats.org/officeDocument/2006/relationships/image" Target="../media/image38.e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chart" Target="../charts/chart11.xml"/><Relationship Id="rId2" Type="http://schemas.openxmlformats.org/officeDocument/2006/relationships/slideLayout" Target="../slideLayouts/slideLayout8.xml"/><Relationship Id="rId1" Type="http://schemas.openxmlformats.org/officeDocument/2006/relationships/tags" Target="../tags/tag17.xml"/><Relationship Id="rId6" Type="http://schemas.openxmlformats.org/officeDocument/2006/relationships/chart" Target="../charts/chart10.xml"/><Relationship Id="rId5" Type="http://schemas.openxmlformats.org/officeDocument/2006/relationships/image" Target="../media/image38.emf"/><Relationship Id="rId4"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notesSlide" Target="../notesSlides/notesSlide19.xml"/><Relationship Id="rId7" Type="http://schemas.openxmlformats.org/officeDocument/2006/relationships/chart" Target="../charts/chart13.xml"/><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chart" Target="../charts/chart12.xml"/><Relationship Id="rId5" Type="http://schemas.openxmlformats.org/officeDocument/2006/relationships/image" Target="../media/image38.emf"/><Relationship Id="rId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chart" Target="../charts/chart16.xml"/><Relationship Id="rId2" Type="http://schemas.openxmlformats.org/officeDocument/2006/relationships/slideLayout" Target="../slideLayouts/slideLayout8.xml"/><Relationship Id="rId1" Type="http://schemas.openxmlformats.org/officeDocument/2006/relationships/tags" Target="../tags/tag19.xml"/><Relationship Id="rId6" Type="http://schemas.openxmlformats.org/officeDocument/2006/relationships/chart" Target="../charts/chart15.xml"/><Relationship Id="rId5" Type="http://schemas.openxmlformats.org/officeDocument/2006/relationships/image" Target="../media/image38.emf"/><Relationship Id="rId4"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20.xml"/><Relationship Id="rId6" Type="http://schemas.openxmlformats.org/officeDocument/2006/relationships/chart" Target="../charts/chart17.xml"/><Relationship Id="rId5" Type="http://schemas.openxmlformats.org/officeDocument/2006/relationships/image" Target="../media/image38.e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notesSlide" Target="../notesSlides/notesSlide23.xml"/><Relationship Id="rId7" Type="http://schemas.openxmlformats.org/officeDocument/2006/relationships/image" Target="../media/image39.png"/><Relationship Id="rId2" Type="http://schemas.openxmlformats.org/officeDocument/2006/relationships/slideLayout" Target="../slideLayouts/slideLayout8.xml"/><Relationship Id="rId1" Type="http://schemas.openxmlformats.org/officeDocument/2006/relationships/tags" Target="../tags/tag21.xml"/><Relationship Id="rId6" Type="http://schemas.microsoft.com/office/2014/relationships/chartEx" Target="../charts/chartEx1.xml"/><Relationship Id="rId5" Type="http://schemas.openxmlformats.org/officeDocument/2006/relationships/image" Target="../media/image38.emf"/><Relationship Id="rId4" Type="http://schemas.openxmlformats.org/officeDocument/2006/relationships/oleObject" Target="../embeddings/oleObject14.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37.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2.xml"/><Relationship Id="rId6" Type="http://schemas.openxmlformats.org/officeDocument/2006/relationships/chart" Target="../charts/chart19.xml"/><Relationship Id="rId5" Type="http://schemas.openxmlformats.org/officeDocument/2006/relationships/image" Target="../media/image38.emf"/><Relationship Id="rId4" Type="http://schemas.openxmlformats.org/officeDocument/2006/relationships/oleObject" Target="../embeddings/oleObject14.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chart" Target="../charts/chart21.xml"/><Relationship Id="rId2" Type="http://schemas.openxmlformats.org/officeDocument/2006/relationships/slideLayout" Target="../slideLayouts/slideLayout8.xml"/><Relationship Id="rId1" Type="http://schemas.openxmlformats.org/officeDocument/2006/relationships/tags" Target="../tags/tag23.xml"/><Relationship Id="rId6" Type="http://schemas.openxmlformats.org/officeDocument/2006/relationships/chart" Target="../charts/chart20.xml"/><Relationship Id="rId5" Type="http://schemas.openxmlformats.org/officeDocument/2006/relationships/image" Target="../media/image38.emf"/><Relationship Id="rId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chart" Target="../charts/chart22.xml"/><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38.emf"/><Relationship Id="rId5" Type="http://schemas.openxmlformats.org/officeDocument/2006/relationships/oleObject" Target="../embeddings/oleObject16.bin"/><Relationship Id="rId4" Type="http://schemas.microsoft.com/office/2018/10/relationships/comments" Target="../comments/modernComment_DB7_2FB8A2D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25.xml"/><Relationship Id="rId6" Type="http://schemas.openxmlformats.org/officeDocument/2006/relationships/image" Target="../media/image38.emf"/><Relationship Id="rId5" Type="http://schemas.openxmlformats.org/officeDocument/2006/relationships/oleObject" Target="../embeddings/oleObject16.bin"/><Relationship Id="rId4" Type="http://schemas.microsoft.com/office/2018/10/relationships/comments" Target="../comments/modernComment_DB8_50A6882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26.xml"/><Relationship Id="rId5" Type="http://schemas.openxmlformats.org/officeDocument/2006/relationships/image" Target="../media/image38.emf"/><Relationship Id="rId4" Type="http://schemas.openxmlformats.org/officeDocument/2006/relationships/oleObject" Target="../embeddings/oleObject16.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405_C11ABC9.xml"/><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E26_1E7ABF87.xm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43.emf"/></Relationships>
</file>

<file path=ppt/slides/_rels/slide43.xml.rels><?xml version="1.0" encoding="UTF-8" standalone="yes"?>
<Relationships xmlns="http://schemas.openxmlformats.org/package/2006/relationships"><Relationship Id="rId3" Type="http://schemas.microsoft.com/office/2018/10/relationships/comments" Target="../comments/modernComment_1459_1B4011B.xm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44.emf"/></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37.xml"/><Relationship Id="rId7" Type="http://schemas.openxmlformats.org/officeDocument/2006/relationships/image" Target="../media/image46.svg"/><Relationship Id="rId12" Type="http://schemas.openxmlformats.org/officeDocument/2006/relationships/image" Target="../media/image51.emf"/><Relationship Id="rId2" Type="http://schemas.openxmlformats.org/officeDocument/2006/relationships/slideLayout" Target="../slideLayouts/slideLayout8.xml"/><Relationship Id="rId1" Type="http://schemas.openxmlformats.org/officeDocument/2006/relationships/tags" Target="../tags/tag2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37.emf"/><Relationship Id="rId10" Type="http://schemas.openxmlformats.org/officeDocument/2006/relationships/image" Target="../media/image49.png"/><Relationship Id="rId4" Type="http://schemas.openxmlformats.org/officeDocument/2006/relationships/oleObject" Target="../embeddings/oleObject18.bin"/><Relationship Id="rId9" Type="http://schemas.openxmlformats.org/officeDocument/2006/relationships/image" Target="../media/image48.sv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2.emf"/><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4.emf"/><Relationship Id="rId2" Type="http://schemas.openxmlformats.org/officeDocument/2006/relationships/slideLayout" Target="../slideLayouts/slideLayout8.xml"/><Relationship Id="rId1" Type="http://schemas.openxmlformats.org/officeDocument/2006/relationships/tags" Target="../tags/tag28.xml"/><Relationship Id="rId6" Type="http://schemas.openxmlformats.org/officeDocument/2006/relationships/image" Target="../media/image37.emf"/><Relationship Id="rId5" Type="http://schemas.openxmlformats.org/officeDocument/2006/relationships/oleObject" Target="../embeddings/oleObject19.bin"/><Relationship Id="rId4" Type="http://schemas.microsoft.com/office/2018/10/relationships/comments" Target="../comments/modernComment_13F9_123A62EC.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6.xml"/><Relationship Id="rId5" Type="http://schemas.openxmlformats.org/officeDocument/2006/relationships/image" Target="../media/image37.emf"/><Relationship Id="rId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29.xml"/><Relationship Id="rId6" Type="http://schemas.openxmlformats.org/officeDocument/2006/relationships/image" Target="../media/image37.emf"/><Relationship Id="rId5" Type="http://schemas.openxmlformats.org/officeDocument/2006/relationships/oleObject" Target="../embeddings/oleObject20.bin"/><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image" Target="../media/image61.png"/><Relationship Id="rId5" Type="http://schemas.openxmlformats.org/officeDocument/2006/relationships/image" Target="../media/image37.emf"/><Relationship Id="rId4" Type="http://schemas.openxmlformats.org/officeDocument/2006/relationships/oleObject" Target="../embeddings/oleObject2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31.xml"/><Relationship Id="rId6" Type="http://schemas.openxmlformats.org/officeDocument/2006/relationships/image" Target="../media/image37.emf"/><Relationship Id="rId5" Type="http://schemas.openxmlformats.org/officeDocument/2006/relationships/oleObject" Target="../embeddings/oleObject21.bin"/><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notesSlide" Target="../notesSlides/notesSlide45.xml"/><Relationship Id="rId7" Type="http://schemas.openxmlformats.org/officeDocument/2006/relationships/image" Target="../media/image45.png"/><Relationship Id="rId2" Type="http://schemas.openxmlformats.org/officeDocument/2006/relationships/slideLayout" Target="../slideLayouts/slideLayout8.xml"/><Relationship Id="rId1" Type="http://schemas.openxmlformats.org/officeDocument/2006/relationships/tags" Target="../tags/tag32.xml"/><Relationship Id="rId6" Type="http://schemas.openxmlformats.org/officeDocument/2006/relationships/image" Target="../media/image37.emf"/><Relationship Id="rId5" Type="http://schemas.openxmlformats.org/officeDocument/2006/relationships/oleObject" Target="../embeddings/oleObject22.bin"/><Relationship Id="rId4" Type="http://schemas.openxmlformats.org/officeDocument/2006/relationships/image" Target="../media/image63.emf"/><Relationship Id="rId9"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microsoft.com/office/2018/10/relationships/comments" Target="../comments/modernComment_13C1_739A2035.xml"/><Relationship Id="rId2" Type="http://schemas.openxmlformats.org/officeDocument/2006/relationships/slideLayout" Target="../slideLayouts/slideLayout8.xml"/><Relationship Id="rId1" Type="http://schemas.openxmlformats.org/officeDocument/2006/relationships/tags" Target="../tags/tag33.xml"/><Relationship Id="rId5" Type="http://schemas.openxmlformats.org/officeDocument/2006/relationships/image" Target="../media/image37.emf"/><Relationship Id="rId4" Type="http://schemas.openxmlformats.org/officeDocument/2006/relationships/oleObject" Target="../embeddings/oleObject23.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8.xml"/><Relationship Id="rId1" Type="http://schemas.openxmlformats.org/officeDocument/2006/relationships/tags" Target="../tags/tag34.xml"/><Relationship Id="rId4" Type="http://schemas.openxmlformats.org/officeDocument/2006/relationships/image" Target="../media/image37.emf"/></Relationships>
</file>

<file path=ppt/slides/_rels/slide5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46.svg"/><Relationship Id="rId3" Type="http://schemas.openxmlformats.org/officeDocument/2006/relationships/notesSlide" Target="../notesSlides/notesSlide47.xml"/><Relationship Id="rId7" Type="http://schemas.openxmlformats.org/officeDocument/2006/relationships/image" Target="../media/image68.svg"/><Relationship Id="rId12" Type="http://schemas.openxmlformats.org/officeDocument/2006/relationships/image" Target="../media/image45.png"/><Relationship Id="rId2" Type="http://schemas.openxmlformats.org/officeDocument/2006/relationships/slideLayout" Target="../slideLayouts/slideLayout8.xml"/><Relationship Id="rId1" Type="http://schemas.openxmlformats.org/officeDocument/2006/relationships/tags" Target="../tags/tag35.xml"/><Relationship Id="rId6" Type="http://schemas.openxmlformats.org/officeDocument/2006/relationships/image" Target="../media/image67.png"/><Relationship Id="rId11" Type="http://schemas.openxmlformats.org/officeDocument/2006/relationships/image" Target="../media/image50.svg"/><Relationship Id="rId5" Type="http://schemas.openxmlformats.org/officeDocument/2006/relationships/image" Target="../media/image37.emf"/><Relationship Id="rId10" Type="http://schemas.openxmlformats.org/officeDocument/2006/relationships/image" Target="../media/image49.png"/><Relationship Id="rId4" Type="http://schemas.openxmlformats.org/officeDocument/2006/relationships/oleObject" Target="../embeddings/oleObject18.bin"/><Relationship Id="rId9" Type="http://schemas.openxmlformats.org/officeDocument/2006/relationships/image" Target="../media/image70.svg"/><Relationship Id="rId14" Type="http://schemas.openxmlformats.org/officeDocument/2006/relationships/image" Target="../media/image71.emf"/></Relationships>
</file>

<file path=ppt/slides/_rels/slide59.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45.png"/><Relationship Id="rId7" Type="http://schemas.openxmlformats.org/officeDocument/2006/relationships/slide" Target="slide43.xml"/><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 Id="rId9" Type="http://schemas.openxmlformats.org/officeDocument/2006/relationships/chart" Target="../charts/chart2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7.xml"/><Relationship Id="rId5" Type="http://schemas.openxmlformats.org/officeDocument/2006/relationships/image" Target="../media/image37.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0.xml"/><Relationship Id="rId1" Type="http://schemas.openxmlformats.org/officeDocument/2006/relationships/tags" Target="../tags/tag36.xml"/><Relationship Id="rId5" Type="http://schemas.openxmlformats.org/officeDocument/2006/relationships/image" Target="../media/image37.emf"/><Relationship Id="rId4" Type="http://schemas.openxmlformats.org/officeDocument/2006/relationships/oleObject" Target="../embeddings/oleObject24.bin"/></Relationships>
</file>

<file path=ppt/slides/_rels/slide62.xml.rels><?xml version="1.0" encoding="UTF-8" standalone="yes"?>
<Relationships xmlns="http://schemas.openxmlformats.org/package/2006/relationships"><Relationship Id="rId3" Type="http://schemas.microsoft.com/office/2018/10/relationships/comments" Target="../comments/modernComment_1E24_A4C4F7CD.xml"/><Relationship Id="rId2" Type="http://schemas.openxmlformats.org/officeDocument/2006/relationships/notesSlide" Target="../notesSlides/notesSlide51.xml"/><Relationship Id="rId1" Type="http://schemas.openxmlformats.org/officeDocument/2006/relationships/slideLayout" Target="../slideLayouts/slideLayout20.xml"/><Relationship Id="rId4" Type="http://schemas.openxmlformats.org/officeDocument/2006/relationships/image" Target="../media/image74.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37.xml"/><Relationship Id="rId5" Type="http://schemas.openxmlformats.org/officeDocument/2006/relationships/image" Target="../media/image37.emf"/><Relationship Id="rId4" Type="http://schemas.openxmlformats.org/officeDocument/2006/relationships/oleObject" Target="../embeddings/oleObject25.bin"/></Relationships>
</file>

<file path=ppt/slides/_rels/slide67.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chart" Target="../charts/chart26.xml"/><Relationship Id="rId4" Type="http://schemas.openxmlformats.org/officeDocument/2006/relationships/chart" Target="../charts/chart25.xml"/></Relationships>
</file>

<file path=ppt/slides/_rels/slide68.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chart" Target="../charts/char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8.xml"/><Relationship Id="rId5" Type="http://schemas.openxmlformats.org/officeDocument/2006/relationships/image" Target="../media/image37.emf"/><Relationship Id="rId4" Type="http://schemas.openxmlformats.org/officeDocument/2006/relationships/oleObject" Target="../embeddings/oleObject6.bin"/></Relationships>
</file>

<file path=ppt/slides/_rels/slide70.xml.rels><?xml version="1.0" encoding="UTF-8" standalone="yes"?>
<Relationships xmlns="http://schemas.openxmlformats.org/package/2006/relationships"><Relationship Id="rId3" Type="http://schemas.openxmlformats.org/officeDocument/2006/relationships/chart" Target="../charts/chart31.xml"/><Relationship Id="rId7" Type="http://schemas.openxmlformats.org/officeDocument/2006/relationships/chart" Target="../charts/chart33.xml"/><Relationship Id="rId2" Type="http://schemas.openxmlformats.org/officeDocument/2006/relationships/slideLayout" Target="../slideLayouts/slideLayout8.xml"/><Relationship Id="rId1" Type="http://schemas.openxmlformats.org/officeDocument/2006/relationships/tags" Target="../tags/tag38.xml"/><Relationship Id="rId6" Type="http://schemas.openxmlformats.org/officeDocument/2006/relationships/chart" Target="../charts/chart32.xml"/><Relationship Id="rId5" Type="http://schemas.openxmlformats.org/officeDocument/2006/relationships/image" Target="../media/image37.emf"/><Relationship Id="rId4" Type="http://schemas.openxmlformats.org/officeDocument/2006/relationships/oleObject" Target="../embeddings/oleObject26.bin"/></Relationships>
</file>

<file path=ppt/slides/_rels/slide71.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slideLayout" Target="../slideLayouts/slideLayout8.xml"/><Relationship Id="rId1" Type="http://schemas.openxmlformats.org/officeDocument/2006/relationships/tags" Target="../tags/tag39.xml"/><Relationship Id="rId5" Type="http://schemas.openxmlformats.org/officeDocument/2006/relationships/image" Target="../media/image37.emf"/><Relationship Id="rId4" Type="http://schemas.openxmlformats.org/officeDocument/2006/relationships/oleObject" Target="../embeddings/oleObject27.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tags" Target="../tags/tag40.xml"/><Relationship Id="rId6" Type="http://schemas.openxmlformats.org/officeDocument/2006/relationships/image" Target="../media/image75.png"/><Relationship Id="rId5" Type="http://schemas.openxmlformats.org/officeDocument/2006/relationships/image" Target="../media/image37.emf"/><Relationship Id="rId4" Type="http://schemas.openxmlformats.org/officeDocument/2006/relationships/oleObject" Target="../embeddings/oleObject28.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tags" Target="../tags/tag41.xml"/><Relationship Id="rId5" Type="http://schemas.openxmlformats.org/officeDocument/2006/relationships/image" Target="../media/image37.emf"/><Relationship Id="rId4" Type="http://schemas.openxmlformats.org/officeDocument/2006/relationships/oleObject" Target="../embeddings/oleObject28.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chart" Target="../charts/chart36.xml"/><Relationship Id="rId2" Type="http://schemas.openxmlformats.org/officeDocument/2006/relationships/slideLayout" Target="../slideLayouts/slideLayout8.xml"/><Relationship Id="rId1" Type="http://schemas.openxmlformats.org/officeDocument/2006/relationships/tags" Target="../tags/tag42.xml"/><Relationship Id="rId6" Type="http://schemas.openxmlformats.org/officeDocument/2006/relationships/image" Target="../media/image37.emf"/><Relationship Id="rId5" Type="http://schemas.openxmlformats.org/officeDocument/2006/relationships/oleObject" Target="../embeddings/oleObject29.bin"/><Relationship Id="rId4" Type="http://schemas.openxmlformats.org/officeDocument/2006/relationships/chart" Target="../charts/chart3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chart" Target="../charts/chart38.xml"/><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chart" Target="../charts/chart37.xml"/><Relationship Id="rId5" Type="http://schemas.openxmlformats.org/officeDocument/2006/relationships/image" Target="../media/image37.emf"/><Relationship Id="rId4" Type="http://schemas.openxmlformats.org/officeDocument/2006/relationships/oleObject" Target="../embeddings/oleObject29.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tags" Target="../tags/tag44.xml"/><Relationship Id="rId5" Type="http://schemas.openxmlformats.org/officeDocument/2006/relationships/image" Target="../media/image37.emf"/><Relationship Id="rId4" Type="http://schemas.openxmlformats.org/officeDocument/2006/relationships/oleObject" Target="../embeddings/oleObject30.bin"/></Relationships>
</file>

<file path=ppt/slides/_rels/slide77.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hart" Target="../charts/chart42.xml"/><Relationship Id="rId3" Type="http://schemas.openxmlformats.org/officeDocument/2006/relationships/notesSlide" Target="../notesSlides/notesSlide64.xml"/><Relationship Id="rId7" Type="http://schemas.openxmlformats.org/officeDocument/2006/relationships/chart" Target="../charts/chart41.xml"/><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image" Target="../media/image37.emf"/><Relationship Id="rId5" Type="http://schemas.openxmlformats.org/officeDocument/2006/relationships/oleObject" Target="../embeddings/oleObject21.bin"/><Relationship Id="rId4" Type="http://schemas.microsoft.com/office/2018/10/relationships/comments" Target="../comments/modernComment_13B4_CA819A6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9.xml"/><Relationship Id="rId5" Type="http://schemas.openxmlformats.org/officeDocument/2006/relationships/image" Target="../media/image37.emf"/><Relationship Id="rId4"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chart" Target="../charts/chart44.xml"/><Relationship Id="rId2" Type="http://schemas.openxmlformats.org/officeDocument/2006/relationships/slideLayout" Target="../slideLayouts/slideLayout8.xml"/><Relationship Id="rId1" Type="http://schemas.openxmlformats.org/officeDocument/2006/relationships/tags" Target="../tags/tag46.xml"/><Relationship Id="rId6" Type="http://schemas.openxmlformats.org/officeDocument/2006/relationships/chart" Target="../charts/chart43.xml"/><Relationship Id="rId5" Type="http://schemas.openxmlformats.org/officeDocument/2006/relationships/image" Target="../media/image37.emf"/><Relationship Id="rId4" Type="http://schemas.openxmlformats.org/officeDocument/2006/relationships/oleObject" Target="../embeddings/oleObject26.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chart" Target="../charts/chart46.xml"/><Relationship Id="rId2" Type="http://schemas.openxmlformats.org/officeDocument/2006/relationships/slideLayout" Target="../slideLayouts/slideLayout8.xml"/><Relationship Id="rId1" Type="http://schemas.openxmlformats.org/officeDocument/2006/relationships/tags" Target="../tags/tag47.xml"/><Relationship Id="rId6" Type="http://schemas.openxmlformats.org/officeDocument/2006/relationships/chart" Target="../charts/chart45.xml"/><Relationship Id="rId5" Type="http://schemas.openxmlformats.org/officeDocument/2006/relationships/image" Target="../media/image37.emf"/><Relationship Id="rId4" Type="http://schemas.openxmlformats.org/officeDocument/2006/relationships/oleObject" Target="../embeddings/oleObject26.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chart" Target="../charts/chart48.xml"/><Relationship Id="rId2" Type="http://schemas.openxmlformats.org/officeDocument/2006/relationships/slideLayout" Target="../slideLayouts/slideLayout8.xml"/><Relationship Id="rId1" Type="http://schemas.openxmlformats.org/officeDocument/2006/relationships/tags" Target="../tags/tag48.xml"/><Relationship Id="rId6" Type="http://schemas.openxmlformats.org/officeDocument/2006/relationships/chart" Target="../charts/chart47.xml"/><Relationship Id="rId5" Type="http://schemas.openxmlformats.org/officeDocument/2006/relationships/image" Target="../media/image37.emf"/><Relationship Id="rId4" Type="http://schemas.openxmlformats.org/officeDocument/2006/relationships/oleObject" Target="../embeddings/oleObject26.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chart" Target="../charts/chart50.xml"/><Relationship Id="rId2" Type="http://schemas.openxmlformats.org/officeDocument/2006/relationships/slideLayout" Target="../slideLayouts/slideLayout8.xml"/><Relationship Id="rId1" Type="http://schemas.openxmlformats.org/officeDocument/2006/relationships/tags" Target="../tags/tag49.xml"/><Relationship Id="rId6" Type="http://schemas.openxmlformats.org/officeDocument/2006/relationships/chart" Target="../charts/chart49.xml"/><Relationship Id="rId5" Type="http://schemas.openxmlformats.org/officeDocument/2006/relationships/image" Target="../media/image37.emf"/><Relationship Id="rId4" Type="http://schemas.openxmlformats.org/officeDocument/2006/relationships/oleObject" Target="../embeddings/oleObject26.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8.xml"/><Relationship Id="rId1" Type="http://schemas.openxmlformats.org/officeDocument/2006/relationships/tags" Target="../tags/tag50.xml"/><Relationship Id="rId5" Type="http://schemas.openxmlformats.org/officeDocument/2006/relationships/chart" Target="../charts/chart51.xml"/><Relationship Id="rId4" Type="http://schemas.openxmlformats.org/officeDocument/2006/relationships/image" Target="../media/image37.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8.xml"/><Relationship Id="rId1" Type="http://schemas.openxmlformats.org/officeDocument/2006/relationships/tags" Target="../tags/tag51.xml"/><Relationship Id="rId5" Type="http://schemas.openxmlformats.org/officeDocument/2006/relationships/chart" Target="../charts/chart52.xml"/><Relationship Id="rId4" Type="http://schemas.openxmlformats.org/officeDocument/2006/relationships/image" Target="../media/image37.e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52.xml"/><Relationship Id="rId6" Type="http://schemas.openxmlformats.org/officeDocument/2006/relationships/chart" Target="../charts/chart53.xml"/><Relationship Id="rId5" Type="http://schemas.openxmlformats.org/officeDocument/2006/relationships/image" Target="../media/image37.emf"/><Relationship Id="rId4" Type="http://schemas.openxmlformats.org/officeDocument/2006/relationships/oleObject" Target="../embeddings/oleObject26.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53.xml"/><Relationship Id="rId6" Type="http://schemas.microsoft.com/office/2014/relationships/chartEx" Target="../charts/chartEx2.xml"/><Relationship Id="rId5" Type="http://schemas.openxmlformats.org/officeDocument/2006/relationships/image" Target="../media/image37.emf"/><Relationship Id="rId4" Type="http://schemas.openxmlformats.org/officeDocument/2006/relationships/oleObject" Target="../embeddings/oleObject21.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10.xml"/><Relationship Id="rId5" Type="http://schemas.openxmlformats.org/officeDocument/2006/relationships/image" Target="../media/image37.emf"/><Relationship Id="rId4" Type="http://schemas.openxmlformats.org/officeDocument/2006/relationships/oleObject" Target="../embeddings/oleObject8.bin"/></Relationships>
</file>

<file path=ppt/slides/_rels/slide90.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chart" Target="../charts/chart56.xml"/><Relationship Id="rId4" Type="http://schemas.openxmlformats.org/officeDocument/2006/relationships/chart" Target="../charts/chart55.xml"/></Relationships>
</file>

<file path=ppt/slides/_rels/slide91.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chart" Target="../charts/chart60.xml"/><Relationship Id="rId5" Type="http://schemas.openxmlformats.org/officeDocument/2006/relationships/chart" Target="../charts/chart59.xml"/><Relationship Id="rId4" Type="http://schemas.openxmlformats.org/officeDocument/2006/relationships/chart" Target="../charts/chart58.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9.xml"/><Relationship Id="rId1" Type="http://schemas.openxmlformats.org/officeDocument/2006/relationships/tags" Target="../tags/tag54.xml"/><Relationship Id="rId5" Type="http://schemas.openxmlformats.org/officeDocument/2006/relationships/chart" Target="../charts/chart61.xml"/><Relationship Id="rId4" Type="http://schemas.openxmlformats.org/officeDocument/2006/relationships/image" Target="../media/image1.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76.xml"/><Relationship Id="rId1" Type="http://schemas.openxmlformats.org/officeDocument/2006/relationships/slideLayout" Target="../slideLayouts/slideLayout8.xml"/><Relationship Id="rId5" Type="http://schemas.openxmlformats.org/officeDocument/2006/relationships/chart" Target="../charts/chart64.xml"/><Relationship Id="rId4" Type="http://schemas.openxmlformats.org/officeDocument/2006/relationships/chart" Target="../charts/chart63.xml"/></Relationships>
</file>

<file path=ppt/slides/_rels/slide95.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chart" Target="../charts/chart68.xml"/><Relationship Id="rId5" Type="http://schemas.openxmlformats.org/officeDocument/2006/relationships/chart" Target="../charts/chart67.xml"/><Relationship Id="rId4" Type="http://schemas.openxmlformats.org/officeDocument/2006/relationships/chart" Target="../charts/chart6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8.xml"/><Relationship Id="rId1" Type="http://schemas.openxmlformats.org/officeDocument/2006/relationships/tags" Target="../tags/tag55.xml"/><Relationship Id="rId5" Type="http://schemas.openxmlformats.org/officeDocument/2006/relationships/image" Target="../media/image37.emf"/><Relationship Id="rId4" Type="http://schemas.openxmlformats.org/officeDocument/2006/relationships/oleObject" Target="../embeddings/oleObject34.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8.xml"/><Relationship Id="rId1" Type="http://schemas.openxmlformats.org/officeDocument/2006/relationships/tags" Target="../tags/tag56.xml"/><Relationship Id="rId5" Type="http://schemas.openxmlformats.org/officeDocument/2006/relationships/image" Target="../media/image37.emf"/><Relationship Id="rId4" Type="http://schemas.openxmlformats.org/officeDocument/2006/relationships/oleObject" Target="../embeddings/oleObject34.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xml"/><Relationship Id="rId1" Type="http://schemas.openxmlformats.org/officeDocument/2006/relationships/tags" Target="../tags/tag57.xml"/><Relationship Id="rId5" Type="http://schemas.openxmlformats.org/officeDocument/2006/relationships/image" Target="../media/image37.emf"/><Relationship Id="rId4" Type="http://schemas.openxmlformats.org/officeDocument/2006/relationships/oleObject" Target="../embeddings/oleObject3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4ECEDFB-60D9-8733-B9F5-DC95AB92431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78A847B-23C1-7D2D-1F20-2BDB1540AAA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77DC780-88AC-1E80-E441-5E259F2C60B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C42B185C-A98D-BD67-EBE6-66BA40A65309}"/>
              </a:ext>
            </a:extLst>
          </p:cNvPr>
          <p:cNvSpPr>
            <a:spLocks noGrp="1"/>
          </p:cNvSpPr>
          <p:nvPr>
            <p:ph idx="1"/>
          </p:nvPr>
        </p:nvSpPr>
        <p:spPr/>
        <p:txBody>
          <a:bodyPr/>
          <a:lstStyle/>
          <a:p>
            <a:r>
              <a:rPr lang="en-US"/>
              <a:t>Fund 2 Performance Review </a:t>
            </a:r>
            <a:r>
              <a:rPr lang="en-US" b="0"/>
              <a:t>| Q1 2025</a:t>
            </a:r>
          </a:p>
        </p:txBody>
      </p:sp>
      <p:sp>
        <p:nvSpPr>
          <p:cNvPr id="7" name="Content Placeholder 6">
            <a:extLst>
              <a:ext uri="{FF2B5EF4-FFF2-40B4-BE49-F238E27FC236}">
                <a16:creationId xmlns:a16="http://schemas.microsoft.com/office/drawing/2014/main" id="{40CD56E9-346A-4DCF-CAC3-21C8A050A77F}"/>
              </a:ext>
            </a:extLst>
          </p:cNvPr>
          <p:cNvSpPr>
            <a:spLocks noGrp="1"/>
          </p:cNvSpPr>
          <p:nvPr>
            <p:ph idx="10"/>
          </p:nvPr>
        </p:nvSpPr>
        <p:spPr/>
        <p:txBody>
          <a:bodyPr/>
          <a:lstStyle/>
          <a:p>
            <a:r>
              <a:rPr lang="en-US"/>
              <a:t>April 2025</a:t>
            </a:r>
          </a:p>
        </p:txBody>
      </p:sp>
    </p:spTree>
    <p:extLst>
      <p:ext uri="{BB962C8B-B14F-4D97-AF65-F5344CB8AC3E}">
        <p14:creationId xmlns:p14="http://schemas.microsoft.com/office/powerpoint/2010/main" val="2232980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9A146-AF0B-F178-27D6-1C9176184C1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AAB23CA-8387-CB28-7ABC-0AFEFB519F0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8AAB23CA-8387-CB28-7ABC-0AFEFB519F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93D13C5-C092-D507-2599-050EE5A9E597}"/>
              </a:ext>
            </a:extLst>
          </p:cNvPr>
          <p:cNvSpPr>
            <a:spLocks noGrp="1"/>
          </p:cNvSpPr>
          <p:nvPr>
            <p:ph type="title"/>
          </p:nvPr>
        </p:nvSpPr>
        <p:spPr/>
        <p:txBody>
          <a:bodyPr vert="horz"/>
          <a:lstStyle/>
          <a:p>
            <a:r>
              <a:rPr lang="en-US" sz="2150"/>
              <a:t>Executive Summary </a:t>
            </a:r>
            <a:r>
              <a:rPr lang="en-US" sz="2150" b="0"/>
              <a:t>|</a:t>
            </a:r>
            <a:r>
              <a:rPr lang="en-US" sz="2150"/>
              <a:t> </a:t>
            </a:r>
            <a:r>
              <a:rPr lang="en-US" sz="2150" b="0"/>
              <a:t>Portfolio ID</a:t>
            </a:r>
          </a:p>
        </p:txBody>
      </p:sp>
      <p:sp>
        <p:nvSpPr>
          <p:cNvPr id="6" name="TextBox 5">
            <a:extLst>
              <a:ext uri="{FF2B5EF4-FFF2-40B4-BE49-F238E27FC236}">
                <a16:creationId xmlns:a16="http://schemas.microsoft.com/office/drawing/2014/main" id="{00A2A8FC-86FF-BE4B-2B1F-4777C5D21E68}"/>
              </a:ext>
            </a:extLst>
          </p:cNvPr>
          <p:cNvSpPr txBox="1"/>
          <p:nvPr/>
        </p:nvSpPr>
        <p:spPr>
          <a:xfrm>
            <a:off x="757915" y="1084245"/>
            <a:ext cx="2868318" cy="307777"/>
          </a:xfrm>
          <a:prstGeom prst="rect">
            <a:avLst/>
          </a:prstGeom>
          <a:noFill/>
        </p:spPr>
        <p:txBody>
          <a:bodyPr wrap="square" lIns="0" rIns="0" rtlCol="0" anchor="ctr">
            <a:spAutoFit/>
          </a:bodyPr>
          <a:lstStyle/>
          <a:p>
            <a:r>
              <a:rPr lang="en-US" sz="1400">
                <a:solidFill>
                  <a:srgbClr val="44546A"/>
                </a:solidFill>
                <a:latin typeface="Lato" panose="020F0502020204030203" pitchFamily="34" charset="0"/>
              </a:rPr>
              <a:t>As of March 31</a:t>
            </a:r>
            <a:r>
              <a:rPr lang="en-US" sz="1400" baseline="30000">
                <a:solidFill>
                  <a:srgbClr val="44546A"/>
                </a:solidFill>
                <a:latin typeface="Lato" panose="020F0502020204030203" pitchFamily="34" charset="0"/>
              </a:rPr>
              <a:t>st</a:t>
            </a:r>
            <a:r>
              <a:rPr lang="en-US" sz="1400">
                <a:solidFill>
                  <a:srgbClr val="44546A"/>
                </a:solidFill>
                <a:latin typeface="Lato" panose="020F0502020204030203" pitchFamily="34" charset="0"/>
              </a:rPr>
              <a:t>, 2025</a:t>
            </a:r>
          </a:p>
        </p:txBody>
      </p:sp>
      <p:graphicFrame>
        <p:nvGraphicFramePr>
          <p:cNvPr id="7" name="Table 6">
            <a:extLst>
              <a:ext uri="{FF2B5EF4-FFF2-40B4-BE49-F238E27FC236}">
                <a16:creationId xmlns:a16="http://schemas.microsoft.com/office/drawing/2014/main" id="{3F836689-E45F-CAA2-2673-6C5EF92EF75B}"/>
              </a:ext>
            </a:extLst>
          </p:cNvPr>
          <p:cNvGraphicFramePr>
            <a:graphicFrameLocks noGrp="1"/>
          </p:cNvGraphicFramePr>
          <p:nvPr>
            <p:extLst>
              <p:ext uri="{D42A27DB-BD31-4B8C-83A1-F6EECF244321}">
                <p14:modId xmlns:p14="http://schemas.microsoft.com/office/powerpoint/2010/main" val="4120039088"/>
              </p:ext>
            </p:extLst>
          </p:nvPr>
        </p:nvGraphicFramePr>
        <p:xfrm>
          <a:off x="757915" y="1386335"/>
          <a:ext cx="4003186" cy="4795695"/>
        </p:xfrm>
        <a:graphic>
          <a:graphicData uri="http://schemas.openxmlformats.org/drawingml/2006/table">
            <a:tbl>
              <a:tblPr>
                <a:tableStyleId>{5C22544A-7EE6-4342-B048-85BDC9FD1C3A}</a:tableStyleId>
              </a:tblPr>
              <a:tblGrid>
                <a:gridCol w="2192221">
                  <a:extLst>
                    <a:ext uri="{9D8B030D-6E8A-4147-A177-3AD203B41FA5}">
                      <a16:colId xmlns:a16="http://schemas.microsoft.com/office/drawing/2014/main" val="1395595694"/>
                    </a:ext>
                  </a:extLst>
                </a:gridCol>
                <a:gridCol w="1810965">
                  <a:extLst>
                    <a:ext uri="{9D8B030D-6E8A-4147-A177-3AD203B41FA5}">
                      <a16:colId xmlns:a16="http://schemas.microsoft.com/office/drawing/2014/main" val="2101798353"/>
                    </a:ext>
                  </a:extLst>
                </a:gridCol>
              </a:tblGrid>
              <a:tr h="336091">
                <a:tc gridSpan="2">
                  <a:txBody>
                    <a:bodyPr/>
                    <a:lstStyle/>
                    <a:p>
                      <a:pPr algn="ctr" fontAlgn="b"/>
                      <a:r>
                        <a:rPr lang="en-US" sz="1700" b="1" i="0" u="none" strike="noStrike">
                          <a:solidFill>
                            <a:schemeClr val="bg1"/>
                          </a:solidFill>
                          <a:effectLst/>
                          <a:latin typeface="Gilroy" panose="00000500000000000000" pitchFamily="50" charset="0"/>
                        </a:rPr>
                        <a:t>Performance Metrics</a:t>
                      </a:r>
                    </a:p>
                  </a:txBody>
                  <a:tcPr marL="9524" marR="9524" marT="9524" marB="0" anchor="ctr">
                    <a:solidFill>
                      <a:schemeClr val="accent2"/>
                    </a:solidFill>
                  </a:tcPr>
                </a:tc>
                <a:tc hMerge="1">
                  <a:txBody>
                    <a:bodyPr/>
                    <a:lstStyle/>
                    <a:p>
                      <a:pPr algn="ctr" fontAlgn="b"/>
                      <a:endParaRPr lang="en-US" sz="1400" b="0" i="0" u="none" strike="noStrike">
                        <a:solidFill>
                          <a:schemeClr val="accent2"/>
                        </a:solidFill>
                        <a:effectLst/>
                        <a:latin typeface="Gilroy" panose="00000500000000000000" pitchFamily="50" charset="0"/>
                      </a:endParaRPr>
                    </a:p>
                  </a:txBody>
                  <a:tcPr marL="9525" marR="9525" marT="9525" marB="0" anchor="ctr">
                    <a:noFill/>
                  </a:tcPr>
                </a:tc>
                <a:extLst>
                  <a:ext uri="{0D108BD9-81ED-4DB2-BD59-A6C34878D82A}">
                    <a16:rowId xmlns:a16="http://schemas.microsoft.com/office/drawing/2014/main" val="914690555"/>
                  </a:ext>
                </a:extLst>
              </a:tr>
              <a:tr h="365760">
                <a:tc>
                  <a:txBody>
                    <a:bodyPr/>
                    <a:lstStyle/>
                    <a:p>
                      <a:pPr algn="ctr" fontAlgn="b"/>
                      <a:r>
                        <a:rPr lang="en-US" sz="1400" b="0" u="none" strike="noStrike">
                          <a:solidFill>
                            <a:schemeClr val="accent2"/>
                          </a:solidFill>
                          <a:effectLst/>
                          <a:latin typeface="Gilroy" panose="00000500000000000000" pitchFamily="50" charset="0"/>
                        </a:rPr>
                        <a:t>Number of Buildings</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181</a:t>
                      </a:r>
                      <a:endParaRPr lang="en-US" sz="1800" b="0" i="0" u="none" strike="noStrike">
                        <a:solidFill>
                          <a:schemeClr val="accent2"/>
                        </a:solidFill>
                        <a:effectLst/>
                        <a:highlight>
                          <a:srgbClr val="FFFF00"/>
                        </a:highlight>
                        <a:latin typeface="Gilroy" panose="00000500000000000000" pitchFamily="50" charset="0"/>
                      </a:endParaRPr>
                    </a:p>
                  </a:txBody>
                  <a:tcPr marL="9524" marR="9524" marT="9524" marB="0" anchor="ctr">
                    <a:solidFill>
                      <a:schemeClr val="accent1"/>
                    </a:solidFill>
                  </a:tcPr>
                </a:tc>
                <a:extLst>
                  <a:ext uri="{0D108BD9-81ED-4DB2-BD59-A6C34878D82A}">
                    <a16:rowId xmlns:a16="http://schemas.microsoft.com/office/drawing/2014/main" val="4029848860"/>
                  </a:ext>
                </a:extLst>
              </a:tr>
              <a:tr h="365760">
                <a:tc>
                  <a:txBody>
                    <a:bodyPr/>
                    <a:lstStyle/>
                    <a:p>
                      <a:pPr algn="ctr" fontAlgn="b"/>
                      <a:r>
                        <a:rPr lang="en-US" sz="1400" b="0" u="none" strike="noStrike">
                          <a:solidFill>
                            <a:schemeClr val="accent2"/>
                          </a:solidFill>
                          <a:effectLst/>
                          <a:latin typeface="Gilroy" panose="00000500000000000000" pitchFamily="50" charset="0"/>
                        </a:rPr>
                        <a:t>Total Size (SF)</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10.2M</a:t>
                      </a:r>
                    </a:p>
                  </a:txBody>
                  <a:tcPr marL="9524" marR="9524" marT="9524" marB="0" anchor="ctr">
                    <a:solidFill>
                      <a:schemeClr val="accent1"/>
                    </a:solidFill>
                  </a:tcPr>
                </a:tc>
                <a:extLst>
                  <a:ext uri="{0D108BD9-81ED-4DB2-BD59-A6C34878D82A}">
                    <a16:rowId xmlns:a16="http://schemas.microsoft.com/office/drawing/2014/main" val="674971309"/>
                  </a:ext>
                </a:extLst>
              </a:tr>
              <a:tr h="365760">
                <a:tc>
                  <a:txBody>
                    <a:bodyPr/>
                    <a:lstStyle/>
                    <a:p>
                      <a:pPr algn="ctr" fontAlgn="b"/>
                      <a:r>
                        <a:rPr lang="en-US" sz="1400" b="0" u="none" strike="noStrike">
                          <a:solidFill>
                            <a:schemeClr val="accent2"/>
                          </a:solidFill>
                          <a:effectLst/>
                          <a:latin typeface="Gilroy" panose="00000500000000000000" pitchFamily="50" charset="0"/>
                        </a:rPr>
                        <a:t>Total Purchase Price</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$958M</a:t>
                      </a:r>
                    </a:p>
                  </a:txBody>
                  <a:tcPr marL="9524" marR="9524" marT="9524" marB="0" anchor="ctr">
                    <a:solidFill>
                      <a:schemeClr val="accent1"/>
                    </a:solidFill>
                  </a:tcPr>
                </a:tc>
                <a:extLst>
                  <a:ext uri="{0D108BD9-81ED-4DB2-BD59-A6C34878D82A}">
                    <a16:rowId xmlns:a16="http://schemas.microsoft.com/office/drawing/2014/main" val="3795760511"/>
                  </a:ext>
                </a:extLst>
              </a:tr>
              <a:tr h="365760">
                <a:tc>
                  <a:txBody>
                    <a:bodyPr/>
                    <a:lstStyle/>
                    <a:p>
                      <a:pPr algn="ctr" fontAlgn="b"/>
                      <a:r>
                        <a:rPr lang="en-US" sz="1400" b="0" u="none" strike="noStrike">
                          <a:solidFill>
                            <a:schemeClr val="accent2"/>
                          </a:solidFill>
                          <a:effectLst/>
                          <a:latin typeface="Gilroy" panose="00000500000000000000" pitchFamily="50" charset="0"/>
                        </a:rPr>
                        <a:t>Average Price PSF</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$93.9</a:t>
                      </a:r>
                    </a:p>
                  </a:txBody>
                  <a:tcPr marL="9524" marR="9524" marT="9524" marB="0" anchor="ctr">
                    <a:solidFill>
                      <a:schemeClr val="accent1"/>
                    </a:solidFill>
                  </a:tcPr>
                </a:tc>
                <a:extLst>
                  <a:ext uri="{0D108BD9-81ED-4DB2-BD59-A6C34878D82A}">
                    <a16:rowId xmlns:a16="http://schemas.microsoft.com/office/drawing/2014/main" val="581333419"/>
                  </a:ext>
                </a:extLst>
              </a:tr>
              <a:tr h="365760">
                <a:tc>
                  <a:txBody>
                    <a:bodyPr/>
                    <a:lstStyle/>
                    <a:p>
                      <a:pPr algn="ctr" fontAlgn="b"/>
                      <a:r>
                        <a:rPr lang="en-US" sz="1400" b="0" u="none" strike="noStrike">
                          <a:solidFill>
                            <a:schemeClr val="accent2"/>
                          </a:solidFill>
                          <a:effectLst/>
                          <a:latin typeface="Gilroy" panose="00000500000000000000" pitchFamily="50" charset="0"/>
                        </a:rPr>
                        <a:t>Fair Market Value</a:t>
                      </a:r>
                      <a:r>
                        <a:rPr lang="en-US" sz="1400" b="0" u="none" strike="noStrike" baseline="30000">
                          <a:solidFill>
                            <a:schemeClr val="accent2"/>
                          </a:solidFill>
                          <a:effectLst/>
                          <a:latin typeface="Gilroy" panose="00000500000000000000" pitchFamily="50" charset="0"/>
                        </a:rPr>
                        <a:t>(1)</a:t>
                      </a:r>
                      <a:endParaRPr lang="en-US" sz="1400" b="0" i="0" u="none" strike="noStrike" baseline="30000">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$1.25B</a:t>
                      </a:r>
                    </a:p>
                  </a:txBody>
                  <a:tcPr marL="9524" marR="9524" marT="9524" marB="0" anchor="ctr">
                    <a:solidFill>
                      <a:schemeClr val="accent1"/>
                    </a:solidFill>
                  </a:tcPr>
                </a:tc>
                <a:extLst>
                  <a:ext uri="{0D108BD9-81ED-4DB2-BD59-A6C34878D82A}">
                    <a16:rowId xmlns:a16="http://schemas.microsoft.com/office/drawing/2014/main" val="406301354"/>
                  </a:ext>
                </a:extLst>
              </a:tr>
              <a:tr h="365760">
                <a:tc>
                  <a:txBody>
                    <a:bodyPr/>
                    <a:lstStyle/>
                    <a:p>
                      <a:pPr algn="ctr" fontAlgn="b"/>
                      <a:r>
                        <a:rPr lang="en-US" sz="1400" b="0" u="none" strike="noStrike">
                          <a:solidFill>
                            <a:schemeClr val="accent2"/>
                          </a:solidFill>
                          <a:effectLst/>
                          <a:latin typeface="Gilroy" panose="00000500000000000000" pitchFamily="50" charset="0"/>
                        </a:rPr>
                        <a:t>Total Occupancy</a:t>
                      </a:r>
                      <a:r>
                        <a:rPr lang="en-US" sz="1400" b="0" u="none" strike="noStrike" baseline="30000">
                          <a:solidFill>
                            <a:schemeClr val="accent2"/>
                          </a:solidFill>
                          <a:effectLst/>
                          <a:latin typeface="Gilroy" panose="00000500000000000000" pitchFamily="50" charset="0"/>
                        </a:rPr>
                        <a:t>(2)</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88.3%</a:t>
                      </a:r>
                    </a:p>
                  </a:txBody>
                  <a:tcPr marL="9524" marR="9524" marT="9524" marB="0" anchor="ctr">
                    <a:solidFill>
                      <a:schemeClr val="accent1"/>
                    </a:solidFill>
                  </a:tcPr>
                </a:tc>
                <a:extLst>
                  <a:ext uri="{0D108BD9-81ED-4DB2-BD59-A6C34878D82A}">
                    <a16:rowId xmlns:a16="http://schemas.microsoft.com/office/drawing/2014/main" val="2692873768"/>
                  </a:ext>
                </a:extLst>
              </a:tr>
              <a:tr h="365760">
                <a:tc>
                  <a:txBody>
                    <a:bodyPr/>
                    <a:lstStyle/>
                    <a:p>
                      <a:pPr algn="ctr" fontAlgn="b"/>
                      <a:r>
                        <a:rPr lang="en-US" sz="1400" b="0" u="none" strike="noStrike">
                          <a:solidFill>
                            <a:schemeClr val="accent2"/>
                          </a:solidFill>
                          <a:effectLst/>
                          <a:latin typeface="Gilroy" panose="00000500000000000000" pitchFamily="50" charset="0"/>
                        </a:rPr>
                        <a:t>Average WALT (Years)</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3.2</a:t>
                      </a:r>
                    </a:p>
                  </a:txBody>
                  <a:tcPr marL="9524" marR="9524" marT="9524" marB="0" anchor="ctr">
                    <a:solidFill>
                      <a:schemeClr val="accent1"/>
                    </a:solidFill>
                  </a:tcPr>
                </a:tc>
                <a:extLst>
                  <a:ext uri="{0D108BD9-81ED-4DB2-BD59-A6C34878D82A}">
                    <a16:rowId xmlns:a16="http://schemas.microsoft.com/office/drawing/2014/main" val="4083043107"/>
                  </a:ext>
                </a:extLst>
              </a:tr>
              <a:tr h="365760">
                <a:tc>
                  <a:txBody>
                    <a:bodyPr/>
                    <a:lstStyle/>
                    <a:p>
                      <a:pPr algn="ctr" fontAlgn="b"/>
                      <a:r>
                        <a:rPr lang="en-US" sz="1400" b="0" u="none" strike="noStrike">
                          <a:solidFill>
                            <a:schemeClr val="accent2"/>
                          </a:solidFill>
                          <a:effectLst/>
                          <a:latin typeface="Gilroy" panose="00000500000000000000" pitchFamily="50" charset="0"/>
                        </a:rPr>
                        <a:t>Loan-to-Total Cost</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47.7%</a:t>
                      </a:r>
                    </a:p>
                  </a:txBody>
                  <a:tcPr marL="9524" marR="9524" marT="9524" marB="0" anchor="ctr">
                    <a:solidFill>
                      <a:schemeClr val="accent1"/>
                    </a:solidFill>
                  </a:tcPr>
                </a:tc>
                <a:extLst>
                  <a:ext uri="{0D108BD9-81ED-4DB2-BD59-A6C34878D82A}">
                    <a16:rowId xmlns:a16="http://schemas.microsoft.com/office/drawing/2014/main" val="3282024370"/>
                  </a:ext>
                </a:extLst>
              </a:tr>
              <a:tr h="365760">
                <a:tc>
                  <a:txBody>
                    <a:bodyPr/>
                    <a:lstStyle/>
                    <a:p>
                      <a:pPr algn="ctr" fontAlgn="b"/>
                      <a:r>
                        <a:rPr lang="en-US" sz="1400" b="0" i="0" u="none" strike="noStrike">
                          <a:solidFill>
                            <a:schemeClr val="accent2"/>
                          </a:solidFill>
                          <a:effectLst/>
                          <a:latin typeface="Gilroy" panose="00000500000000000000" pitchFamily="50" charset="0"/>
                        </a:rPr>
                        <a:t>Loan-to-Value</a:t>
                      </a: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39.0%</a:t>
                      </a:r>
                    </a:p>
                  </a:txBody>
                  <a:tcPr marL="9524" marR="9524" marT="9524" marB="0" anchor="ctr">
                    <a:solidFill>
                      <a:schemeClr val="accent1"/>
                    </a:solidFill>
                  </a:tcPr>
                </a:tc>
                <a:extLst>
                  <a:ext uri="{0D108BD9-81ED-4DB2-BD59-A6C34878D82A}">
                    <a16:rowId xmlns:a16="http://schemas.microsoft.com/office/drawing/2014/main" val="622291186"/>
                  </a:ext>
                </a:extLst>
              </a:tr>
              <a:tr h="365760">
                <a:tc>
                  <a:txBody>
                    <a:bodyPr/>
                    <a:lstStyle/>
                    <a:p>
                      <a:pPr algn="ctr" fontAlgn="b"/>
                      <a:r>
                        <a:rPr lang="en-US" sz="1400" b="0" i="0" u="none" strike="noStrike">
                          <a:solidFill>
                            <a:schemeClr val="accent2"/>
                          </a:solidFill>
                          <a:effectLst/>
                          <a:latin typeface="Gilroy" panose="00000500000000000000" pitchFamily="50" charset="0"/>
                        </a:rPr>
                        <a:t>ITD Distributions</a:t>
                      </a: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$42M</a:t>
                      </a:r>
                    </a:p>
                  </a:txBody>
                  <a:tcPr marL="9524" marR="9524" marT="9524" marB="0" anchor="ctr">
                    <a:solidFill>
                      <a:schemeClr val="accent1"/>
                    </a:solidFill>
                  </a:tcPr>
                </a:tc>
                <a:extLst>
                  <a:ext uri="{0D108BD9-81ED-4DB2-BD59-A6C34878D82A}">
                    <a16:rowId xmlns:a16="http://schemas.microsoft.com/office/drawing/2014/main" val="1016416037"/>
                  </a:ext>
                </a:extLst>
              </a:tr>
              <a:tr h="365760">
                <a:tc>
                  <a:txBody>
                    <a:bodyPr/>
                    <a:lstStyle/>
                    <a:p>
                      <a:pPr algn="ctr" fontAlgn="b"/>
                      <a:r>
                        <a:rPr lang="en-US" sz="1400" b="0" i="0" u="none" strike="noStrike">
                          <a:solidFill>
                            <a:schemeClr val="accent2"/>
                          </a:solidFill>
                          <a:effectLst/>
                          <a:latin typeface="Gilroy" panose="00000500000000000000" pitchFamily="50" charset="0"/>
                        </a:rPr>
                        <a:t>Disposed Buildings / Purchase Price / Sale Price</a:t>
                      </a: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24/$101M/$133M</a:t>
                      </a:r>
                    </a:p>
                  </a:txBody>
                  <a:tcPr marL="9524" marR="9524" marT="9524" marB="0" anchor="ctr">
                    <a:solidFill>
                      <a:schemeClr val="accent1"/>
                    </a:solidFill>
                  </a:tcPr>
                </a:tc>
                <a:extLst>
                  <a:ext uri="{0D108BD9-81ED-4DB2-BD59-A6C34878D82A}">
                    <a16:rowId xmlns:a16="http://schemas.microsoft.com/office/drawing/2014/main" val="1667885713"/>
                  </a:ext>
                </a:extLst>
              </a:tr>
              <a:tr h="365760">
                <a:tc>
                  <a:txBody>
                    <a:bodyPr/>
                    <a:lstStyle/>
                    <a:p>
                      <a:pPr algn="ctr" fontAlgn="b"/>
                      <a:r>
                        <a:rPr lang="en-US" sz="1400" b="0" i="0" u="none" strike="noStrike">
                          <a:solidFill>
                            <a:schemeClr val="accent2"/>
                          </a:solidFill>
                          <a:effectLst/>
                          <a:latin typeface="Gilroy" panose="00000500000000000000" pitchFamily="50" charset="0"/>
                        </a:rPr>
                        <a:t>Dispositions Gross / Net IRR</a:t>
                      </a: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36%/28%</a:t>
                      </a:r>
                    </a:p>
                  </a:txBody>
                  <a:tcPr marL="9524" marR="9524" marT="9524" marB="0" anchor="ctr">
                    <a:solidFill>
                      <a:schemeClr val="accent1"/>
                    </a:solidFill>
                  </a:tcPr>
                </a:tc>
                <a:extLst>
                  <a:ext uri="{0D108BD9-81ED-4DB2-BD59-A6C34878D82A}">
                    <a16:rowId xmlns:a16="http://schemas.microsoft.com/office/drawing/2014/main" val="2347899836"/>
                  </a:ext>
                </a:extLst>
              </a:tr>
            </a:tbl>
          </a:graphicData>
        </a:graphic>
      </p:graphicFrame>
      <p:sp>
        <p:nvSpPr>
          <p:cNvPr id="66" name="TextBox 65">
            <a:extLst>
              <a:ext uri="{FF2B5EF4-FFF2-40B4-BE49-F238E27FC236}">
                <a16:creationId xmlns:a16="http://schemas.microsoft.com/office/drawing/2014/main" id="{9C68D20E-7550-74EA-53B2-7148A82F2FC3}"/>
              </a:ext>
            </a:extLst>
          </p:cNvPr>
          <p:cNvSpPr txBox="1"/>
          <p:nvPr/>
        </p:nvSpPr>
        <p:spPr>
          <a:xfrm>
            <a:off x="757915" y="6306104"/>
            <a:ext cx="8229600" cy="507831"/>
          </a:xfrm>
          <a:prstGeom prst="rect">
            <a:avLst/>
          </a:prstGeom>
          <a:noFill/>
        </p:spPr>
        <p:txBody>
          <a:bodyPr wrap="square">
            <a:spAutoFit/>
          </a:bodyPr>
          <a:lstStyle/>
          <a:p>
            <a:r>
              <a:rPr lang="en-US" sz="900" i="1">
                <a:solidFill>
                  <a:schemeClr val="accent2"/>
                </a:solidFill>
                <a:latin typeface="Lato" panose="020F0502020204030203" pitchFamily="34" charset="0"/>
              </a:rPr>
              <a:t>Metrics exclude property dispositions through 3/31/25</a:t>
            </a:r>
          </a:p>
          <a:p>
            <a:r>
              <a:rPr lang="en-US" sz="900" i="1" baseline="30000">
                <a:solidFill>
                  <a:schemeClr val="accent2"/>
                </a:solidFill>
                <a:latin typeface="Lato" panose="020F0502020204030203" pitchFamily="34" charset="0"/>
              </a:rPr>
              <a:t>(1)</a:t>
            </a:r>
            <a:r>
              <a:rPr lang="en-US" sz="900" i="1">
                <a:solidFill>
                  <a:schemeClr val="accent2"/>
                </a:solidFill>
                <a:latin typeface="Lato" panose="020F0502020204030203" pitchFamily="34" charset="0"/>
              </a:rPr>
              <a:t>According to quarterly valuations (still open for Q1 appraisal adjustment)</a:t>
            </a:r>
          </a:p>
          <a:p>
            <a:r>
              <a:rPr lang="en-US" sz="900" i="1" baseline="30000">
                <a:solidFill>
                  <a:schemeClr val="accent2"/>
                </a:solidFill>
                <a:latin typeface="Lato" panose="020F0502020204030203" pitchFamily="34" charset="0"/>
              </a:rPr>
              <a:t>(2)</a:t>
            </a:r>
            <a:r>
              <a:rPr lang="en-US" sz="900" i="1">
                <a:solidFill>
                  <a:schemeClr val="accent2"/>
                </a:solidFill>
                <a:latin typeface="Lato" panose="020F0502020204030203" pitchFamily="34" charset="0"/>
              </a:rPr>
              <a:t>Represents adjusted physical occupancy based on SF occupied at end of quarter after removing leases with pending terminations</a:t>
            </a:r>
          </a:p>
        </p:txBody>
      </p:sp>
      <p:graphicFrame>
        <p:nvGraphicFramePr>
          <p:cNvPr id="2" name="Chart 1">
            <a:extLst>
              <a:ext uri="{FF2B5EF4-FFF2-40B4-BE49-F238E27FC236}">
                <a16:creationId xmlns:a16="http://schemas.microsoft.com/office/drawing/2014/main" id="{7EB39B87-6F09-2A65-7E4E-ED3FB0A90591}"/>
              </a:ext>
            </a:extLst>
          </p:cNvPr>
          <p:cNvGraphicFramePr>
            <a:graphicFrameLocks/>
          </p:cNvGraphicFramePr>
          <p:nvPr>
            <p:extLst>
              <p:ext uri="{D42A27DB-BD31-4B8C-83A1-F6EECF244321}">
                <p14:modId xmlns:p14="http://schemas.microsoft.com/office/powerpoint/2010/main" val="151950263"/>
              </p:ext>
            </p:extLst>
          </p:nvPr>
        </p:nvGraphicFramePr>
        <p:xfrm>
          <a:off x="5677570" y="2499482"/>
          <a:ext cx="5203274" cy="34555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9F047586-A44B-3A46-FE25-D7FC2C5461E5}"/>
              </a:ext>
            </a:extLst>
          </p:cNvPr>
          <p:cNvGraphicFramePr>
            <a:graphicFrameLocks/>
          </p:cNvGraphicFramePr>
          <p:nvPr>
            <p:extLst>
              <p:ext uri="{D42A27DB-BD31-4B8C-83A1-F6EECF244321}">
                <p14:modId xmlns:p14="http://schemas.microsoft.com/office/powerpoint/2010/main" val="3206215722"/>
              </p:ext>
            </p:extLst>
          </p:nvPr>
        </p:nvGraphicFramePr>
        <p:xfrm>
          <a:off x="4806631" y="2659915"/>
          <a:ext cx="6954498" cy="319159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07932C1E-4F16-65A8-8B0E-21A1D11265C8}"/>
              </a:ext>
            </a:extLst>
          </p:cNvPr>
          <p:cNvGraphicFramePr>
            <a:graphicFrameLocks/>
          </p:cNvGraphicFramePr>
          <p:nvPr>
            <p:extLst>
              <p:ext uri="{D42A27DB-BD31-4B8C-83A1-F6EECF244321}">
                <p14:modId xmlns:p14="http://schemas.microsoft.com/office/powerpoint/2010/main" val="3667747917"/>
              </p:ext>
            </p:extLst>
          </p:nvPr>
        </p:nvGraphicFramePr>
        <p:xfrm>
          <a:off x="5423741" y="2516689"/>
          <a:ext cx="5721284" cy="347056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Table 19">
            <a:extLst>
              <a:ext uri="{FF2B5EF4-FFF2-40B4-BE49-F238E27FC236}">
                <a16:creationId xmlns:a16="http://schemas.microsoft.com/office/drawing/2014/main" id="{2DEEA5CE-94AE-3723-4E37-02FDB29BDE0B}"/>
              </a:ext>
            </a:extLst>
          </p:cNvPr>
          <p:cNvGraphicFramePr>
            <a:graphicFrameLocks noGrp="1"/>
          </p:cNvGraphicFramePr>
          <p:nvPr>
            <p:extLst>
              <p:ext uri="{D42A27DB-BD31-4B8C-83A1-F6EECF244321}">
                <p14:modId xmlns:p14="http://schemas.microsoft.com/office/powerpoint/2010/main" val="959469858"/>
              </p:ext>
            </p:extLst>
          </p:nvPr>
        </p:nvGraphicFramePr>
        <p:xfrm>
          <a:off x="9716978" y="1689534"/>
          <a:ext cx="2197000" cy="4143960"/>
        </p:xfrm>
        <a:graphic>
          <a:graphicData uri="http://schemas.openxmlformats.org/drawingml/2006/table">
            <a:tbl>
              <a:tblPr firstRow="1" bandRow="1">
                <a:tableStyleId>{5C22544A-7EE6-4342-B048-85BDC9FD1C3A}</a:tableStyleId>
              </a:tblPr>
              <a:tblGrid>
                <a:gridCol w="1282600">
                  <a:extLst>
                    <a:ext uri="{9D8B030D-6E8A-4147-A177-3AD203B41FA5}">
                      <a16:colId xmlns:a16="http://schemas.microsoft.com/office/drawing/2014/main" val="4175511216"/>
                    </a:ext>
                  </a:extLst>
                </a:gridCol>
                <a:gridCol w="914400">
                  <a:extLst>
                    <a:ext uri="{9D8B030D-6E8A-4147-A177-3AD203B41FA5}">
                      <a16:colId xmlns:a16="http://schemas.microsoft.com/office/drawing/2014/main" val="4206224377"/>
                    </a:ext>
                  </a:extLst>
                </a:gridCol>
              </a:tblGrid>
              <a:tr h="301752">
                <a:tc>
                  <a:txBody>
                    <a:bodyPr/>
                    <a:lstStyle/>
                    <a:p>
                      <a:pPr algn="r" fontAlgn="b"/>
                      <a:r>
                        <a:rPr lang="en-US" sz="1100" b="0" i="0" u="none" strike="noStrike">
                          <a:solidFill>
                            <a:schemeClr val="accent3">
                              <a:lumMod val="50000"/>
                            </a:schemeClr>
                          </a:solidFill>
                          <a:effectLst/>
                          <a:latin typeface="Lato" panose="020F0502020204030203" pitchFamily="34" charset="0"/>
                        </a:rPr>
                        <a:t>Columbus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0.9%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549775"/>
                  </a:ext>
                </a:extLst>
              </a:tr>
              <a:tr h="301752">
                <a:tc>
                  <a:txBody>
                    <a:body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8218"/>
                  </a:ext>
                </a:extLst>
              </a:tr>
              <a:tr h="301752">
                <a:tc>
                  <a:txBody>
                    <a:bodyPr/>
                    <a:lstStyle/>
                    <a:p>
                      <a:pPr algn="r" fontAlgn="b"/>
                      <a:r>
                        <a:rPr lang="en-US" sz="1100" b="0" i="0" u="none" strike="noStrike">
                          <a:solidFill>
                            <a:schemeClr val="accent3">
                              <a:lumMod val="50000"/>
                            </a:schemeClr>
                          </a:solidFill>
                          <a:effectLst/>
                          <a:latin typeface="Lato" panose="020F0502020204030203" pitchFamily="34" charset="0"/>
                        </a:rPr>
                        <a:t>Northern NJ</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16.8%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454391"/>
                  </a:ext>
                </a:extLst>
              </a:tr>
              <a:tr h="1229501">
                <a:tc>
                  <a:txBody>
                    <a:bodyPr/>
                    <a:lstStyle/>
                    <a:p>
                      <a:pPr marL="0" algn="r" defTabSz="914400" rtl="0" eaLnBrk="1" fontAlgn="b" latinLnBrk="0" hangingPunct="1"/>
                      <a:endParaRPr lang="en-US" sz="20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100" b="0" i="0" u="none" strike="noStrike" kern="1200">
                        <a:solidFill>
                          <a:schemeClr val="accent3">
                            <a:lumMod val="50000"/>
                          </a:schemeClr>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007244"/>
                  </a:ext>
                </a:extLst>
              </a:tr>
              <a:tr h="407692">
                <a:tc>
                  <a:txBody>
                    <a:bodyPr/>
                    <a:lstStyle/>
                    <a:p>
                      <a:pPr algn="r" fontAlgn="b"/>
                      <a:r>
                        <a:rPr lang="en-US" sz="1100" b="0" i="0" u="none" strike="noStrike">
                          <a:solidFill>
                            <a:schemeClr val="accent3">
                              <a:lumMod val="50000"/>
                            </a:schemeClr>
                          </a:solidFill>
                          <a:effectLst/>
                          <a:latin typeface="Lato" panose="020F0502020204030203" pitchFamily="34" charset="0"/>
                        </a:rPr>
                        <a:t>Atlanta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17.2%</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982767">
                <a:tc>
                  <a:txBody>
                    <a:bodyPr/>
                    <a:lstStyle/>
                    <a:p>
                      <a:pPr algn="r" fontAlgn="b"/>
                      <a:endParaRPr lang="en-US" sz="1100" b="0" i="0" u="none" strike="noStrike">
                        <a:solidFill>
                          <a:schemeClr val="accent3">
                            <a:lumMod val="50000"/>
                          </a:schemeClr>
                        </a:solidFill>
                        <a:effectLst/>
                        <a:latin typeface="Lato" panose="020F0502020204030203" pitchFamily="34" charset="0"/>
                      </a:endParaRPr>
                    </a:p>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600" b="1">
                          <a:solidFill>
                            <a:schemeClr val="bg1"/>
                          </a:solidFill>
                          <a:latin typeface="Gilroy" panose="00000500000000000000" pitchFamily="50" charset="0"/>
                        </a:rPr>
                        <a: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022234"/>
                  </a:ext>
                </a:extLst>
              </a:tr>
              <a:tr h="407692">
                <a:tc>
                  <a:txBody>
                    <a:bodyPr/>
                    <a:lstStyle/>
                    <a:p>
                      <a:pPr algn="r" fontAlgn="b"/>
                      <a:endParaRPr lang="en-US" sz="1100" b="0" i="0" u="none" strike="noStrike">
                        <a:solidFill>
                          <a:schemeClr val="accent3">
                            <a:lumMod val="50000"/>
                          </a:schemeClr>
                        </a:solidFill>
                        <a:effectLst/>
                        <a:latin typeface="Lato" panose="020F0502020204030203" pitchFamily="34" charset="0"/>
                      </a:endParaRPr>
                    </a:p>
                    <a:p>
                      <a:pPr algn="r" fontAlgn="b"/>
                      <a:endParaRPr lang="en-US" sz="1100" b="0" i="0" u="none" strike="noStrike">
                        <a:solidFill>
                          <a:schemeClr val="accent3">
                            <a:lumMod val="50000"/>
                          </a:schemeClr>
                        </a:solidFill>
                        <a:effectLst/>
                        <a:latin typeface="Lato" panose="020F0502020204030203" pitchFamily="34" charset="0"/>
                      </a:endParaRPr>
                    </a:p>
                    <a:p>
                      <a:pPr algn="r" fontAlgn="b"/>
                      <a:r>
                        <a:rPr lang="en-US" sz="1100" b="0" i="0" u="none" strike="noStrike">
                          <a:solidFill>
                            <a:schemeClr val="accent3">
                              <a:lumMod val="50000"/>
                            </a:schemeClr>
                          </a:solidFill>
                          <a:effectLst/>
                          <a:latin typeface="Lato" panose="020F0502020204030203" pitchFamily="34" charset="0"/>
                        </a:rPr>
                        <a:t>Dallas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1">
                        <a:solidFill>
                          <a:schemeClr val="accent3">
                            <a:lumMod val="75000"/>
                          </a:schemeClr>
                        </a:solidFill>
                        <a:latin typeface="Gilroy" panose="00000500000000000000" pitchFamily="50" charset="0"/>
                      </a:endParaRPr>
                    </a:p>
                    <a:p>
                      <a:r>
                        <a:rPr lang="en-US" sz="2000" b="1">
                          <a:solidFill>
                            <a:schemeClr val="accent3">
                              <a:lumMod val="75000"/>
                            </a:schemeClr>
                          </a:solidFill>
                          <a:latin typeface="Gilroy" panose="00000500000000000000" pitchFamily="50" charset="0"/>
                        </a:rPr>
                        <a:t>16.6%</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bl>
          </a:graphicData>
        </a:graphic>
      </p:graphicFrame>
      <p:graphicFrame>
        <p:nvGraphicFramePr>
          <p:cNvPr id="12" name="Table 11">
            <a:extLst>
              <a:ext uri="{FF2B5EF4-FFF2-40B4-BE49-F238E27FC236}">
                <a16:creationId xmlns:a16="http://schemas.microsoft.com/office/drawing/2014/main" id="{D42ED9AA-1183-964A-50B6-9C222FE66D7D}"/>
              </a:ext>
            </a:extLst>
          </p:cNvPr>
          <p:cNvGraphicFramePr>
            <a:graphicFrameLocks noGrp="1"/>
          </p:cNvGraphicFramePr>
          <p:nvPr>
            <p:extLst>
              <p:ext uri="{D42A27DB-BD31-4B8C-83A1-F6EECF244321}">
                <p14:modId xmlns:p14="http://schemas.microsoft.com/office/powerpoint/2010/main" val="897397520"/>
              </p:ext>
            </p:extLst>
          </p:nvPr>
        </p:nvGraphicFramePr>
        <p:xfrm>
          <a:off x="4805347" y="1510902"/>
          <a:ext cx="1913539" cy="4679432"/>
        </p:xfrm>
        <a:graphic>
          <a:graphicData uri="http://schemas.openxmlformats.org/drawingml/2006/table">
            <a:tbl>
              <a:tblPr firstRow="1" bandRow="1">
                <a:tableStyleId>{5C22544A-7EE6-4342-B048-85BDC9FD1C3A}</a:tableStyleId>
              </a:tblPr>
              <a:tblGrid>
                <a:gridCol w="775185">
                  <a:extLst>
                    <a:ext uri="{9D8B030D-6E8A-4147-A177-3AD203B41FA5}">
                      <a16:colId xmlns:a16="http://schemas.microsoft.com/office/drawing/2014/main" val="4175511216"/>
                    </a:ext>
                  </a:extLst>
                </a:gridCol>
                <a:gridCol w="1138354">
                  <a:extLst>
                    <a:ext uri="{9D8B030D-6E8A-4147-A177-3AD203B41FA5}">
                      <a16:colId xmlns:a16="http://schemas.microsoft.com/office/drawing/2014/main" val="4206224377"/>
                    </a:ext>
                  </a:extLst>
                </a:gridCol>
              </a:tblGrid>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1.6%</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Memphis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9029932"/>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4.2%</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Cincinnati</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Tampa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2.0%</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Jacksonville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625893"/>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2.8%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San Antonio</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590522"/>
                  </a:ext>
                </a:extLst>
              </a:tr>
              <a:tr h="379606">
                <a:tc>
                  <a:txBody>
                    <a:bodyPr/>
                    <a:lstStyle/>
                    <a:p>
                      <a:pPr marL="0" algn="r" defTabSz="914400" rtl="0" eaLnBrk="1" fontAlgn="b" latinLnBrk="0" hangingPunct="1"/>
                      <a:endParaRPr lang="en-US" sz="20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b="0" i="0" u="none" strike="noStrike" kern="1200">
                        <a:solidFill>
                          <a:schemeClr val="accent3">
                            <a:lumMod val="50000"/>
                          </a:schemeClr>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718271"/>
                  </a:ext>
                </a:extLst>
              </a:tr>
              <a:tr h="379606">
                <a:tc>
                  <a:txBody>
                    <a:bodyPr/>
                    <a:lstStyle/>
                    <a:p>
                      <a:pPr marL="0" algn="r" defTabSz="914400" rtl="0" eaLnBrk="1" fontAlgn="b" latinLnBrk="0" hangingPunct="1"/>
                      <a:endParaRPr lang="en-US" sz="20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b="0" i="0" u="none" strike="noStrike" kern="1200">
                        <a:solidFill>
                          <a:schemeClr val="accent3">
                            <a:lumMod val="50000"/>
                          </a:schemeClr>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394828"/>
                  </a:ext>
                </a:extLst>
              </a:tr>
              <a:tr h="379606">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17.0%</a:t>
                      </a:r>
                      <a:endParaRPr lang="en-US" sz="20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Chicago</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7642261"/>
                  </a:ext>
                </a:extLst>
              </a:tr>
              <a:tr h="535286">
                <a:tc>
                  <a:txBody>
                    <a:bodyPr/>
                    <a:lstStyle/>
                    <a:p>
                      <a:pPr marL="0" algn="r" defTabSz="914400" rtl="0" eaLnBrk="1" fontAlgn="b" latinLnBrk="0" hangingPunct="1"/>
                      <a:r>
                        <a:rPr lang="en-US" sz="2800" b="1" kern="1200">
                          <a:solidFill>
                            <a:schemeClr val="bg1"/>
                          </a:solidFill>
                          <a:latin typeface="Gilroy"/>
                          <a:ea typeface="+mn-ea"/>
                          <a:cs typeface="+mn-cs"/>
                        </a:rPr>
                        <a: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100" b="0" i="0" u="none" strike="noStrike" kern="1200">
                        <a:solidFill>
                          <a:schemeClr val="accent3">
                            <a:lumMod val="50000"/>
                          </a:schemeClr>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2059915"/>
                  </a:ext>
                </a:extLst>
              </a:tr>
              <a:tr h="1481328">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19.6%</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chemeClr val="accent3">
                              <a:lumMod val="50000"/>
                            </a:schemeClr>
                          </a:solidFill>
                          <a:effectLst/>
                          <a:latin typeface="Lato"/>
                          <a:ea typeface="+mn-ea"/>
                          <a:cs typeface="+mn-cs"/>
                        </a:rPr>
                        <a:t>Philadelphia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417930"/>
                  </a:ext>
                </a:extLst>
              </a:tr>
            </a:tbl>
          </a:graphicData>
        </a:graphic>
      </p:graphicFrame>
      <p:sp>
        <p:nvSpPr>
          <p:cNvPr id="13" name="TextBox 12">
            <a:extLst>
              <a:ext uri="{FF2B5EF4-FFF2-40B4-BE49-F238E27FC236}">
                <a16:creationId xmlns:a16="http://schemas.microsoft.com/office/drawing/2014/main" id="{8DBEACB1-88D8-7EB4-2906-9F90F37A1678}"/>
              </a:ext>
            </a:extLst>
          </p:cNvPr>
          <p:cNvSpPr txBox="1"/>
          <p:nvPr/>
        </p:nvSpPr>
        <p:spPr>
          <a:xfrm>
            <a:off x="6798434" y="1229710"/>
            <a:ext cx="3174908" cy="338554"/>
          </a:xfrm>
          <a:prstGeom prst="rect">
            <a:avLst/>
          </a:prstGeom>
          <a:noFill/>
        </p:spPr>
        <p:txBody>
          <a:bodyPr wrap="none" rtlCol="0">
            <a:spAutoFit/>
          </a:bodyPr>
          <a:lstStyle/>
          <a:p>
            <a:pPr algn="ctr"/>
            <a:r>
              <a:rPr lang="en-US" sz="1600">
                <a:solidFill>
                  <a:srgbClr val="33404F"/>
                </a:solidFill>
                <a:latin typeface="Gilroy" panose="00000500000000000000" pitchFamily="50" charset="0"/>
              </a:rPr>
              <a:t>Market Allocation by Purchase Price</a:t>
            </a:r>
          </a:p>
        </p:txBody>
      </p:sp>
      <p:sp>
        <p:nvSpPr>
          <p:cNvPr id="23" name="Oval 22">
            <a:extLst>
              <a:ext uri="{FF2B5EF4-FFF2-40B4-BE49-F238E27FC236}">
                <a16:creationId xmlns:a16="http://schemas.microsoft.com/office/drawing/2014/main" id="{B4D24155-BBAA-F216-D72C-1ADDD5988D1D}"/>
              </a:ext>
            </a:extLst>
          </p:cNvPr>
          <p:cNvSpPr/>
          <p:nvPr/>
        </p:nvSpPr>
        <p:spPr>
          <a:xfrm>
            <a:off x="6350725" y="2298009"/>
            <a:ext cx="3856964" cy="385696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solidFill>
                <a:prstClr val="white"/>
              </a:solidFill>
              <a:latin typeface="Calibri" panose="020F0502020204030204"/>
            </a:endParaRPr>
          </a:p>
        </p:txBody>
      </p:sp>
      <p:sp>
        <p:nvSpPr>
          <p:cNvPr id="26" name="Oval 25">
            <a:extLst>
              <a:ext uri="{FF2B5EF4-FFF2-40B4-BE49-F238E27FC236}">
                <a16:creationId xmlns:a16="http://schemas.microsoft.com/office/drawing/2014/main" id="{0744B3B9-7062-1C8A-7358-C208F26EB88F}"/>
              </a:ext>
            </a:extLst>
          </p:cNvPr>
          <p:cNvSpPr/>
          <p:nvPr/>
        </p:nvSpPr>
        <p:spPr>
          <a:xfrm>
            <a:off x="7630300" y="3577584"/>
            <a:ext cx="1297814" cy="12978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solidFill>
                <a:prstClr val="white"/>
              </a:solidFill>
              <a:latin typeface="Calibri" panose="020F0502020204030204"/>
            </a:endParaRPr>
          </a:p>
        </p:txBody>
      </p:sp>
      <p:sp>
        <p:nvSpPr>
          <p:cNvPr id="27" name="TextBox 26">
            <a:extLst>
              <a:ext uri="{FF2B5EF4-FFF2-40B4-BE49-F238E27FC236}">
                <a16:creationId xmlns:a16="http://schemas.microsoft.com/office/drawing/2014/main" id="{DA2B63FD-CA81-418A-4694-CD6595C7B3A3}"/>
              </a:ext>
            </a:extLst>
          </p:cNvPr>
          <p:cNvSpPr txBox="1"/>
          <p:nvPr/>
        </p:nvSpPr>
        <p:spPr>
          <a:xfrm rot="1828297">
            <a:off x="8451023" y="2674916"/>
            <a:ext cx="1301470" cy="369303"/>
          </a:xfrm>
          <a:prstGeom prst="rect">
            <a:avLst/>
          </a:prstGeom>
          <a:noFill/>
        </p:spPr>
        <p:txBody>
          <a:bodyPr wrap="square" rtlCol="0">
            <a:prstTxWarp prst="textArchUp">
              <a:avLst>
                <a:gd name="adj" fmla="val 10678576"/>
              </a:avLst>
            </a:prstTxWarp>
            <a:spAutoFit/>
          </a:bodyPr>
          <a:lstStyle/>
          <a:p>
            <a:pPr algn="ctr"/>
            <a:r>
              <a:rPr lang="en-US" sz="1200">
                <a:solidFill>
                  <a:srgbClr val="33404F"/>
                </a:solidFill>
                <a:latin typeface="Lato" panose="020F0502020204030203" pitchFamily="34" charset="0"/>
              </a:rPr>
              <a:t>Gateway Markets</a:t>
            </a:r>
          </a:p>
        </p:txBody>
      </p:sp>
      <p:sp>
        <p:nvSpPr>
          <p:cNvPr id="28" name="TextBox 27">
            <a:extLst>
              <a:ext uri="{FF2B5EF4-FFF2-40B4-BE49-F238E27FC236}">
                <a16:creationId xmlns:a16="http://schemas.microsoft.com/office/drawing/2014/main" id="{CD84DA9A-800F-5262-0B28-700E22DF18A7}"/>
              </a:ext>
            </a:extLst>
          </p:cNvPr>
          <p:cNvSpPr txBox="1"/>
          <p:nvPr/>
        </p:nvSpPr>
        <p:spPr>
          <a:xfrm rot="18536309">
            <a:off x="8717100" y="5046688"/>
            <a:ext cx="1548111" cy="369303"/>
          </a:xfrm>
          <a:prstGeom prst="rect">
            <a:avLst/>
          </a:prstGeom>
          <a:noFill/>
        </p:spPr>
        <p:txBody>
          <a:bodyPr wrap="square" rtlCol="0">
            <a:prstTxWarp prst="textArchDown">
              <a:avLst/>
            </a:prstTxWarp>
            <a:spAutoFit/>
          </a:bodyPr>
          <a:lstStyle/>
          <a:p>
            <a:pPr algn="ctr"/>
            <a:r>
              <a:rPr lang="en-US" sz="1200">
                <a:solidFill>
                  <a:srgbClr val="33404F"/>
                </a:solidFill>
                <a:latin typeface="Lato" panose="020F0502020204030203" pitchFamily="34" charset="0"/>
              </a:rPr>
              <a:t>Primary Growth Markets</a:t>
            </a:r>
          </a:p>
        </p:txBody>
      </p:sp>
      <p:cxnSp>
        <p:nvCxnSpPr>
          <p:cNvPr id="29" name="Straight Connector 28">
            <a:extLst>
              <a:ext uri="{FF2B5EF4-FFF2-40B4-BE49-F238E27FC236}">
                <a16:creationId xmlns:a16="http://schemas.microsoft.com/office/drawing/2014/main" id="{5FF52DAB-B6F3-90C9-6F46-A8E7397B1681}"/>
              </a:ext>
            </a:extLst>
          </p:cNvPr>
          <p:cNvCxnSpPr>
            <a:cxnSpLocks/>
          </p:cNvCxnSpPr>
          <p:nvPr/>
        </p:nvCxnSpPr>
        <p:spPr>
          <a:xfrm>
            <a:off x="9869360" y="5833494"/>
            <a:ext cx="1124713"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442D25-7DF6-BFED-B7CC-7345132B9AF7}"/>
              </a:ext>
            </a:extLst>
          </p:cNvPr>
          <p:cNvCxnSpPr>
            <a:cxnSpLocks/>
          </p:cNvCxnSpPr>
          <p:nvPr/>
        </p:nvCxnSpPr>
        <p:spPr>
          <a:xfrm>
            <a:off x="9594056" y="5665771"/>
            <a:ext cx="275304" cy="1676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6580AFB-3BAD-601E-0E08-BCB9B429C8C7}"/>
              </a:ext>
            </a:extLst>
          </p:cNvPr>
          <p:cNvSpPr txBox="1"/>
          <p:nvPr/>
        </p:nvSpPr>
        <p:spPr>
          <a:xfrm rot="21024827">
            <a:off x="7431175" y="2542580"/>
            <a:ext cx="1060107" cy="369303"/>
          </a:xfrm>
          <a:prstGeom prst="rect">
            <a:avLst/>
          </a:prstGeom>
          <a:noFill/>
        </p:spPr>
        <p:txBody>
          <a:bodyPr wrap="square" rtlCol="0">
            <a:prstTxWarp prst="textArchUp">
              <a:avLst>
                <a:gd name="adj" fmla="val 10728699"/>
              </a:avLst>
            </a:prstTxWarp>
            <a:spAutoFit/>
          </a:bodyPr>
          <a:lstStyle/>
          <a:p>
            <a:pPr algn="ctr"/>
            <a:r>
              <a:rPr lang="en-US" sz="720">
                <a:solidFill>
                  <a:srgbClr val="33404F"/>
                </a:solidFill>
                <a:latin typeface="Lato" panose="020F0502020204030203" pitchFamily="34" charset="0"/>
              </a:rPr>
              <a:t>Secondary Value</a:t>
            </a:r>
          </a:p>
          <a:p>
            <a:pPr algn="ctr"/>
            <a:r>
              <a:rPr lang="en-US" sz="720">
                <a:solidFill>
                  <a:srgbClr val="33404F"/>
                </a:solidFill>
                <a:latin typeface="Lato" panose="020F0502020204030203" pitchFamily="34" charset="0"/>
              </a:rPr>
              <a:t>Markets</a:t>
            </a:r>
          </a:p>
        </p:txBody>
      </p:sp>
      <p:cxnSp>
        <p:nvCxnSpPr>
          <p:cNvPr id="34" name="Straight Connector 33">
            <a:extLst>
              <a:ext uri="{FF2B5EF4-FFF2-40B4-BE49-F238E27FC236}">
                <a16:creationId xmlns:a16="http://schemas.microsoft.com/office/drawing/2014/main" id="{199FEE17-33C0-0556-9949-1F9F87F24FAB}"/>
              </a:ext>
            </a:extLst>
          </p:cNvPr>
          <p:cNvCxnSpPr>
            <a:cxnSpLocks/>
          </p:cNvCxnSpPr>
          <p:nvPr/>
        </p:nvCxnSpPr>
        <p:spPr>
          <a:xfrm>
            <a:off x="8226877" y="1949281"/>
            <a:ext cx="277063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EF7121-45FA-B3F8-B3C1-80BB1A1E9BA4}"/>
              </a:ext>
            </a:extLst>
          </p:cNvPr>
          <p:cNvCxnSpPr>
            <a:cxnSpLocks/>
          </p:cNvCxnSpPr>
          <p:nvPr/>
        </p:nvCxnSpPr>
        <p:spPr>
          <a:xfrm>
            <a:off x="5582353" y="1766377"/>
            <a:ext cx="243472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78F9E29-0E33-C4C3-DD84-DEC25B448C3C}"/>
              </a:ext>
            </a:extLst>
          </p:cNvPr>
          <p:cNvCxnSpPr>
            <a:cxnSpLocks/>
          </p:cNvCxnSpPr>
          <p:nvPr/>
        </p:nvCxnSpPr>
        <p:spPr>
          <a:xfrm>
            <a:off x="5582353" y="2069883"/>
            <a:ext cx="200612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2EA608-80AF-130D-12C0-52CC97A3860B}"/>
              </a:ext>
            </a:extLst>
          </p:cNvPr>
          <p:cNvCxnSpPr>
            <a:cxnSpLocks/>
          </p:cNvCxnSpPr>
          <p:nvPr/>
        </p:nvCxnSpPr>
        <p:spPr>
          <a:xfrm flipV="1">
            <a:off x="8226877" y="1949281"/>
            <a:ext cx="0" cy="3487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AF01DB8-BE9E-A08D-2ABF-A9902164276F}"/>
              </a:ext>
            </a:extLst>
          </p:cNvPr>
          <p:cNvCxnSpPr>
            <a:cxnSpLocks/>
          </p:cNvCxnSpPr>
          <p:nvPr/>
        </p:nvCxnSpPr>
        <p:spPr>
          <a:xfrm flipV="1">
            <a:off x="8017078" y="1766377"/>
            <a:ext cx="0" cy="53963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C0087E-DA2E-611F-DADD-C261334E41CE}"/>
              </a:ext>
            </a:extLst>
          </p:cNvPr>
          <p:cNvCxnSpPr>
            <a:cxnSpLocks/>
          </p:cNvCxnSpPr>
          <p:nvPr/>
        </p:nvCxnSpPr>
        <p:spPr>
          <a:xfrm>
            <a:off x="7294597" y="2378288"/>
            <a:ext cx="80216" cy="12905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060C105-87BB-D8C1-F7ED-D6B867265F98}"/>
              </a:ext>
            </a:extLst>
          </p:cNvPr>
          <p:cNvSpPr txBox="1"/>
          <p:nvPr/>
        </p:nvSpPr>
        <p:spPr>
          <a:xfrm rot="3772308">
            <a:off x="6106980" y="4758574"/>
            <a:ext cx="1466152" cy="369303"/>
          </a:xfrm>
          <a:prstGeom prst="rect">
            <a:avLst/>
          </a:prstGeom>
          <a:noFill/>
        </p:spPr>
        <p:txBody>
          <a:bodyPr wrap="square" rtlCol="0">
            <a:prstTxWarp prst="textArchDown">
              <a:avLst/>
            </a:prstTxWarp>
            <a:spAutoFit/>
          </a:bodyPr>
          <a:lstStyle/>
          <a:p>
            <a:pPr algn="ctr"/>
            <a:r>
              <a:rPr lang="en-US" sz="1200">
                <a:solidFill>
                  <a:srgbClr val="33404F"/>
                </a:solidFill>
                <a:latin typeface="Lato" panose="020F0502020204030203" pitchFamily="34" charset="0"/>
              </a:rPr>
              <a:t>Primary Value Markets</a:t>
            </a:r>
          </a:p>
        </p:txBody>
      </p:sp>
      <p:cxnSp>
        <p:nvCxnSpPr>
          <p:cNvPr id="44" name="Straight Connector 43">
            <a:extLst>
              <a:ext uri="{FF2B5EF4-FFF2-40B4-BE49-F238E27FC236}">
                <a16:creationId xmlns:a16="http://schemas.microsoft.com/office/drawing/2014/main" id="{ABFA174C-AD59-5F07-0D14-4CAB37EA74FB}"/>
              </a:ext>
            </a:extLst>
          </p:cNvPr>
          <p:cNvCxnSpPr>
            <a:cxnSpLocks/>
          </p:cNvCxnSpPr>
          <p:nvPr/>
        </p:nvCxnSpPr>
        <p:spPr>
          <a:xfrm>
            <a:off x="5582352" y="5524968"/>
            <a:ext cx="110743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F2EF33-5161-8F0F-248D-9BC37D3DB0E8}"/>
              </a:ext>
            </a:extLst>
          </p:cNvPr>
          <p:cNvCxnSpPr>
            <a:cxnSpLocks/>
          </p:cNvCxnSpPr>
          <p:nvPr/>
        </p:nvCxnSpPr>
        <p:spPr>
          <a:xfrm flipH="1">
            <a:off x="6689789" y="5465103"/>
            <a:ext cx="109927" cy="5986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CF96CBA-B93E-5CED-5DAA-0E7461275484}"/>
              </a:ext>
            </a:extLst>
          </p:cNvPr>
          <p:cNvSpPr txBox="1"/>
          <p:nvPr/>
        </p:nvSpPr>
        <p:spPr>
          <a:xfrm rot="19248904">
            <a:off x="6857292" y="2809826"/>
            <a:ext cx="1060107" cy="369303"/>
          </a:xfrm>
          <a:prstGeom prst="rect">
            <a:avLst/>
          </a:prstGeom>
          <a:noFill/>
        </p:spPr>
        <p:txBody>
          <a:bodyPr wrap="square" rtlCol="0">
            <a:prstTxWarp prst="textArchUp">
              <a:avLst>
                <a:gd name="adj" fmla="val 10924824"/>
              </a:avLst>
            </a:prstTxWarp>
            <a:spAutoFit/>
          </a:bodyPr>
          <a:lstStyle/>
          <a:p>
            <a:pPr algn="ctr"/>
            <a:r>
              <a:rPr lang="en-US" sz="720">
                <a:solidFill>
                  <a:srgbClr val="33404F"/>
                </a:solidFill>
                <a:latin typeface="Lato" panose="020F0502020204030203" pitchFamily="34" charset="0"/>
              </a:rPr>
              <a:t>Secondary Growth</a:t>
            </a:r>
          </a:p>
          <a:p>
            <a:pPr algn="ctr"/>
            <a:r>
              <a:rPr lang="en-US" sz="720">
                <a:solidFill>
                  <a:srgbClr val="33404F"/>
                </a:solidFill>
                <a:latin typeface="Lato" panose="020F0502020204030203" pitchFamily="34" charset="0"/>
              </a:rPr>
              <a:t>Markets</a:t>
            </a:r>
          </a:p>
        </p:txBody>
      </p:sp>
      <p:cxnSp>
        <p:nvCxnSpPr>
          <p:cNvPr id="50" name="Straight Connector 49">
            <a:extLst>
              <a:ext uri="{FF2B5EF4-FFF2-40B4-BE49-F238E27FC236}">
                <a16:creationId xmlns:a16="http://schemas.microsoft.com/office/drawing/2014/main" id="{7B3A8FDD-4EA9-4D39-5B3B-CA8A58AF2000}"/>
              </a:ext>
            </a:extLst>
          </p:cNvPr>
          <p:cNvCxnSpPr>
            <a:cxnSpLocks/>
          </p:cNvCxnSpPr>
          <p:nvPr/>
        </p:nvCxnSpPr>
        <p:spPr>
          <a:xfrm>
            <a:off x="9457278" y="2558386"/>
            <a:ext cx="154533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C604D2-68A6-4CD8-2CC6-2557A060C0C0}"/>
              </a:ext>
            </a:extLst>
          </p:cNvPr>
          <p:cNvCxnSpPr>
            <a:cxnSpLocks/>
          </p:cNvCxnSpPr>
          <p:nvPr/>
        </p:nvCxnSpPr>
        <p:spPr>
          <a:xfrm flipV="1">
            <a:off x="9394785" y="2558386"/>
            <a:ext cx="62492" cy="855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B175AB-FFFB-2945-CF6F-E908E4C6FEA7}"/>
              </a:ext>
            </a:extLst>
          </p:cNvPr>
          <p:cNvCxnSpPr>
            <a:cxnSpLocks/>
          </p:cNvCxnSpPr>
          <p:nvPr/>
        </p:nvCxnSpPr>
        <p:spPr>
          <a:xfrm>
            <a:off x="10207689" y="4148796"/>
            <a:ext cx="78638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368F53-1A49-C305-A51C-E08B2EF0263B}"/>
              </a:ext>
            </a:extLst>
          </p:cNvPr>
          <p:cNvCxnSpPr>
            <a:cxnSpLocks/>
          </p:cNvCxnSpPr>
          <p:nvPr/>
        </p:nvCxnSpPr>
        <p:spPr>
          <a:xfrm flipV="1">
            <a:off x="7588472" y="2069883"/>
            <a:ext cx="0" cy="3472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F515D5-01F8-4258-D9D9-11FF70EB0370}"/>
              </a:ext>
            </a:extLst>
          </p:cNvPr>
          <p:cNvCxnSpPr>
            <a:cxnSpLocks/>
          </p:cNvCxnSpPr>
          <p:nvPr/>
        </p:nvCxnSpPr>
        <p:spPr>
          <a:xfrm>
            <a:off x="5582352" y="2378288"/>
            <a:ext cx="171224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B504390-BF20-723F-C6D1-9A6F91D72B8C}"/>
              </a:ext>
            </a:extLst>
          </p:cNvPr>
          <p:cNvCxnSpPr>
            <a:cxnSpLocks/>
          </p:cNvCxnSpPr>
          <p:nvPr/>
        </p:nvCxnSpPr>
        <p:spPr>
          <a:xfrm>
            <a:off x="5582352" y="2688327"/>
            <a:ext cx="14189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CC22E22-5DFC-924C-C16E-0840C0A126A4}"/>
              </a:ext>
            </a:extLst>
          </p:cNvPr>
          <p:cNvCxnSpPr>
            <a:cxnSpLocks/>
          </p:cNvCxnSpPr>
          <p:nvPr/>
        </p:nvCxnSpPr>
        <p:spPr>
          <a:xfrm flipV="1">
            <a:off x="7000381" y="2688327"/>
            <a:ext cx="89802" cy="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68BE10-8C2C-0C7C-326C-0764FC7D2EBC}"/>
              </a:ext>
            </a:extLst>
          </p:cNvPr>
          <p:cNvCxnSpPr>
            <a:cxnSpLocks/>
          </p:cNvCxnSpPr>
          <p:nvPr/>
        </p:nvCxnSpPr>
        <p:spPr>
          <a:xfrm flipV="1">
            <a:off x="5582352" y="2979388"/>
            <a:ext cx="1136534" cy="4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AAFB69-F760-1CDB-4303-60D3944D4E66}"/>
              </a:ext>
            </a:extLst>
          </p:cNvPr>
          <p:cNvCxnSpPr>
            <a:cxnSpLocks/>
          </p:cNvCxnSpPr>
          <p:nvPr/>
        </p:nvCxnSpPr>
        <p:spPr>
          <a:xfrm flipV="1">
            <a:off x="6716206" y="2862848"/>
            <a:ext cx="180893" cy="11654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29AED9-5E2C-FC72-E41F-B65F47C5C565}"/>
              </a:ext>
            </a:extLst>
          </p:cNvPr>
          <p:cNvCxnSpPr>
            <a:cxnSpLocks/>
          </p:cNvCxnSpPr>
          <p:nvPr/>
        </p:nvCxnSpPr>
        <p:spPr>
          <a:xfrm>
            <a:off x="5597354" y="4173834"/>
            <a:ext cx="75275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4057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C29212-E213-B9E5-3AD1-E5085D2F0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86405-730B-4DF7-70EE-D9385EF3F75B}"/>
              </a:ext>
            </a:extLst>
          </p:cNvPr>
          <p:cNvSpPr>
            <a:spLocks noGrp="1"/>
          </p:cNvSpPr>
          <p:nvPr>
            <p:ph type="title"/>
          </p:nvPr>
        </p:nvSpPr>
        <p:spPr/>
        <p:txBody>
          <a:bodyPr/>
          <a:lstStyle/>
          <a:p>
            <a:r>
              <a:rPr lang="en-US" sz="2000"/>
              <a:t>Same Store Analysis - Apollo</a:t>
            </a:r>
            <a:endParaRPr lang="en-US">
              <a:solidFill>
                <a:srgbClr val="FF0000"/>
              </a:solidFill>
            </a:endParaRPr>
          </a:p>
        </p:txBody>
      </p:sp>
      <p:sp>
        <p:nvSpPr>
          <p:cNvPr id="6" name="TextBox 5">
            <a:extLst>
              <a:ext uri="{FF2B5EF4-FFF2-40B4-BE49-F238E27FC236}">
                <a16:creationId xmlns:a16="http://schemas.microsoft.com/office/drawing/2014/main" id="{54A6219E-8302-38A7-C3AE-7072FE12B93F}"/>
              </a:ext>
            </a:extLst>
          </p:cNvPr>
          <p:cNvSpPr txBox="1"/>
          <p:nvPr/>
        </p:nvSpPr>
        <p:spPr>
          <a:xfrm>
            <a:off x="3112501" y="6004684"/>
            <a:ext cx="1615339" cy="584775"/>
          </a:xfrm>
          <a:prstGeom prst="rect">
            <a:avLst/>
          </a:prstGeom>
          <a:noFill/>
        </p:spPr>
        <p:txBody>
          <a:bodyPr wrap="square" rtlCol="0">
            <a:spAutoFit/>
          </a:bodyPr>
          <a:lstStyle/>
          <a:p>
            <a:pPr algn="ctr"/>
            <a:r>
              <a:rPr lang="en-US" sz="1600">
                <a:solidFill>
                  <a:srgbClr val="FFC000"/>
                </a:solidFill>
              </a:rPr>
              <a:t>$180M (16.9%) </a:t>
            </a:r>
          </a:p>
          <a:p>
            <a:pPr algn="ctr"/>
            <a:r>
              <a:rPr lang="en-US" sz="1600"/>
              <a:t>WA Total Cost</a:t>
            </a:r>
            <a:endParaRPr lang="en-IL" sz="1600"/>
          </a:p>
        </p:txBody>
      </p:sp>
      <p:sp>
        <p:nvSpPr>
          <p:cNvPr id="7" name="TextBox 6">
            <a:extLst>
              <a:ext uri="{FF2B5EF4-FFF2-40B4-BE49-F238E27FC236}">
                <a16:creationId xmlns:a16="http://schemas.microsoft.com/office/drawing/2014/main" id="{31773864-6F42-C116-470A-E371716EAF3E}"/>
              </a:ext>
            </a:extLst>
          </p:cNvPr>
          <p:cNvSpPr txBox="1"/>
          <p:nvPr/>
        </p:nvSpPr>
        <p:spPr>
          <a:xfrm>
            <a:off x="6595233" y="6079193"/>
            <a:ext cx="1481967" cy="584775"/>
          </a:xfrm>
          <a:prstGeom prst="rect">
            <a:avLst/>
          </a:prstGeom>
          <a:noFill/>
        </p:spPr>
        <p:txBody>
          <a:bodyPr wrap="square" rtlCol="0">
            <a:spAutoFit/>
          </a:bodyPr>
          <a:lstStyle/>
          <a:p>
            <a:pPr algn="ctr"/>
            <a:r>
              <a:rPr lang="en-US" sz="1600">
                <a:solidFill>
                  <a:srgbClr val="FFC000"/>
                </a:solidFill>
              </a:rPr>
              <a:t>1.7M (16.3%)</a:t>
            </a:r>
          </a:p>
          <a:p>
            <a:pPr algn="ctr"/>
            <a:r>
              <a:rPr lang="en-US" sz="1600"/>
              <a:t>SF</a:t>
            </a:r>
            <a:endParaRPr lang="en-IL" sz="1600"/>
          </a:p>
        </p:txBody>
      </p:sp>
      <p:sp>
        <p:nvSpPr>
          <p:cNvPr id="8" name="TextBox 7">
            <a:extLst>
              <a:ext uri="{FF2B5EF4-FFF2-40B4-BE49-F238E27FC236}">
                <a16:creationId xmlns:a16="http://schemas.microsoft.com/office/drawing/2014/main" id="{F34FDC9D-0C96-17C4-D885-DB1BFB94500D}"/>
              </a:ext>
            </a:extLst>
          </p:cNvPr>
          <p:cNvSpPr txBox="1"/>
          <p:nvPr/>
        </p:nvSpPr>
        <p:spPr>
          <a:xfrm>
            <a:off x="4892164" y="6004684"/>
            <a:ext cx="1363852" cy="584775"/>
          </a:xfrm>
          <a:prstGeom prst="rect">
            <a:avLst/>
          </a:prstGeom>
          <a:noFill/>
        </p:spPr>
        <p:txBody>
          <a:bodyPr wrap="square" rtlCol="0">
            <a:spAutoFit/>
          </a:bodyPr>
          <a:lstStyle/>
          <a:p>
            <a:pPr algn="ctr"/>
            <a:r>
              <a:rPr lang="en-US" sz="1600">
                <a:solidFill>
                  <a:srgbClr val="FFC000"/>
                </a:solidFill>
              </a:rPr>
              <a:t>29</a:t>
            </a:r>
          </a:p>
          <a:p>
            <a:pPr algn="ctr"/>
            <a:r>
              <a:rPr lang="en-US" sz="1600">
                <a:solidFill>
                  <a:srgbClr val="FFC000"/>
                </a:solidFill>
              </a:rPr>
              <a:t> </a:t>
            </a:r>
            <a:r>
              <a:rPr lang="en-US" sz="1600"/>
              <a:t>Buildings</a:t>
            </a:r>
            <a:endParaRPr lang="en-IL" sz="1600"/>
          </a:p>
        </p:txBody>
      </p:sp>
      <p:pic>
        <p:nvPicPr>
          <p:cNvPr id="9" name="Graphic 4">
            <a:extLst>
              <a:ext uri="{FF2B5EF4-FFF2-40B4-BE49-F238E27FC236}">
                <a16:creationId xmlns:a16="http://schemas.microsoft.com/office/drawing/2014/main" id="{D315042D-86A6-AA0C-06F0-D5DB38EAFE2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56584" y="5555385"/>
            <a:ext cx="625189" cy="515560"/>
          </a:xfrm>
          <a:prstGeom prst="rect">
            <a:avLst/>
          </a:prstGeom>
        </p:spPr>
      </p:pic>
      <p:pic>
        <p:nvPicPr>
          <p:cNvPr id="10" name="Graphic 20">
            <a:extLst>
              <a:ext uri="{FF2B5EF4-FFF2-40B4-BE49-F238E27FC236}">
                <a16:creationId xmlns:a16="http://schemas.microsoft.com/office/drawing/2014/main" id="{60A0071E-5ABF-82A9-3BFD-98715BEA230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54534" y="5543018"/>
            <a:ext cx="587678" cy="461666"/>
          </a:xfrm>
          <a:prstGeom prst="rect">
            <a:avLst/>
          </a:prstGeom>
        </p:spPr>
      </p:pic>
      <p:pic>
        <p:nvPicPr>
          <p:cNvPr id="11" name="Graphic 8">
            <a:extLst>
              <a:ext uri="{FF2B5EF4-FFF2-40B4-BE49-F238E27FC236}">
                <a16:creationId xmlns:a16="http://schemas.microsoft.com/office/drawing/2014/main" id="{0161A12E-D687-DDF9-AABF-199B9102ACB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518075" y="5513105"/>
            <a:ext cx="549764" cy="521491"/>
          </a:xfrm>
          <a:prstGeom prst="rect">
            <a:avLst/>
          </a:prstGeom>
        </p:spPr>
      </p:pic>
      <p:sp>
        <p:nvSpPr>
          <p:cNvPr id="3" name="TextBox 2">
            <a:extLst>
              <a:ext uri="{FF2B5EF4-FFF2-40B4-BE49-F238E27FC236}">
                <a16:creationId xmlns:a16="http://schemas.microsoft.com/office/drawing/2014/main" id="{2D182A5A-832A-EF05-00BA-D76A7DE3B2F7}"/>
              </a:ext>
            </a:extLst>
          </p:cNvPr>
          <p:cNvSpPr txBox="1"/>
          <p:nvPr/>
        </p:nvSpPr>
        <p:spPr>
          <a:xfrm>
            <a:off x="9358062" y="296056"/>
            <a:ext cx="1993392" cy="646331"/>
          </a:xfrm>
          <a:prstGeom prst="rect">
            <a:avLst/>
          </a:prstGeom>
          <a:solidFill>
            <a:schemeClr val="accent1"/>
          </a:solidFill>
          <a:ln>
            <a:solidFill>
              <a:schemeClr val="tx1"/>
            </a:solidFill>
          </a:ln>
        </p:spPr>
        <p:txBody>
          <a:bodyPr wrap="square" rtlCol="0">
            <a:spAutoFit/>
          </a:bodyPr>
          <a:lstStyle/>
          <a:p>
            <a:pPr algn="ctr"/>
            <a:r>
              <a:rPr lang="en-US"/>
              <a:t>Ready for Review –</a:t>
            </a:r>
          </a:p>
          <a:p>
            <a:pPr algn="ctr"/>
            <a:r>
              <a:rPr lang="en-US"/>
              <a:t>Fund Finance</a:t>
            </a:r>
          </a:p>
        </p:txBody>
      </p:sp>
      <p:pic>
        <p:nvPicPr>
          <p:cNvPr id="4" name="Picture 3">
            <a:extLst>
              <a:ext uri="{FF2B5EF4-FFF2-40B4-BE49-F238E27FC236}">
                <a16:creationId xmlns:a16="http://schemas.microsoft.com/office/drawing/2014/main" id="{FB42D230-2B96-BFCD-80EA-CEDADD9ECA4D}"/>
              </a:ext>
            </a:extLst>
          </p:cNvPr>
          <p:cNvPicPr>
            <a:picLocks noChangeAspect="1"/>
          </p:cNvPicPr>
          <p:nvPr/>
        </p:nvPicPr>
        <p:blipFill>
          <a:blip r:embed="rId8"/>
          <a:stretch>
            <a:fillRect/>
          </a:stretch>
        </p:blipFill>
        <p:spPr>
          <a:xfrm>
            <a:off x="2557759" y="1231787"/>
            <a:ext cx="6032662" cy="4092765"/>
          </a:xfrm>
          <a:prstGeom prst="rect">
            <a:avLst/>
          </a:prstGeom>
        </p:spPr>
      </p:pic>
    </p:spTree>
    <p:extLst>
      <p:ext uri="{BB962C8B-B14F-4D97-AF65-F5344CB8AC3E}">
        <p14:creationId xmlns:p14="http://schemas.microsoft.com/office/powerpoint/2010/main" val="7750839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F73E52-96FA-FF72-DDAE-9B56654DFD4A}"/>
            </a:ext>
          </a:extLst>
        </p:cNvPr>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D39BA6E0-E45B-D011-FDE8-60EA8104D1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5" name="think-cell data - do not delete" hidden="1">
                        <a:extLst>
                          <a:ext uri="{FF2B5EF4-FFF2-40B4-BE49-F238E27FC236}">
                            <a16:creationId xmlns:a16="http://schemas.microsoft.com/office/drawing/2014/main" id="{D39BA6E0-E45B-D011-FDE8-60EA8104D1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2C9C5BC4-5B1B-0814-33F0-63674E691FE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53D5703-2E28-BE5A-6A31-FA28179BA5E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D865EFC-785F-A745-7DB2-C830E951AB4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36E9A13-3AD7-5529-4404-E9B7D8CD0E46}"/>
              </a:ext>
            </a:extLst>
          </p:cNvPr>
          <p:cNvSpPr>
            <a:spLocks noGrp="1"/>
          </p:cNvSpPr>
          <p:nvPr>
            <p:ph type="title"/>
          </p:nvPr>
        </p:nvSpPr>
        <p:spPr>
          <a:xfrm>
            <a:off x="756110" y="478737"/>
            <a:ext cx="10072437" cy="685481"/>
          </a:xfrm>
        </p:spPr>
        <p:txBody>
          <a:bodyPr vert="horz">
            <a:normAutofit fontScale="90000"/>
          </a:bodyPr>
          <a:lstStyle/>
          <a:p>
            <a:r>
              <a:rPr lang="en-US" sz="2400"/>
              <a:t>Escrows: Required Repairs- Apollo</a:t>
            </a:r>
            <a:br>
              <a:rPr lang="en-US" sz="2400"/>
            </a:br>
            <a:endParaRPr lang="en-US" sz="2400"/>
          </a:p>
        </p:txBody>
      </p:sp>
      <p:sp>
        <p:nvSpPr>
          <p:cNvPr id="10" name="Rectangle 9">
            <a:extLst>
              <a:ext uri="{FF2B5EF4-FFF2-40B4-BE49-F238E27FC236}">
                <a16:creationId xmlns:a16="http://schemas.microsoft.com/office/drawing/2014/main" id="{31B1046D-CE49-AA1C-FF0E-1ECABE9AAB9E}"/>
              </a:ext>
            </a:extLst>
          </p:cNvPr>
          <p:cNvSpPr/>
          <p:nvPr/>
        </p:nvSpPr>
        <p:spPr>
          <a:xfrm>
            <a:off x="6730286" y="1317888"/>
            <a:ext cx="4186232" cy="309750"/>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latin typeface="Arial" panose="020B0604020202020204" pitchFamily="34" charset="0"/>
                <a:cs typeface="Arial" panose="020B0604020202020204" pitchFamily="34" charset="0"/>
              </a:rPr>
              <a:t>Key Takeaways</a:t>
            </a:r>
          </a:p>
        </p:txBody>
      </p:sp>
      <p:sp>
        <p:nvSpPr>
          <p:cNvPr id="6" name="Rectangle 5">
            <a:extLst>
              <a:ext uri="{FF2B5EF4-FFF2-40B4-BE49-F238E27FC236}">
                <a16:creationId xmlns:a16="http://schemas.microsoft.com/office/drawing/2014/main" id="{11FD5CD8-6613-520F-25D4-03D502B609DA}"/>
              </a:ext>
            </a:extLst>
          </p:cNvPr>
          <p:cNvSpPr/>
          <p:nvPr/>
        </p:nvSpPr>
        <p:spPr>
          <a:xfrm>
            <a:off x="6730287" y="1627638"/>
            <a:ext cx="4186232" cy="193583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100">
                <a:solidFill>
                  <a:schemeClr val="tx1"/>
                </a:solidFill>
                <a:latin typeface="Söhne"/>
                <a:cs typeface="Arial" panose="020B0604020202020204" pitchFamily="34" charset="0"/>
              </a:rPr>
              <a:t>2024 Required Repairs Release</a:t>
            </a:r>
          </a:p>
        </p:txBody>
      </p:sp>
      <p:pic>
        <p:nvPicPr>
          <p:cNvPr id="21" name="Picture 20">
            <a:extLst>
              <a:ext uri="{FF2B5EF4-FFF2-40B4-BE49-F238E27FC236}">
                <a16:creationId xmlns:a16="http://schemas.microsoft.com/office/drawing/2014/main" id="{E103C438-E169-0772-72A6-6651EB5C3197}"/>
              </a:ext>
            </a:extLst>
          </p:cNvPr>
          <p:cNvPicPr>
            <a:picLocks noChangeAspect="1"/>
          </p:cNvPicPr>
          <p:nvPr/>
        </p:nvPicPr>
        <p:blipFill>
          <a:blip r:embed="rId6"/>
          <a:stretch>
            <a:fillRect/>
          </a:stretch>
        </p:blipFill>
        <p:spPr>
          <a:xfrm>
            <a:off x="1109383" y="1242381"/>
            <a:ext cx="5267491" cy="2321087"/>
          </a:xfrm>
          <a:prstGeom prst="rect">
            <a:avLst/>
          </a:prstGeom>
        </p:spPr>
      </p:pic>
      <p:sp>
        <p:nvSpPr>
          <p:cNvPr id="7" name="TextBox 6">
            <a:extLst>
              <a:ext uri="{FF2B5EF4-FFF2-40B4-BE49-F238E27FC236}">
                <a16:creationId xmlns:a16="http://schemas.microsoft.com/office/drawing/2014/main" id="{8D764AD7-B7B1-18D1-7253-2A5D82DC4587}"/>
              </a:ext>
            </a:extLst>
          </p:cNvPr>
          <p:cNvSpPr txBox="1"/>
          <p:nvPr/>
        </p:nvSpPr>
        <p:spPr>
          <a:xfrm>
            <a:off x="9358062" y="296056"/>
            <a:ext cx="1993392" cy="646331"/>
          </a:xfrm>
          <a:prstGeom prst="rect">
            <a:avLst/>
          </a:prstGeom>
          <a:solidFill>
            <a:srgbClr val="FFFF00"/>
          </a:solidFill>
          <a:ln>
            <a:solidFill>
              <a:schemeClr val="tx1"/>
            </a:solidFill>
          </a:ln>
        </p:spPr>
        <p:txBody>
          <a:bodyPr wrap="square" rtlCol="0">
            <a:spAutoFit/>
          </a:bodyPr>
          <a:lstStyle/>
          <a:p>
            <a:pPr algn="ctr"/>
            <a:r>
              <a:rPr lang="en-US"/>
              <a:t>OPEN –</a:t>
            </a:r>
          </a:p>
          <a:p>
            <a:pPr algn="ctr"/>
            <a:r>
              <a:rPr lang="en-US"/>
              <a:t>Fund Finance</a:t>
            </a:r>
          </a:p>
        </p:txBody>
      </p:sp>
    </p:spTree>
    <p:extLst>
      <p:ext uri="{BB962C8B-B14F-4D97-AF65-F5344CB8AC3E}">
        <p14:creationId xmlns:p14="http://schemas.microsoft.com/office/powerpoint/2010/main" val="1512800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C9E0A1-CC2B-A7D3-11D4-C71FD30A373F}"/>
              </a:ext>
            </a:extLst>
          </p:cNvPr>
          <p:cNvPicPr>
            <a:picLocks noChangeAspect="1"/>
          </p:cNvPicPr>
          <p:nvPr/>
        </p:nvPicPr>
        <p:blipFill>
          <a:blip r:embed="rId3"/>
          <a:stretch>
            <a:fillRect/>
          </a:stretch>
        </p:blipFill>
        <p:spPr>
          <a:xfrm>
            <a:off x="908562" y="1167157"/>
            <a:ext cx="9391650" cy="5353050"/>
          </a:xfrm>
          <a:prstGeom prst="rect">
            <a:avLst/>
          </a:prstGeom>
        </p:spPr>
      </p:pic>
      <p:cxnSp>
        <p:nvCxnSpPr>
          <p:cNvPr id="5" name="Straight Connector 4">
            <a:extLst>
              <a:ext uri="{FF2B5EF4-FFF2-40B4-BE49-F238E27FC236}">
                <a16:creationId xmlns:a16="http://schemas.microsoft.com/office/drawing/2014/main" id="{BCECBC47-8C66-6E07-BDA1-129C6F4FE4C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FB2C466-8F70-58AB-EDAB-F3D47510D81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7">
            <a:extLst>
              <a:ext uri="{FF2B5EF4-FFF2-40B4-BE49-F238E27FC236}">
                <a16:creationId xmlns:a16="http://schemas.microsoft.com/office/drawing/2014/main" id="{85F5A8E8-67E1-637E-AFF8-385BA14D180D}"/>
              </a:ext>
            </a:extLst>
          </p:cNvPr>
          <p:cNvSpPr txBox="1">
            <a:spLocks/>
          </p:cNvSpPr>
          <p:nvPr/>
        </p:nvSpPr>
        <p:spPr>
          <a:xfrm>
            <a:off x="840545" y="520826"/>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kern="0"/>
              <a:t>KeyBank Q4 2024 Compliance – Quarterly Availability Trend Analysis</a:t>
            </a:r>
            <a:endParaRPr lang="en-US" sz="2800" kern="0"/>
          </a:p>
        </p:txBody>
      </p:sp>
      <p:sp>
        <p:nvSpPr>
          <p:cNvPr id="10" name="Rectangle 9">
            <a:extLst>
              <a:ext uri="{FF2B5EF4-FFF2-40B4-BE49-F238E27FC236}">
                <a16:creationId xmlns:a16="http://schemas.microsoft.com/office/drawing/2014/main" id="{E27B57A1-BE86-28FD-A4A4-02E38D30B502}"/>
              </a:ext>
            </a:extLst>
          </p:cNvPr>
          <p:cNvSpPr/>
          <p:nvPr/>
        </p:nvSpPr>
        <p:spPr>
          <a:xfrm>
            <a:off x="4140537" y="6223530"/>
            <a:ext cx="1248697" cy="2899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5629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CECBC47-8C66-6E07-BDA1-129C6F4FE4C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FB2C466-8F70-58AB-EDAB-F3D47510D81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8580533D-33E6-AF4D-ECDF-55BC16A20EBF}"/>
              </a:ext>
            </a:extLst>
          </p:cNvPr>
          <p:cNvSpPr>
            <a:spLocks noGrp="1"/>
          </p:cNvSpPr>
          <p:nvPr>
            <p:ph type="title"/>
          </p:nvPr>
        </p:nvSpPr>
        <p:spPr>
          <a:xfrm>
            <a:off x="798776" y="382031"/>
            <a:ext cx="10072437" cy="685481"/>
          </a:xfrm>
        </p:spPr>
        <p:txBody>
          <a:bodyPr>
            <a:normAutofit/>
          </a:bodyPr>
          <a:lstStyle/>
          <a:p>
            <a:r>
              <a:rPr lang="en-US" sz="2400" i="0" u="none" strike="noStrike" baseline="0">
                <a:solidFill>
                  <a:srgbClr val="44546A"/>
                </a:solidFill>
              </a:rPr>
              <a:t>KeyBank Q1 2025 Compliance - FCCR</a:t>
            </a:r>
            <a:endParaRPr lang="en-US" sz="2800"/>
          </a:p>
        </p:txBody>
      </p:sp>
      <p:sp>
        <p:nvSpPr>
          <p:cNvPr id="2" name="Rectangle 1">
            <a:extLst>
              <a:ext uri="{FF2B5EF4-FFF2-40B4-BE49-F238E27FC236}">
                <a16:creationId xmlns:a16="http://schemas.microsoft.com/office/drawing/2014/main" id="{E8CC2F5D-33AB-08F1-AB54-0FCD9B24A8DB}"/>
              </a:ext>
            </a:extLst>
          </p:cNvPr>
          <p:cNvSpPr/>
          <p:nvPr/>
        </p:nvSpPr>
        <p:spPr>
          <a:xfrm>
            <a:off x="6662744" y="4522294"/>
            <a:ext cx="5213162" cy="236519"/>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latin typeface="Gilroy" panose="00000500000000000000"/>
                <a:cs typeface="Arial" panose="020B0604020202020204" pitchFamily="34" charset="0"/>
              </a:rPr>
              <a:t>Key Takeaways</a:t>
            </a:r>
          </a:p>
        </p:txBody>
      </p:sp>
      <p:sp>
        <p:nvSpPr>
          <p:cNvPr id="6" name="Rectangle 5">
            <a:extLst>
              <a:ext uri="{FF2B5EF4-FFF2-40B4-BE49-F238E27FC236}">
                <a16:creationId xmlns:a16="http://schemas.microsoft.com/office/drawing/2014/main" id="{5F2132CC-B99F-FB22-475D-E65F4627D4EB}"/>
              </a:ext>
            </a:extLst>
          </p:cNvPr>
          <p:cNvSpPr/>
          <p:nvPr/>
        </p:nvSpPr>
        <p:spPr>
          <a:xfrm>
            <a:off x="6662744" y="4758813"/>
            <a:ext cx="2786055" cy="2042827"/>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u="sng">
                <a:solidFill>
                  <a:schemeClr val="tx1"/>
                </a:solidFill>
                <a:latin typeface="Gilroy" panose="00000500000000000000"/>
                <a:ea typeface="Lato" panose="020F0502020204030203" pitchFamily="34" charset="0"/>
                <a:cs typeface="Lato" panose="020F0502020204030203" pitchFamily="34" charset="0"/>
              </a:rPr>
              <a:t>Fixed Charge Coverage Ratio “FCCR”</a:t>
            </a:r>
          </a:p>
          <a:p>
            <a:pPr marL="171450" indent="-171450" algn="l">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Increased to </a:t>
            </a:r>
            <a:r>
              <a:rPr lang="en-US" sz="1000" b="1">
                <a:solidFill>
                  <a:schemeClr val="tx1"/>
                </a:solidFill>
                <a:latin typeface="Gilroy" panose="00000500000000000000"/>
                <a:ea typeface="Lato" panose="020F0502020204030203" pitchFamily="34" charset="0"/>
                <a:cs typeface="Lato" panose="020F0502020204030203" pitchFamily="34" charset="0"/>
              </a:rPr>
              <a:t>1.85x as of Q1-25</a:t>
            </a:r>
            <a:r>
              <a:rPr lang="en-US" sz="1000">
                <a:solidFill>
                  <a:schemeClr val="tx1"/>
                </a:solidFill>
                <a:latin typeface="Gilroy" panose="00000500000000000000"/>
                <a:ea typeface="Lato" panose="020F0502020204030203" pitchFamily="34" charset="0"/>
                <a:cs typeface="Lato" panose="020F0502020204030203" pitchFamily="34" charset="0"/>
              </a:rPr>
              <a:t>, up from 1.79x as of Q4-24.</a:t>
            </a:r>
          </a:p>
          <a:p>
            <a:endParaRPr lang="en-US" sz="400" b="1" u="sng">
              <a:solidFill>
                <a:schemeClr val="tx1"/>
              </a:solidFill>
              <a:latin typeface="Gilroy" panose="00000500000000000000"/>
              <a:ea typeface="Lato" panose="020F0502020204030203" pitchFamily="34" charset="0"/>
              <a:cs typeface="Lato" panose="020F0502020204030203" pitchFamily="34" charset="0"/>
            </a:endParaRPr>
          </a:p>
          <a:p>
            <a:r>
              <a:rPr lang="en-US" sz="1000" b="1" u="sng">
                <a:solidFill>
                  <a:schemeClr val="tx1"/>
                </a:solidFill>
                <a:latin typeface="Gilroy" panose="00000500000000000000"/>
                <a:ea typeface="Lato" panose="020F0502020204030203" pitchFamily="34" charset="0"/>
                <a:cs typeface="Lato" panose="020F0502020204030203" pitchFamily="34" charset="0"/>
              </a:rPr>
              <a:t>Cushion (Nominal Amount)</a:t>
            </a:r>
          </a:p>
          <a:p>
            <a:pPr marL="171450" indent="-171450" algn="l">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Increased to </a:t>
            </a:r>
            <a:r>
              <a:rPr lang="en-US" sz="1000" b="1">
                <a:solidFill>
                  <a:schemeClr val="tx1"/>
                </a:solidFill>
                <a:latin typeface="Gilroy" panose="00000500000000000000"/>
                <a:ea typeface="Lato" panose="020F0502020204030203" pitchFamily="34" charset="0"/>
                <a:cs typeface="Lato" panose="020F0502020204030203" pitchFamily="34" charset="0"/>
              </a:rPr>
              <a:t>$9.3M as of Q1-25</a:t>
            </a:r>
            <a:r>
              <a:rPr lang="en-US" sz="1000">
                <a:solidFill>
                  <a:schemeClr val="tx1"/>
                </a:solidFill>
                <a:latin typeface="Gilroy" panose="00000500000000000000"/>
                <a:ea typeface="Lato" panose="020F0502020204030203" pitchFamily="34" charset="0"/>
                <a:cs typeface="Lato" panose="020F0502020204030203" pitchFamily="34" charset="0"/>
              </a:rPr>
              <a:t>, up from $7.7M as of Q4-24.</a:t>
            </a:r>
          </a:p>
          <a:p>
            <a:pPr algn="l"/>
            <a:endParaRPr lang="en-US" sz="400">
              <a:solidFill>
                <a:schemeClr val="tx1"/>
              </a:solidFill>
              <a:latin typeface="Gilroy" panose="00000500000000000000"/>
              <a:ea typeface="Lato" panose="020F0502020204030203" pitchFamily="34" charset="0"/>
              <a:cs typeface="Lato" panose="020F0502020204030203" pitchFamily="34" charset="0"/>
            </a:endParaRPr>
          </a:p>
          <a:p>
            <a:pPr algn="l"/>
            <a:r>
              <a:rPr lang="en-US" sz="1000" b="1" i="0" u="sng">
                <a:solidFill>
                  <a:schemeClr val="tx1"/>
                </a:solidFill>
                <a:effectLst/>
                <a:latin typeface="Gilroy" panose="00000500000000000000"/>
                <a:ea typeface="Lato" panose="020F0502020204030203" pitchFamily="34" charset="0"/>
                <a:cs typeface="Lato" panose="020F0502020204030203" pitchFamily="34" charset="0"/>
              </a:rPr>
              <a:t>Consolidated Interest Expense</a:t>
            </a:r>
            <a:endParaRPr lang="en-US" sz="1000" u="sng">
              <a:solidFill>
                <a:schemeClr val="tx1"/>
              </a:solidFill>
              <a:latin typeface="Gilroy" panose="00000500000000000000"/>
              <a:ea typeface="Lato" panose="020F0502020204030203" pitchFamily="34" charset="0"/>
              <a:cs typeface="Lato" panose="020F0502020204030203" pitchFamily="34" charset="0"/>
            </a:endParaRPr>
          </a:p>
          <a:p>
            <a:pPr marL="171450" indent="-171450" algn="l">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Incremental decline in Consolidated Interest Expense as we continue to utilize proceeds from asset dispositions to pay down the KeyBank facility, reducing our exposure to floating rate debt within the portfolio.</a:t>
            </a:r>
            <a:endParaRPr lang="en-US" sz="1000" b="1">
              <a:solidFill>
                <a:schemeClr val="tx1"/>
              </a:solidFill>
              <a:latin typeface="Gilroy" panose="0000050000000000000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FFACBF54-079A-7CDC-7582-C8C1A7537385}"/>
              </a:ext>
            </a:extLst>
          </p:cNvPr>
          <p:cNvSpPr/>
          <p:nvPr/>
        </p:nvSpPr>
        <p:spPr>
          <a:xfrm>
            <a:off x="9448799" y="4758812"/>
            <a:ext cx="2427106" cy="2042827"/>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400">
              <a:solidFill>
                <a:srgbClr val="FF0000"/>
              </a:solidFill>
              <a:latin typeface="Gilroy" panose="00000500000000000000"/>
              <a:ea typeface="Lato" panose="020F0502020204030203" pitchFamily="34" charset="0"/>
              <a:cs typeface="Lato" panose="020F0502020204030203" pitchFamily="34" charset="0"/>
            </a:endParaRPr>
          </a:p>
          <a:p>
            <a:pPr algn="l"/>
            <a:r>
              <a:rPr lang="en-US" sz="1000" b="1" i="0" u="sng">
                <a:solidFill>
                  <a:schemeClr val="tx1"/>
                </a:solidFill>
                <a:effectLst/>
                <a:latin typeface="Gilroy" panose="00000500000000000000"/>
                <a:ea typeface="Lato" panose="020F0502020204030203" pitchFamily="34" charset="0"/>
                <a:cs typeface="Lato" panose="020F0502020204030203" pitchFamily="34" charset="0"/>
              </a:rPr>
              <a:t>One-Time Income</a:t>
            </a:r>
            <a:endParaRPr lang="en-US" sz="1000" u="sng">
              <a:solidFill>
                <a:schemeClr val="tx1"/>
              </a:solidFill>
              <a:latin typeface="Gilroy" panose="00000500000000000000"/>
              <a:ea typeface="Lato" panose="020F0502020204030203" pitchFamily="34" charset="0"/>
              <a:cs typeface="Lato" panose="020F0502020204030203" pitchFamily="34" charset="0"/>
            </a:endParaRPr>
          </a:p>
          <a:p>
            <a:pPr marL="171450" indent="-171450" algn="l">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Within our reported EBITDA, we have included approximately </a:t>
            </a:r>
            <a:r>
              <a:rPr lang="en-US" sz="1000" u="sng">
                <a:solidFill>
                  <a:schemeClr val="tx1"/>
                </a:solidFill>
                <a:latin typeface="Gilroy" panose="00000500000000000000"/>
                <a:ea typeface="Lato" panose="020F0502020204030203" pitchFamily="34" charset="0"/>
                <a:cs typeface="Lato" panose="020F0502020204030203" pitchFamily="34" charset="0"/>
              </a:rPr>
              <a:t>$5.6M of one-time income</a:t>
            </a:r>
            <a:r>
              <a:rPr lang="en-US" sz="1000">
                <a:solidFill>
                  <a:schemeClr val="tx1"/>
                </a:solidFill>
                <a:latin typeface="Gilroy" panose="00000500000000000000"/>
                <a:ea typeface="Lato" panose="020F0502020204030203" pitchFamily="34" charset="0"/>
                <a:cs typeface="Lato" panose="020F0502020204030203" pitchFamily="34" charset="0"/>
              </a:rPr>
              <a:t>, primarily from </a:t>
            </a:r>
            <a:r>
              <a:rPr lang="en-US" sz="1000" u="sng">
                <a:solidFill>
                  <a:schemeClr val="tx1"/>
                </a:solidFill>
                <a:latin typeface="Gilroy" panose="00000500000000000000"/>
                <a:ea typeface="Lato" panose="020F0502020204030203" pitchFamily="34" charset="0"/>
                <a:cs typeface="Lato" panose="020F0502020204030203" pitchFamily="34" charset="0"/>
              </a:rPr>
              <a:t>Insurance Proceeds</a:t>
            </a:r>
            <a:r>
              <a:rPr lang="en-US" sz="1000">
                <a:solidFill>
                  <a:schemeClr val="tx1"/>
                </a:solidFill>
                <a:latin typeface="Gilroy" panose="00000500000000000000"/>
                <a:ea typeface="Lato" panose="020F0502020204030203" pitchFamily="34" charset="0"/>
                <a:cs typeface="Lato" panose="020F0502020204030203" pitchFamily="34" charset="0"/>
              </a:rPr>
              <a:t>.</a:t>
            </a:r>
          </a:p>
          <a:p>
            <a:pPr marL="171450" indent="-171450" algn="l">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It's important to note that this income was excluded from the Adjusted NOI for the DSCR calculation as per the definitions set in the credit agreement to calculate the Availability</a:t>
            </a:r>
            <a:r>
              <a:rPr lang="en-US" sz="1000" b="1">
                <a:solidFill>
                  <a:schemeClr val="tx1"/>
                </a:solidFill>
                <a:latin typeface="Gilroy" panose="00000500000000000000"/>
                <a:ea typeface="Lato" panose="020F0502020204030203" pitchFamily="34" charset="0"/>
                <a:cs typeface="Lato" panose="020F0502020204030203" pitchFamily="34" charset="0"/>
              </a:rPr>
              <a:t>.</a:t>
            </a:r>
          </a:p>
          <a:p>
            <a:pPr algn="l"/>
            <a:endParaRPr lang="en-US" sz="400" b="1">
              <a:solidFill>
                <a:schemeClr val="tx1"/>
              </a:solidFill>
              <a:latin typeface="Gilroy" panose="00000500000000000000"/>
              <a:ea typeface="Lato" panose="020F0502020204030203" pitchFamily="34" charset="0"/>
              <a:cs typeface="Lato" panose="020F0502020204030203" pitchFamily="34" charset="0"/>
            </a:endParaRPr>
          </a:p>
        </p:txBody>
      </p:sp>
      <p:pic>
        <p:nvPicPr>
          <p:cNvPr id="9" name="Picture 8">
            <a:extLst>
              <a:ext uri="{FF2B5EF4-FFF2-40B4-BE49-F238E27FC236}">
                <a16:creationId xmlns:a16="http://schemas.microsoft.com/office/drawing/2014/main" id="{7627DE6D-1172-D3F0-E50B-2006BEFC0303}"/>
              </a:ext>
            </a:extLst>
          </p:cNvPr>
          <p:cNvPicPr>
            <a:picLocks noChangeAspect="1"/>
          </p:cNvPicPr>
          <p:nvPr/>
        </p:nvPicPr>
        <p:blipFill>
          <a:blip r:embed="rId3"/>
          <a:stretch>
            <a:fillRect/>
          </a:stretch>
        </p:blipFill>
        <p:spPr>
          <a:xfrm>
            <a:off x="6662744" y="1168334"/>
            <a:ext cx="5242271" cy="3299823"/>
          </a:xfrm>
          <a:prstGeom prst="rect">
            <a:avLst/>
          </a:prstGeom>
        </p:spPr>
      </p:pic>
      <p:sp>
        <p:nvSpPr>
          <p:cNvPr id="15" name="Rectangle 14">
            <a:extLst>
              <a:ext uri="{FF2B5EF4-FFF2-40B4-BE49-F238E27FC236}">
                <a16:creationId xmlns:a16="http://schemas.microsoft.com/office/drawing/2014/main" id="{95C5E43B-B2A0-C702-B642-A8126F5F75C5}"/>
              </a:ext>
            </a:extLst>
          </p:cNvPr>
          <p:cNvSpPr/>
          <p:nvPr/>
        </p:nvSpPr>
        <p:spPr>
          <a:xfrm>
            <a:off x="9991339" y="3876930"/>
            <a:ext cx="879874" cy="235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0A1C1CC-EF70-65FB-57CB-3EE048C76952}"/>
              </a:ext>
            </a:extLst>
          </p:cNvPr>
          <p:cNvPicPr>
            <a:picLocks noChangeAspect="1"/>
          </p:cNvPicPr>
          <p:nvPr/>
        </p:nvPicPr>
        <p:blipFill>
          <a:blip r:embed="rId4"/>
          <a:stretch>
            <a:fillRect/>
          </a:stretch>
        </p:blipFill>
        <p:spPr>
          <a:xfrm>
            <a:off x="341316" y="1176462"/>
            <a:ext cx="6220995" cy="4665746"/>
          </a:xfrm>
          <a:prstGeom prst="rect">
            <a:avLst/>
          </a:prstGeom>
        </p:spPr>
      </p:pic>
      <p:sp>
        <p:nvSpPr>
          <p:cNvPr id="16" name="Rectangle 15">
            <a:extLst>
              <a:ext uri="{FF2B5EF4-FFF2-40B4-BE49-F238E27FC236}">
                <a16:creationId xmlns:a16="http://schemas.microsoft.com/office/drawing/2014/main" id="{B0CB4F79-2D68-8822-7F57-DB138AD126EE}"/>
              </a:ext>
            </a:extLst>
          </p:cNvPr>
          <p:cNvSpPr/>
          <p:nvPr/>
        </p:nvSpPr>
        <p:spPr>
          <a:xfrm>
            <a:off x="5628942" y="2133600"/>
            <a:ext cx="673535" cy="3483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77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FA1325-6AAC-54C2-FAF0-37827CD1BEE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0EAD87-5A36-9075-160E-AC208528DA7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96A0FA-E98A-A1F4-4085-1AC0C66B9671}"/>
              </a:ext>
            </a:extLst>
          </p:cNvPr>
          <p:cNvSpPr txBox="1"/>
          <p:nvPr/>
        </p:nvSpPr>
        <p:spPr>
          <a:xfrm>
            <a:off x="755740" y="1292434"/>
            <a:ext cx="4881893" cy="1754326"/>
          </a:xfrm>
          <a:prstGeom prst="rect">
            <a:avLst/>
          </a:prstGeom>
          <a:noFill/>
        </p:spPr>
        <p:txBody>
          <a:bodyPr wrap="square">
            <a:spAutoFit/>
          </a:bodyPr>
          <a:lstStyle/>
          <a:p>
            <a:pPr>
              <a:buClr>
                <a:srgbClr val="FEAB21"/>
              </a:buClr>
            </a:pPr>
            <a:r>
              <a:rPr lang="en-US" sz="1200" b="1" u="sng">
                <a:solidFill>
                  <a:schemeClr val="accent2"/>
                </a:solidFill>
                <a:latin typeface="Gilroy" panose="00000500000000000000"/>
                <a:ea typeface="Lato Medium" panose="020F0502020204030203" pitchFamily="34" charset="0"/>
                <a:cs typeface="Lato Medium" panose="020F0502020204030203" pitchFamily="34" charset="0"/>
              </a:rPr>
              <a:t>Key Considerations</a:t>
            </a:r>
          </a:p>
          <a:p>
            <a:pPr marL="228600" indent="-228600">
              <a:buClr>
                <a:srgbClr val="FEAB21"/>
              </a:buClr>
              <a:buFont typeface="Wingdings" panose="05000000000000000000" pitchFamily="2" charset="2"/>
              <a:buChar char="§"/>
            </a:pPr>
            <a:r>
              <a:rPr lang="en-US" sz="1200" b="0">
                <a:solidFill>
                  <a:schemeClr val="accent2"/>
                </a:solidFill>
                <a:latin typeface="Gilroy" panose="00000500000000000000"/>
                <a:ea typeface="Lato Medium" panose="020F0502020204030203" pitchFamily="34" charset="0"/>
                <a:cs typeface="Lato Medium" panose="020F0502020204030203" pitchFamily="34" charset="0"/>
              </a:rPr>
              <a:t>Recorded at the Fund-level, </a:t>
            </a:r>
            <a:r>
              <a:rPr lang="en-US" sz="1200" b="0" u="sng">
                <a:solidFill>
                  <a:schemeClr val="accent2"/>
                </a:solidFill>
                <a:latin typeface="Gilroy" panose="00000500000000000000"/>
                <a:ea typeface="Lato Medium" panose="020F0502020204030203" pitchFamily="34" charset="0"/>
                <a:cs typeface="Lato Medium" panose="020F0502020204030203" pitchFamily="34" charset="0"/>
              </a:rPr>
              <a:t>NOT</a:t>
            </a:r>
            <a:r>
              <a:rPr lang="en-US" sz="1200" b="0">
                <a:solidFill>
                  <a:schemeClr val="accent2"/>
                </a:solidFill>
                <a:latin typeface="Gilroy" panose="00000500000000000000"/>
                <a:ea typeface="Lato Medium" panose="020F0502020204030203" pitchFamily="34" charset="0"/>
                <a:cs typeface="Lato Medium" panose="020F0502020204030203" pitchFamily="34" charset="0"/>
              </a:rPr>
              <a:t> at the individual Property-level </a:t>
            </a:r>
          </a:p>
          <a:p>
            <a:pPr marL="228600" indent="-228600">
              <a:buClr>
                <a:srgbClr val="FEAB21"/>
              </a:buClr>
              <a:buFont typeface="Wingdings" panose="05000000000000000000" pitchFamily="2" charset="2"/>
              <a:buChar char="§"/>
            </a:pPr>
            <a:r>
              <a:rPr lang="en-US" sz="1200" b="0">
                <a:solidFill>
                  <a:schemeClr val="accent2"/>
                </a:solidFill>
                <a:latin typeface="Gilroy" panose="00000500000000000000"/>
                <a:ea typeface="Lato Medium" panose="020F0502020204030203" pitchFamily="34" charset="0"/>
                <a:cs typeface="Lato Medium" panose="020F0502020204030203" pitchFamily="34" charset="0"/>
              </a:rPr>
              <a:t>Definition – Balance of Tenant A/R we estimate will not be collected in the future</a:t>
            </a:r>
          </a:p>
          <a:p>
            <a:pPr marL="228600" indent="-228600">
              <a:buClr>
                <a:srgbClr val="FEAB21"/>
              </a:buClr>
              <a:buFont typeface="Wingdings" panose="05000000000000000000" pitchFamily="2" charset="2"/>
              <a:buChar char="§"/>
            </a:pPr>
            <a:r>
              <a:rPr lang="en-US" sz="1200" b="0">
                <a:solidFill>
                  <a:schemeClr val="accent2"/>
                </a:solidFill>
                <a:latin typeface="Gilroy" panose="00000500000000000000"/>
                <a:ea typeface="Lato Medium" panose="020F0502020204030203" pitchFamily="34" charset="0"/>
                <a:cs typeface="Lato Medium" panose="020F0502020204030203" pitchFamily="34" charset="0"/>
              </a:rPr>
              <a:t>Based on:</a:t>
            </a:r>
          </a:p>
          <a:p>
            <a:pPr marL="685800" lvl="1" indent="-228600">
              <a:buClr>
                <a:srgbClr val="FEAB21"/>
              </a:buClr>
              <a:buFont typeface="Wingdings" panose="05000000000000000000" pitchFamily="2" charset="2"/>
              <a:buChar char="§"/>
            </a:pPr>
            <a:r>
              <a:rPr lang="en-US" sz="1200" b="0">
                <a:solidFill>
                  <a:schemeClr val="accent2"/>
                </a:solidFill>
                <a:latin typeface="Gilroy" panose="00000500000000000000"/>
                <a:ea typeface="Lato Medium" panose="020F0502020204030203" pitchFamily="34" charset="0"/>
                <a:cs typeface="Lato Medium" panose="020F0502020204030203" pitchFamily="34" charset="0"/>
              </a:rPr>
              <a:t>A/R aging schedule</a:t>
            </a:r>
          </a:p>
          <a:p>
            <a:pPr marL="685800" lvl="1" indent="-228600">
              <a:buClr>
                <a:srgbClr val="FEAB21"/>
              </a:buClr>
              <a:buFont typeface="Wingdings" panose="05000000000000000000" pitchFamily="2" charset="2"/>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H</a:t>
            </a:r>
            <a:r>
              <a:rPr lang="en-US" sz="1200" b="0">
                <a:solidFill>
                  <a:schemeClr val="accent2"/>
                </a:solidFill>
                <a:latin typeface="Gilroy" panose="00000500000000000000"/>
                <a:ea typeface="Lato Medium" panose="020F0502020204030203" pitchFamily="34" charset="0"/>
                <a:cs typeface="Lato Medium" panose="020F0502020204030203" pitchFamily="34" charset="0"/>
              </a:rPr>
              <a:t>istorical fund-level data</a:t>
            </a:r>
          </a:p>
          <a:p>
            <a:pPr marL="228600" indent="-228600">
              <a:buClr>
                <a:srgbClr val="FEAB21"/>
              </a:buClr>
              <a:buFont typeface="Wingdings" panose="05000000000000000000" pitchFamily="2" charset="2"/>
              <a:buChar char="§"/>
            </a:pPr>
            <a:endParaRPr lang="en-US" sz="1200" b="1">
              <a:solidFill>
                <a:schemeClr val="accent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endParaRPr lang="en-US" sz="1200" b="1">
              <a:solidFill>
                <a:schemeClr val="accent2"/>
              </a:solidFill>
              <a:latin typeface="Gilroy" panose="00000500000000000000"/>
              <a:ea typeface="Lato Medium" panose="020F0502020204030203" pitchFamily="34" charset="0"/>
              <a:cs typeface="Lato Medium" panose="020F0502020204030203" pitchFamily="34" charset="0"/>
            </a:endParaRPr>
          </a:p>
        </p:txBody>
      </p:sp>
      <p:sp>
        <p:nvSpPr>
          <p:cNvPr id="2" name="Title 17">
            <a:extLst>
              <a:ext uri="{FF2B5EF4-FFF2-40B4-BE49-F238E27FC236}">
                <a16:creationId xmlns:a16="http://schemas.microsoft.com/office/drawing/2014/main" id="{8C0659DC-8DD8-9C26-FF0A-3FC9CEAE3E51}"/>
              </a:ext>
            </a:extLst>
          </p:cNvPr>
          <p:cNvSpPr txBox="1">
            <a:spLocks/>
          </p:cNvSpPr>
          <p:nvPr/>
        </p:nvSpPr>
        <p:spPr>
          <a:xfrm>
            <a:off x="794432" y="689879"/>
            <a:ext cx="10072437" cy="474334"/>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kern="0"/>
              <a:t>A/R General Allowance - Deep Dive</a:t>
            </a:r>
          </a:p>
        </p:txBody>
      </p:sp>
      <p:sp>
        <p:nvSpPr>
          <p:cNvPr id="8" name="TextBox 7">
            <a:extLst>
              <a:ext uri="{FF2B5EF4-FFF2-40B4-BE49-F238E27FC236}">
                <a16:creationId xmlns:a16="http://schemas.microsoft.com/office/drawing/2014/main" id="{8593C764-B65E-5904-A24E-A8D0C5DBD95F}"/>
              </a:ext>
            </a:extLst>
          </p:cNvPr>
          <p:cNvSpPr txBox="1"/>
          <p:nvPr/>
        </p:nvSpPr>
        <p:spPr>
          <a:xfrm>
            <a:off x="5637633" y="1296441"/>
            <a:ext cx="5109025" cy="1938992"/>
          </a:xfrm>
          <a:prstGeom prst="rect">
            <a:avLst/>
          </a:prstGeom>
          <a:noFill/>
        </p:spPr>
        <p:txBody>
          <a:bodyPr wrap="square">
            <a:spAutoFit/>
          </a:bodyPr>
          <a:lstStyle/>
          <a:p>
            <a:pPr>
              <a:buClr>
                <a:srgbClr val="FEAB21"/>
              </a:buClr>
            </a:pPr>
            <a:r>
              <a:rPr lang="en-US" sz="1200" b="1" u="sng">
                <a:solidFill>
                  <a:schemeClr val="accent2"/>
                </a:solidFill>
                <a:latin typeface="Gilroy" panose="00000500000000000000"/>
                <a:ea typeface="Lato Medium" panose="020F0502020204030203" pitchFamily="34" charset="0"/>
                <a:cs typeface="Lato Medium" panose="020F0502020204030203" pitchFamily="34" charset="0"/>
              </a:rPr>
              <a:t>Financial Metrics Impact</a:t>
            </a:r>
          </a:p>
          <a:p>
            <a:pPr marL="228600" indent="-228600">
              <a:buClr>
                <a:srgbClr val="FEAB21"/>
              </a:buClr>
              <a:buFont typeface="Wingdings" panose="05000000000000000000" pitchFamily="2" charset="2"/>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Property-Level </a:t>
            </a:r>
            <a:r>
              <a:rPr lang="en-US" sz="1200">
                <a:solidFill>
                  <a:schemeClr val="accent2"/>
                </a:solidFill>
                <a:latin typeface="Gilroy" panose="00000500000000000000"/>
                <a:ea typeface="Lato Medium" panose="020F0502020204030203" pitchFamily="34" charset="0"/>
                <a:cs typeface="Lato Medium" panose="020F0502020204030203" pitchFamily="34" charset="0"/>
                <a:sym typeface="Wingdings" panose="05000000000000000000" pitchFamily="2" charset="2"/>
              </a:rPr>
              <a:t> </a:t>
            </a:r>
          </a:p>
          <a:p>
            <a:pPr marL="685800" lvl="1" indent="-228600">
              <a:buClr>
                <a:srgbClr val="FEAB21"/>
              </a:buClr>
              <a:buFont typeface="Wingdings" panose="05000000000000000000" pitchFamily="2" charset="2"/>
              <a:buChar char="§"/>
            </a:pPr>
            <a:r>
              <a:rPr lang="en-US" sz="1200" u="sng">
                <a:solidFill>
                  <a:schemeClr val="accent2"/>
                </a:solidFill>
                <a:latin typeface="Gilroy" panose="00000500000000000000"/>
                <a:ea typeface="Lato Medium" panose="020F0502020204030203" pitchFamily="34" charset="0"/>
                <a:cs typeface="Lato Medium" panose="020F0502020204030203" pitchFamily="34" charset="0"/>
                <a:sym typeface="Wingdings" panose="05000000000000000000" pitchFamily="2" charset="2"/>
              </a:rPr>
              <a:t>No</a:t>
            </a:r>
            <a:r>
              <a:rPr lang="en-US" sz="1200">
                <a:solidFill>
                  <a:schemeClr val="accent2"/>
                </a:solidFill>
                <a:latin typeface="Gilroy" panose="00000500000000000000"/>
                <a:ea typeface="Lato Medium" panose="020F0502020204030203" pitchFamily="34" charset="0"/>
                <a:cs typeface="Lato Medium" panose="020F0502020204030203" pitchFamily="34" charset="0"/>
              </a:rPr>
              <a:t> impact on the tenant ledgers or A/R balance for the Fund</a:t>
            </a:r>
            <a:r>
              <a:rPr lang="en-US" sz="1200" b="1">
                <a:solidFill>
                  <a:schemeClr val="accent2"/>
                </a:solidFill>
                <a:latin typeface="Gilroy" panose="00000500000000000000"/>
                <a:ea typeface="Lato Medium" panose="020F0502020204030203" pitchFamily="34" charset="0"/>
                <a:cs typeface="Lato Medium" panose="020F0502020204030203" pitchFamily="34" charset="0"/>
              </a:rPr>
              <a:t>.</a:t>
            </a:r>
          </a:p>
          <a:p>
            <a:pPr marL="228600" indent="-228600">
              <a:buClr>
                <a:srgbClr val="FEAB21"/>
              </a:buClr>
              <a:buFont typeface="Wingdings" panose="05000000000000000000" pitchFamily="2" charset="2"/>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Fund-Level </a:t>
            </a:r>
            <a:r>
              <a:rPr lang="en-US" sz="1200">
                <a:solidFill>
                  <a:schemeClr val="accent2"/>
                </a:solidFill>
                <a:latin typeface="Gilroy" panose="00000500000000000000"/>
                <a:ea typeface="Lato Medium" panose="020F0502020204030203" pitchFamily="34" charset="0"/>
                <a:cs typeface="Lato Medium" panose="020F0502020204030203" pitchFamily="34" charset="0"/>
                <a:sym typeface="Wingdings" panose="05000000000000000000" pitchFamily="2" charset="2"/>
              </a:rPr>
              <a:t></a:t>
            </a:r>
          </a:p>
          <a:p>
            <a:pPr marL="685800" lvl="1" indent="-228600">
              <a:buClr>
                <a:srgbClr val="FEAB21"/>
              </a:buClr>
              <a:buFont typeface="Wingdings" panose="05000000000000000000" pitchFamily="2" charset="2"/>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YoC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No Impact</a:t>
            </a:r>
          </a:p>
          <a:p>
            <a:pPr marL="685800" lvl="1" indent="-228600">
              <a:buClr>
                <a:srgbClr val="FEAB21"/>
              </a:buClr>
              <a:buFont typeface="Wingdings" panose="05000000000000000000" pitchFamily="2" charset="2"/>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NOI for Bank Covenants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No impact</a:t>
            </a:r>
          </a:p>
          <a:p>
            <a:pPr marL="685800" lvl="1" indent="-228600">
              <a:buClr>
                <a:srgbClr val="FEAB21"/>
              </a:buClr>
              <a:buFont typeface="Wingdings" panose="05000000000000000000" pitchFamily="2" charset="2"/>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FFO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Impact</a:t>
            </a:r>
          </a:p>
          <a:p>
            <a:pPr marL="685800" lvl="1" indent="-228600">
              <a:buClr>
                <a:srgbClr val="FEAB21"/>
              </a:buClr>
              <a:buFont typeface="Wingdings" panose="05000000000000000000" pitchFamily="2" charset="2"/>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Core FFO (Distribution Decision)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Impact</a:t>
            </a:r>
          </a:p>
          <a:p>
            <a:pPr marL="685800" lvl="1" indent="-228600">
              <a:buClr>
                <a:srgbClr val="FEAB21"/>
              </a:buClr>
              <a:buFont typeface="Wingdings" panose="05000000000000000000" pitchFamily="2" charset="2"/>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Audited P&amp;L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Impact</a:t>
            </a:r>
          </a:p>
          <a:p>
            <a:pPr marL="228600" indent="-228600">
              <a:buClr>
                <a:srgbClr val="FEAB21"/>
              </a:buClr>
              <a:buFont typeface="Wingdings" panose="05000000000000000000" pitchFamily="2" charset="2"/>
              <a:buChar char="§"/>
            </a:pPr>
            <a:endParaRPr lang="en-US" sz="1200" b="1">
              <a:solidFill>
                <a:schemeClr val="accent2"/>
              </a:solidFill>
              <a:latin typeface="Gilroy" panose="00000500000000000000"/>
              <a:ea typeface="Lato Medium" panose="020F0502020204030203" pitchFamily="34" charset="0"/>
              <a:cs typeface="Lato Medium" panose="020F0502020204030203" pitchFamily="34" charset="0"/>
            </a:endParaRPr>
          </a:p>
        </p:txBody>
      </p:sp>
      <p:grpSp>
        <p:nvGrpSpPr>
          <p:cNvPr id="19" name="Group 18">
            <a:extLst>
              <a:ext uri="{FF2B5EF4-FFF2-40B4-BE49-F238E27FC236}">
                <a16:creationId xmlns:a16="http://schemas.microsoft.com/office/drawing/2014/main" id="{FCAD7EC9-CCDE-461D-27C2-A8367173C55F}"/>
              </a:ext>
            </a:extLst>
          </p:cNvPr>
          <p:cNvGrpSpPr/>
          <p:nvPr/>
        </p:nvGrpSpPr>
        <p:grpSpPr>
          <a:xfrm>
            <a:off x="11587057" y="154920"/>
            <a:ext cx="457200" cy="683471"/>
            <a:chOff x="11621470" y="81178"/>
            <a:chExt cx="457200" cy="683471"/>
          </a:xfrm>
        </p:grpSpPr>
        <p:sp>
          <p:nvSpPr>
            <p:cNvPr id="20" name="Action Button: Return 19">
              <a:hlinkClick r:id="rId3" action="ppaction://hlinksldjump" highlightClick="1"/>
              <a:extLst>
                <a:ext uri="{FF2B5EF4-FFF2-40B4-BE49-F238E27FC236}">
                  <a16:creationId xmlns:a16="http://schemas.microsoft.com/office/drawing/2014/main" id="{E696917C-C68F-E76D-B1E0-B0FA040D26FD}"/>
                </a:ext>
              </a:extLst>
            </p:cNvPr>
            <p:cNvSpPr/>
            <p:nvPr/>
          </p:nvSpPr>
          <p:spPr>
            <a:xfrm>
              <a:off x="11621470" y="81178"/>
              <a:ext cx="457200" cy="457200"/>
            </a:xfrm>
            <a:prstGeom prst="actionButtonReturn">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TextBox 20">
              <a:extLst>
                <a:ext uri="{FF2B5EF4-FFF2-40B4-BE49-F238E27FC236}">
                  <a16:creationId xmlns:a16="http://schemas.microsoft.com/office/drawing/2014/main" id="{46E6A455-E333-9480-2341-519F67ACF7BF}"/>
                </a:ext>
              </a:extLst>
            </p:cNvPr>
            <p:cNvSpPr txBox="1"/>
            <p:nvPr/>
          </p:nvSpPr>
          <p:spPr>
            <a:xfrm>
              <a:off x="11621470" y="503039"/>
              <a:ext cx="457200" cy="261610"/>
            </a:xfrm>
            <a:prstGeom prst="rect">
              <a:avLst/>
            </a:prstGeom>
            <a:noFill/>
          </p:spPr>
          <p:txBody>
            <a:bodyPr wrap="square" lIns="0" rIns="0" rtlCol="0">
              <a:spAutoFit/>
            </a:bodyPr>
            <a:lstStyle/>
            <a:p>
              <a:pPr algn="ctr"/>
              <a:r>
                <a:rPr lang="en-US" sz="1100" b="1" i="1">
                  <a:solidFill>
                    <a:schemeClr val="accent2"/>
                  </a:solidFill>
                  <a:latin typeface="Gilroy" panose="00000500000000000000"/>
                </a:rPr>
                <a:t>Return</a:t>
              </a:r>
            </a:p>
          </p:txBody>
        </p:sp>
      </p:grpSp>
      <p:pic>
        <p:nvPicPr>
          <p:cNvPr id="6" name="Picture 5">
            <a:extLst>
              <a:ext uri="{FF2B5EF4-FFF2-40B4-BE49-F238E27FC236}">
                <a16:creationId xmlns:a16="http://schemas.microsoft.com/office/drawing/2014/main" id="{A21117B7-1985-D61D-5FF7-6BCD7BD7F3E1}"/>
              </a:ext>
            </a:extLst>
          </p:cNvPr>
          <p:cNvPicPr>
            <a:picLocks noChangeAspect="1"/>
          </p:cNvPicPr>
          <p:nvPr/>
        </p:nvPicPr>
        <p:blipFill>
          <a:blip r:embed="rId4"/>
          <a:stretch>
            <a:fillRect/>
          </a:stretch>
        </p:blipFill>
        <p:spPr>
          <a:xfrm>
            <a:off x="755740" y="3520714"/>
            <a:ext cx="10537917" cy="1636958"/>
          </a:xfrm>
          <a:prstGeom prst="rect">
            <a:avLst/>
          </a:prstGeom>
        </p:spPr>
      </p:pic>
      <p:sp>
        <p:nvSpPr>
          <p:cNvPr id="3" name="TextBox 2">
            <a:extLst>
              <a:ext uri="{FF2B5EF4-FFF2-40B4-BE49-F238E27FC236}">
                <a16:creationId xmlns:a16="http://schemas.microsoft.com/office/drawing/2014/main" id="{C85F3E9E-3926-E6E3-1904-F9881A88A61C}"/>
              </a:ext>
            </a:extLst>
          </p:cNvPr>
          <p:cNvSpPr txBox="1"/>
          <p:nvPr/>
        </p:nvSpPr>
        <p:spPr>
          <a:xfrm>
            <a:off x="8793646" y="106109"/>
            <a:ext cx="2206040" cy="646331"/>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a:t>DONE –</a:t>
            </a:r>
          </a:p>
          <a:p>
            <a:pPr algn="ctr"/>
            <a:r>
              <a:rPr lang="en-US"/>
              <a:t>Fund Finance</a:t>
            </a:r>
          </a:p>
        </p:txBody>
      </p:sp>
    </p:spTree>
    <p:extLst>
      <p:ext uri="{BB962C8B-B14F-4D97-AF65-F5344CB8AC3E}">
        <p14:creationId xmlns:p14="http://schemas.microsoft.com/office/powerpoint/2010/main" val="11297504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52333A-CD25-27C8-C0DF-A95AB867A16C}"/>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F3DC144E-4386-333F-ECDC-2F6F2799B8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F3DC144E-4386-333F-ECDC-2F6F2799B8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2087BA41-E7EC-09BA-200C-F8EEF225595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60E8B6-0ADF-EF5A-8EAC-4F17FDC8BDF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58DD2C-50E8-F4C4-0E56-DF7B3CBB636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9BCADC46-DD80-E89F-734D-856B73C4B2E3}"/>
              </a:ext>
            </a:extLst>
          </p:cNvPr>
          <p:cNvSpPr>
            <a:spLocks noGrp="1"/>
          </p:cNvSpPr>
          <p:nvPr>
            <p:ph type="title"/>
          </p:nvPr>
        </p:nvSpPr>
        <p:spPr/>
        <p:txBody>
          <a:bodyPr vert="horz"/>
          <a:lstStyle/>
          <a:p>
            <a:r>
              <a:rPr lang="en-US"/>
              <a:t>Recovery Ratio Analysis</a:t>
            </a:r>
            <a:endParaRPr lang="en-US" b="0"/>
          </a:p>
        </p:txBody>
      </p:sp>
      <p:sp>
        <p:nvSpPr>
          <p:cNvPr id="16" name="Rectangle 15">
            <a:extLst>
              <a:ext uri="{FF2B5EF4-FFF2-40B4-BE49-F238E27FC236}">
                <a16:creationId xmlns:a16="http://schemas.microsoft.com/office/drawing/2014/main" id="{E54C3F6C-AD6A-31F8-1B59-D3464BC8F2BC}"/>
              </a:ext>
            </a:extLst>
          </p:cNvPr>
          <p:cNvSpPr/>
          <p:nvPr/>
        </p:nvSpPr>
        <p:spPr>
          <a:xfrm>
            <a:off x="6974385" y="1231787"/>
            <a:ext cx="5120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sp>
        <p:nvSpPr>
          <p:cNvPr id="17" name="Rectangle 16">
            <a:extLst>
              <a:ext uri="{FF2B5EF4-FFF2-40B4-BE49-F238E27FC236}">
                <a16:creationId xmlns:a16="http://schemas.microsoft.com/office/drawing/2014/main" id="{9D0265D7-F251-6E0E-3C22-C3331B46CCE0}"/>
              </a:ext>
            </a:extLst>
          </p:cNvPr>
          <p:cNvSpPr/>
          <p:nvPr/>
        </p:nvSpPr>
        <p:spPr>
          <a:xfrm>
            <a:off x="6974385" y="1506107"/>
            <a:ext cx="5120640" cy="46134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400">
                <a:solidFill>
                  <a:prstClr val="black"/>
                </a:solidFill>
                <a:latin typeface="Gilroy" panose="00000500000000000000"/>
                <a:cs typeface="Arial" panose="020B0604020202020204" pitchFamily="34" charset="0"/>
              </a:rPr>
              <a:t>Fund 3 margins are higher the fund 2 (add)</a:t>
            </a:r>
            <a:endPar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endParaRP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highlight>
                  <a:srgbClr val="FFFF00"/>
                </a:highlight>
                <a:uLnTx/>
                <a:uFillTx/>
                <a:latin typeface="Gilroy" panose="00000500000000000000"/>
                <a:ea typeface="+mn-ea"/>
                <a:cs typeface="Arial" panose="020B0604020202020204" pitchFamily="34" charset="0"/>
              </a:rPr>
              <a:t>FM represent margins off?</a:t>
            </a: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400" b="1">
                <a:solidFill>
                  <a:prstClr val="black"/>
                </a:solidFill>
                <a:highlight>
                  <a:srgbClr val="FFFF00"/>
                </a:highlight>
                <a:latin typeface="Gilroy" panose="00000500000000000000"/>
                <a:cs typeface="Arial" panose="020B0604020202020204" pitchFamily="34" charset="0"/>
              </a:rPr>
              <a:t>RDCF </a:t>
            </a:r>
            <a:r>
              <a:rPr lang="en-US" sz="1400" b="1" err="1">
                <a:solidFill>
                  <a:prstClr val="black"/>
                </a:solidFill>
                <a:highlight>
                  <a:srgbClr val="FFFF00"/>
                </a:highlight>
                <a:latin typeface="Gilroy" panose="00000500000000000000"/>
                <a:cs typeface="Arial" panose="020B0604020202020204" pitchFamily="34" charset="0"/>
              </a:rPr>
              <a:t>Represen</a:t>
            </a:r>
            <a:endParaRPr kumimoji="0" lang="en-US" sz="1400" b="0" i="0" u="none" strike="noStrike" kern="1200" cap="none" spc="0" normalizeH="0" baseline="0" noProof="0">
              <a:ln>
                <a:noFill/>
              </a:ln>
              <a:solidFill>
                <a:prstClr val="black"/>
              </a:solidFill>
              <a:effectLst/>
              <a:highlight>
                <a:srgbClr val="FFFF00"/>
              </a:highlight>
              <a:uLnTx/>
              <a:uFillTx/>
              <a:latin typeface="Gilroy" panose="00000500000000000000"/>
              <a:ea typeface="+mn-ea"/>
              <a:cs typeface="Arial" panose="020B0604020202020204" pitchFamily="34" charset="0"/>
            </a:endParaRPr>
          </a:p>
        </p:txBody>
      </p:sp>
      <p:sp>
        <p:nvSpPr>
          <p:cNvPr id="15" name="TextBox 14">
            <a:extLst>
              <a:ext uri="{FF2B5EF4-FFF2-40B4-BE49-F238E27FC236}">
                <a16:creationId xmlns:a16="http://schemas.microsoft.com/office/drawing/2014/main" id="{825ED10A-94ED-23EF-2BCC-B2C65B5FD9DC}"/>
              </a:ext>
            </a:extLst>
          </p:cNvPr>
          <p:cNvSpPr txBox="1"/>
          <p:nvPr/>
        </p:nvSpPr>
        <p:spPr>
          <a:xfrm>
            <a:off x="457200" y="5000017"/>
            <a:ext cx="5885234" cy="1200329"/>
          </a:xfrm>
          <a:prstGeom prst="rect">
            <a:avLst/>
          </a:prstGeom>
          <a:solidFill>
            <a:schemeClr val="accent4">
              <a:lumMod val="40000"/>
              <a:lumOff val="60000"/>
            </a:schemeClr>
          </a:solidFill>
        </p:spPr>
        <p:txBody>
          <a:bodyPr wrap="square" rtlCol="0">
            <a:spAutoFit/>
          </a:bodyPr>
          <a:lstStyle/>
          <a:p>
            <a:r>
              <a:rPr lang="en-US"/>
              <a:t>Place Holder for Occupancy data (physical and economical)</a:t>
            </a:r>
          </a:p>
          <a:p>
            <a:endParaRPr lang="en-US"/>
          </a:p>
          <a:p>
            <a:endParaRPr lang="en-US"/>
          </a:p>
          <a:p>
            <a:endParaRPr lang="en-US"/>
          </a:p>
        </p:txBody>
      </p:sp>
      <p:sp>
        <p:nvSpPr>
          <p:cNvPr id="2" name="TextBox 1">
            <a:extLst>
              <a:ext uri="{FF2B5EF4-FFF2-40B4-BE49-F238E27FC236}">
                <a16:creationId xmlns:a16="http://schemas.microsoft.com/office/drawing/2014/main" id="{9E0F81D8-4D31-5423-8804-FEC9A16C1C49}"/>
              </a:ext>
            </a:extLst>
          </p:cNvPr>
          <p:cNvSpPr txBox="1"/>
          <p:nvPr/>
        </p:nvSpPr>
        <p:spPr>
          <a:xfrm>
            <a:off x="4141583" y="289739"/>
            <a:ext cx="5093110" cy="646331"/>
          </a:xfrm>
          <a:prstGeom prst="rect">
            <a:avLst/>
          </a:prstGeom>
          <a:solidFill>
            <a:srgbClr val="FF0000"/>
          </a:solidFill>
        </p:spPr>
        <p:txBody>
          <a:bodyPr wrap="square" rtlCol="0">
            <a:spAutoFit/>
          </a:bodyPr>
          <a:lstStyle/>
          <a:p>
            <a:r>
              <a:rPr lang="en-US"/>
              <a:t>Not sure will be presented- subject to finalization and verification </a:t>
            </a:r>
          </a:p>
        </p:txBody>
      </p:sp>
      <p:graphicFrame>
        <p:nvGraphicFramePr>
          <p:cNvPr id="6" name="Object 5">
            <a:extLst>
              <a:ext uri="{FF2B5EF4-FFF2-40B4-BE49-F238E27FC236}">
                <a16:creationId xmlns:a16="http://schemas.microsoft.com/office/drawing/2014/main" id="{17A8ECF4-56C1-5F61-380C-F5F5F202713E}"/>
              </a:ext>
            </a:extLst>
          </p:cNvPr>
          <p:cNvGraphicFramePr>
            <a:graphicFrameLocks noChangeAspect="1"/>
          </p:cNvGraphicFramePr>
          <p:nvPr>
            <p:extLst>
              <p:ext uri="{D42A27DB-BD31-4B8C-83A1-F6EECF244321}">
                <p14:modId xmlns:p14="http://schemas.microsoft.com/office/powerpoint/2010/main" val="3264499417"/>
              </p:ext>
            </p:extLst>
          </p:nvPr>
        </p:nvGraphicFramePr>
        <p:xfrm>
          <a:off x="544513" y="1322388"/>
          <a:ext cx="6143625" cy="3421062"/>
        </p:xfrm>
        <a:graphic>
          <a:graphicData uri="http://schemas.openxmlformats.org/presentationml/2006/ole">
            <mc:AlternateContent xmlns:mc="http://schemas.openxmlformats.org/markup-compatibility/2006">
              <mc:Choice xmlns:v="urn:schemas-microsoft-com:vml" Requires="v">
                <p:oleObj name="Worksheet" r:id="rId6" imgW="6400800" imgH="3562613" progId="Excel.Sheet.12">
                  <p:link updateAutomatic="1"/>
                </p:oleObj>
              </mc:Choice>
              <mc:Fallback>
                <p:oleObj name="Worksheet" r:id="rId6" imgW="6400800" imgH="3562613" progId="Excel.Sheet.12">
                  <p:link updateAutomatic="1"/>
                  <p:pic>
                    <p:nvPicPr>
                      <p:cNvPr id="6" name="Object 5">
                        <a:extLst>
                          <a:ext uri="{FF2B5EF4-FFF2-40B4-BE49-F238E27FC236}">
                            <a16:creationId xmlns:a16="http://schemas.microsoft.com/office/drawing/2014/main" id="{17A8ECF4-56C1-5F61-380C-F5F5F202713E}"/>
                          </a:ext>
                        </a:extLst>
                      </p:cNvPr>
                      <p:cNvPicPr/>
                      <p:nvPr/>
                    </p:nvPicPr>
                    <p:blipFill>
                      <a:blip r:embed="rId7"/>
                      <a:stretch>
                        <a:fillRect/>
                      </a:stretch>
                    </p:blipFill>
                    <p:spPr>
                      <a:xfrm>
                        <a:off x="544513" y="1322388"/>
                        <a:ext cx="6143625" cy="3421062"/>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A0916C8-60A3-1721-8BAF-389D906A7A41}"/>
              </a:ext>
            </a:extLst>
          </p:cNvPr>
          <p:cNvSpPr txBox="1"/>
          <p:nvPr/>
        </p:nvSpPr>
        <p:spPr>
          <a:xfrm>
            <a:off x="9358062" y="296056"/>
            <a:ext cx="1993392" cy="646331"/>
          </a:xfrm>
          <a:prstGeom prst="rect">
            <a:avLst/>
          </a:prstGeom>
          <a:solidFill>
            <a:srgbClr val="FFFF00"/>
          </a:solidFill>
          <a:ln>
            <a:solidFill>
              <a:schemeClr val="tx1"/>
            </a:solidFill>
          </a:ln>
        </p:spPr>
        <p:txBody>
          <a:bodyPr wrap="square" rtlCol="0">
            <a:spAutoFit/>
          </a:bodyPr>
          <a:lstStyle/>
          <a:p>
            <a:pPr algn="ctr"/>
            <a:r>
              <a:rPr lang="en-US"/>
              <a:t>OPEN –</a:t>
            </a:r>
          </a:p>
          <a:p>
            <a:pPr algn="ctr"/>
            <a:r>
              <a:rPr lang="en-US"/>
              <a:t>Fund Finance</a:t>
            </a:r>
          </a:p>
        </p:txBody>
      </p:sp>
    </p:spTree>
    <p:extLst>
      <p:ext uri="{BB962C8B-B14F-4D97-AF65-F5344CB8AC3E}">
        <p14:creationId xmlns:p14="http://schemas.microsoft.com/office/powerpoint/2010/main" val="1250880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3C13526-E052-C075-86F3-672FF1D7D4A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8" name="think-cell data - do not delete" hidden="1">
                        <a:extLst>
                          <a:ext uri="{FF2B5EF4-FFF2-40B4-BE49-F238E27FC236}">
                            <a16:creationId xmlns:a16="http://schemas.microsoft.com/office/drawing/2014/main" id="{E3C13526-E052-C075-86F3-672FF1D7D4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11DBD2F-DA6F-69DD-AAED-3C5537355B37}"/>
              </a:ext>
            </a:extLst>
          </p:cNvPr>
          <p:cNvSpPr>
            <a:spLocks noGrp="1"/>
          </p:cNvSpPr>
          <p:nvPr>
            <p:ph type="title"/>
          </p:nvPr>
        </p:nvSpPr>
        <p:spPr/>
        <p:txBody>
          <a:bodyPr vert="horz"/>
          <a:lstStyle/>
          <a:p>
            <a:r>
              <a:rPr lang="en-US"/>
              <a:t>AR 60+ Days : Quarterly Trend</a:t>
            </a:r>
          </a:p>
        </p:txBody>
      </p:sp>
      <p:graphicFrame>
        <p:nvGraphicFramePr>
          <p:cNvPr id="6" name="Table 5">
            <a:extLst>
              <a:ext uri="{FF2B5EF4-FFF2-40B4-BE49-F238E27FC236}">
                <a16:creationId xmlns:a16="http://schemas.microsoft.com/office/drawing/2014/main" id="{C755ACD0-AC3B-0735-7B23-A6DF2A3AAC8D}"/>
              </a:ext>
            </a:extLst>
          </p:cNvPr>
          <p:cNvGraphicFramePr>
            <a:graphicFrameLocks noGrp="1"/>
          </p:cNvGraphicFramePr>
          <p:nvPr/>
        </p:nvGraphicFramePr>
        <p:xfrm>
          <a:off x="822120" y="5309419"/>
          <a:ext cx="10382112" cy="1338855"/>
        </p:xfrm>
        <a:graphic>
          <a:graphicData uri="http://schemas.openxmlformats.org/drawingml/2006/table">
            <a:tbl>
              <a:tblPr/>
              <a:tblGrid>
                <a:gridCol w="3370820">
                  <a:extLst>
                    <a:ext uri="{9D8B030D-6E8A-4147-A177-3AD203B41FA5}">
                      <a16:colId xmlns:a16="http://schemas.microsoft.com/office/drawing/2014/main" val="1611305961"/>
                    </a:ext>
                  </a:extLst>
                </a:gridCol>
                <a:gridCol w="1752823">
                  <a:extLst>
                    <a:ext uri="{9D8B030D-6E8A-4147-A177-3AD203B41FA5}">
                      <a16:colId xmlns:a16="http://schemas.microsoft.com/office/drawing/2014/main" val="1694647162"/>
                    </a:ext>
                  </a:extLst>
                </a:gridCol>
                <a:gridCol w="1752823">
                  <a:extLst>
                    <a:ext uri="{9D8B030D-6E8A-4147-A177-3AD203B41FA5}">
                      <a16:colId xmlns:a16="http://schemas.microsoft.com/office/drawing/2014/main" val="2992127595"/>
                    </a:ext>
                  </a:extLst>
                </a:gridCol>
                <a:gridCol w="1752823">
                  <a:extLst>
                    <a:ext uri="{9D8B030D-6E8A-4147-A177-3AD203B41FA5}">
                      <a16:colId xmlns:a16="http://schemas.microsoft.com/office/drawing/2014/main" val="3838286738"/>
                    </a:ext>
                  </a:extLst>
                </a:gridCol>
                <a:gridCol w="1752823">
                  <a:extLst>
                    <a:ext uri="{9D8B030D-6E8A-4147-A177-3AD203B41FA5}">
                      <a16:colId xmlns:a16="http://schemas.microsoft.com/office/drawing/2014/main" val="75039953"/>
                    </a:ext>
                  </a:extLst>
                </a:gridCol>
              </a:tblGrid>
              <a:tr h="267771">
                <a:tc>
                  <a:txBody>
                    <a:bodyPr/>
                    <a:lstStyle/>
                    <a:p>
                      <a:pPr algn="l" fontAlgn="t"/>
                      <a:r>
                        <a:rPr lang="en-US" sz="1000" b="0"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 </a:t>
                      </a:r>
                      <a:r>
                        <a:rPr lang="en-US" sz="10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Default Rate</a:t>
                      </a:r>
                    </a:p>
                  </a:txBody>
                  <a:tcPr marL="2222" marR="2222" marT="2222" marB="0" anchor="ctr">
                    <a:lnL>
                      <a:noFill/>
                    </a:lnL>
                    <a:lnR>
                      <a:noFill/>
                    </a:lnR>
                    <a:lnT>
                      <a:noFill/>
                    </a:lnT>
                    <a:lnB>
                      <a:noFill/>
                    </a:lnB>
                    <a:solidFill>
                      <a:schemeClr val="accent2"/>
                    </a:solidFill>
                  </a:tcPr>
                </a:tc>
                <a:tc>
                  <a:txBody>
                    <a:bodyPr/>
                    <a:lstStyle/>
                    <a:p>
                      <a:pPr algn="r" fontAlgn="t"/>
                      <a:r>
                        <a:rPr lang="en-US" sz="1000" b="0"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Q2 2023</a:t>
                      </a:r>
                    </a:p>
                  </a:txBody>
                  <a:tcPr marL="2222" marR="2222" marT="2222" marB="0" anchor="ctr">
                    <a:lnL>
                      <a:noFill/>
                    </a:lnL>
                    <a:lnR>
                      <a:noFill/>
                    </a:lnR>
                    <a:lnT>
                      <a:noFill/>
                    </a:lnT>
                    <a:lnB>
                      <a:noFill/>
                    </a:lnB>
                    <a:solidFill>
                      <a:schemeClr val="accent2"/>
                    </a:solidFill>
                  </a:tcPr>
                </a:tc>
                <a:tc>
                  <a:txBody>
                    <a:bodyPr/>
                    <a:lstStyle/>
                    <a:p>
                      <a:pPr algn="r" fontAlgn="t"/>
                      <a:r>
                        <a:rPr lang="en-US" sz="1000" b="0"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Q3 2023</a:t>
                      </a:r>
                    </a:p>
                  </a:txBody>
                  <a:tcPr marL="2222" marR="2222" marT="2222" marB="0" anchor="ctr">
                    <a:lnL>
                      <a:noFill/>
                    </a:lnL>
                    <a:lnR>
                      <a:noFill/>
                    </a:lnR>
                    <a:lnT>
                      <a:noFill/>
                    </a:lnT>
                    <a:lnB>
                      <a:noFill/>
                    </a:lnB>
                    <a:solidFill>
                      <a:schemeClr val="accent2"/>
                    </a:solidFill>
                  </a:tcPr>
                </a:tc>
                <a:tc>
                  <a:txBody>
                    <a:bodyPr/>
                    <a:lstStyle/>
                    <a:p>
                      <a:pPr algn="r" fontAlgn="t"/>
                      <a:r>
                        <a:rPr lang="en-US" sz="1000" b="0"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Q4 2023</a:t>
                      </a:r>
                    </a:p>
                  </a:txBody>
                  <a:tcPr marL="2222" marR="2222" marT="2222" marB="0" anchor="ctr">
                    <a:lnL>
                      <a:noFill/>
                    </a:lnL>
                    <a:lnR>
                      <a:noFill/>
                    </a:lnR>
                    <a:lnT>
                      <a:noFill/>
                    </a:lnT>
                    <a:lnB>
                      <a:noFill/>
                    </a:lnB>
                    <a:solidFill>
                      <a:schemeClr val="accent2"/>
                    </a:solidFill>
                  </a:tcPr>
                </a:tc>
                <a:tc>
                  <a:txBody>
                    <a:bodyPr/>
                    <a:lstStyle/>
                    <a:p>
                      <a:pPr algn="r" fontAlgn="t"/>
                      <a:r>
                        <a:rPr lang="en-US" sz="1000" b="0"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Q1 2024</a:t>
                      </a:r>
                    </a:p>
                  </a:txBody>
                  <a:tcPr marL="2222" marR="2222" marT="2222" marB="0" anchor="ctr">
                    <a:lnL>
                      <a:noFill/>
                    </a:lnL>
                    <a:lnR>
                      <a:noFill/>
                    </a:lnR>
                    <a:lnT>
                      <a:noFill/>
                    </a:lnT>
                    <a:lnB>
                      <a:noFill/>
                    </a:lnB>
                    <a:solidFill>
                      <a:schemeClr val="accent2"/>
                    </a:solidFill>
                  </a:tcPr>
                </a:tc>
                <a:extLst>
                  <a:ext uri="{0D108BD9-81ED-4DB2-BD59-A6C34878D82A}">
                    <a16:rowId xmlns:a16="http://schemas.microsoft.com/office/drawing/2014/main" val="2538493928"/>
                  </a:ext>
                </a:extLst>
              </a:tr>
              <a:tr h="267771">
                <a:tc>
                  <a:txBody>
                    <a:bodyPr/>
                    <a:lstStyle/>
                    <a:p>
                      <a:pPr algn="l" fontAlgn="t"/>
                      <a:endParaRPr lang="en-US" sz="1000" b="0" i="0" u="none" strike="noStrike">
                        <a:effectLst/>
                        <a:latin typeface="Tahoma" panose="020B0604030504040204" pitchFamily="34" charset="0"/>
                        <a:ea typeface="Tahoma" panose="020B0604030504040204" pitchFamily="34" charset="0"/>
                        <a:cs typeface="Tahoma" panose="020B0604030504040204" pitchFamily="34" charset="0"/>
                      </a:endParaRPr>
                    </a:p>
                  </a:txBody>
                  <a:tcPr marL="2222" marR="2222" marT="2222" marB="0" anchor="ctr">
                    <a:lnL>
                      <a:noFill/>
                    </a:lnL>
                    <a:lnR>
                      <a:noFill/>
                    </a:lnR>
                    <a:lnT>
                      <a:noFill/>
                    </a:lnT>
                    <a:lnB>
                      <a:noFill/>
                    </a:lnB>
                    <a:noFill/>
                  </a:tcPr>
                </a:tc>
                <a:tc>
                  <a:txBody>
                    <a:bodyPr/>
                    <a:lstStyle/>
                    <a:p>
                      <a:pPr algn="l" fontAlgn="t"/>
                      <a:endParaRPr lang="en-US" sz="1000" b="0" i="0" u="none" strike="noStrike">
                        <a:effectLst/>
                        <a:latin typeface="Tahoma" panose="020B0604030504040204" pitchFamily="34" charset="0"/>
                        <a:ea typeface="Tahoma" panose="020B0604030504040204" pitchFamily="34" charset="0"/>
                        <a:cs typeface="Tahoma" panose="020B0604030504040204" pitchFamily="34" charset="0"/>
                      </a:endParaRPr>
                    </a:p>
                  </a:txBody>
                  <a:tcPr marL="2222" marR="2222" marT="2222" marB="0" anchor="ctr">
                    <a:lnL>
                      <a:noFill/>
                    </a:lnL>
                    <a:lnR>
                      <a:noFill/>
                    </a:lnR>
                    <a:lnT>
                      <a:noFill/>
                    </a:lnT>
                    <a:lnB>
                      <a:noFill/>
                    </a:lnB>
                    <a:noFill/>
                  </a:tcPr>
                </a:tc>
                <a:tc>
                  <a:txBody>
                    <a:bodyPr/>
                    <a:lstStyle/>
                    <a:p>
                      <a:pPr algn="l" fontAlgn="t"/>
                      <a:endParaRPr lang="en-US" sz="1000" b="0" i="0" u="none" strike="noStrike">
                        <a:effectLst/>
                        <a:latin typeface="Tahoma" panose="020B0604030504040204" pitchFamily="34" charset="0"/>
                        <a:ea typeface="Tahoma" panose="020B0604030504040204" pitchFamily="34" charset="0"/>
                        <a:cs typeface="Tahoma" panose="020B0604030504040204" pitchFamily="34" charset="0"/>
                      </a:endParaRPr>
                    </a:p>
                  </a:txBody>
                  <a:tcPr marL="2222" marR="2222" marT="2222" marB="0" anchor="ctr">
                    <a:lnL>
                      <a:noFill/>
                    </a:lnL>
                    <a:lnR>
                      <a:noFill/>
                    </a:lnR>
                    <a:lnT>
                      <a:noFill/>
                    </a:lnT>
                    <a:lnB>
                      <a:noFill/>
                    </a:lnB>
                    <a:noFill/>
                  </a:tcPr>
                </a:tc>
                <a:tc>
                  <a:txBody>
                    <a:bodyPr/>
                    <a:lstStyle/>
                    <a:p>
                      <a:pPr algn="l" fontAlgn="t"/>
                      <a:endParaRPr lang="en-US" sz="1000" b="0" i="0" u="none" strike="noStrike">
                        <a:effectLst/>
                        <a:latin typeface="Tahoma" panose="020B0604030504040204" pitchFamily="34" charset="0"/>
                        <a:ea typeface="Tahoma" panose="020B0604030504040204" pitchFamily="34" charset="0"/>
                        <a:cs typeface="Tahoma" panose="020B0604030504040204" pitchFamily="34" charset="0"/>
                      </a:endParaRPr>
                    </a:p>
                  </a:txBody>
                  <a:tcPr marL="2222" marR="2222" marT="2222" marB="0" anchor="ctr">
                    <a:lnL>
                      <a:noFill/>
                    </a:lnL>
                    <a:lnR>
                      <a:noFill/>
                    </a:lnR>
                    <a:lnT>
                      <a:noFill/>
                    </a:lnT>
                    <a:lnB>
                      <a:noFill/>
                    </a:lnB>
                    <a:noFill/>
                  </a:tcPr>
                </a:tc>
                <a:tc>
                  <a:txBody>
                    <a:bodyPr/>
                    <a:lstStyle/>
                    <a:p>
                      <a:pPr algn="l" fontAlgn="t"/>
                      <a:endParaRPr lang="en-US" sz="1000" b="0" i="0" u="none" strike="noStrike">
                        <a:effectLst/>
                        <a:latin typeface="Tahoma" panose="020B0604030504040204" pitchFamily="34" charset="0"/>
                        <a:ea typeface="Tahoma" panose="020B0604030504040204" pitchFamily="34" charset="0"/>
                        <a:cs typeface="Tahoma" panose="020B0604030504040204" pitchFamily="34" charset="0"/>
                      </a:endParaRPr>
                    </a:p>
                  </a:txBody>
                  <a:tcPr marL="2222" marR="2222" marT="2222" marB="0" anchor="ctr">
                    <a:lnL>
                      <a:noFill/>
                    </a:lnL>
                    <a:lnR>
                      <a:noFill/>
                    </a:lnR>
                    <a:lnT>
                      <a:noFill/>
                    </a:lnT>
                    <a:lnB>
                      <a:noFill/>
                    </a:lnB>
                    <a:noFill/>
                  </a:tcPr>
                </a:tc>
                <a:extLst>
                  <a:ext uri="{0D108BD9-81ED-4DB2-BD59-A6C34878D82A}">
                    <a16:rowId xmlns:a16="http://schemas.microsoft.com/office/drawing/2014/main" val="2688190109"/>
                  </a:ext>
                </a:extLst>
              </a:tr>
              <a:tr h="267771">
                <a:tc>
                  <a:txBody>
                    <a:bodyPr/>
                    <a:lstStyle/>
                    <a:p>
                      <a:pPr algn="l" fontAlgn="t"/>
                      <a:r>
                        <a:rPr lang="en-US" sz="1000" b="0" i="0" u="none" strike="noStrike">
                          <a:effectLst/>
                          <a:latin typeface="Tahoma" panose="020B0604030504040204" pitchFamily="34" charset="0"/>
                          <a:ea typeface="Tahoma" panose="020B0604030504040204" pitchFamily="34" charset="0"/>
                          <a:cs typeface="Tahoma" panose="020B0604030504040204" pitchFamily="34" charset="0"/>
                        </a:rPr>
                        <a:t>Write Off since inception</a:t>
                      </a:r>
                    </a:p>
                  </a:txBody>
                  <a:tcPr marL="2222" marR="2222" marT="2222" marB="0" anchor="ctr">
                    <a:lnL>
                      <a:noFill/>
                    </a:lnL>
                    <a:lnR>
                      <a:noFill/>
                    </a:lnR>
                    <a:lnT>
                      <a:noFill/>
                    </a:lnT>
                    <a:lnB>
                      <a:noFill/>
                    </a:lnB>
                    <a:noFill/>
                  </a:tcPr>
                </a:tc>
                <a:tc>
                  <a:txBody>
                    <a:bodyPr/>
                    <a:lstStyle/>
                    <a:p>
                      <a:pPr algn="r" fontAlgn="t"/>
                      <a:r>
                        <a:rPr lang="en-US" sz="1000" b="0" i="0" u="none" strike="noStrike">
                          <a:effectLst/>
                          <a:latin typeface="Tahoma" panose="020B0604030504040204" pitchFamily="34" charset="0"/>
                          <a:ea typeface="Tahoma" panose="020B0604030504040204" pitchFamily="34" charset="0"/>
                          <a:cs typeface="Tahoma" panose="020B0604030504040204" pitchFamily="34" charset="0"/>
                        </a:rPr>
                        <a:t>$79,315</a:t>
                      </a:r>
                    </a:p>
                  </a:txBody>
                  <a:tcPr marL="2222" marR="2222" marT="2222" marB="0" anchor="ctr">
                    <a:lnL>
                      <a:noFill/>
                    </a:lnL>
                    <a:lnR>
                      <a:noFill/>
                    </a:lnR>
                    <a:lnT>
                      <a:noFill/>
                    </a:lnT>
                    <a:lnB>
                      <a:noFill/>
                    </a:lnB>
                    <a:noFill/>
                  </a:tcPr>
                </a:tc>
                <a:tc>
                  <a:txBody>
                    <a:bodyPr/>
                    <a:lstStyle/>
                    <a:p>
                      <a:pPr algn="r" fontAlgn="t"/>
                      <a:r>
                        <a:rPr lang="en-US" sz="1000" b="0" i="0" u="none" strike="noStrike">
                          <a:effectLst/>
                          <a:latin typeface="Tahoma" panose="020B0604030504040204" pitchFamily="34" charset="0"/>
                          <a:ea typeface="Tahoma" panose="020B0604030504040204" pitchFamily="34" charset="0"/>
                          <a:cs typeface="Tahoma" panose="020B0604030504040204" pitchFamily="34" charset="0"/>
                        </a:rPr>
                        <a:t>$477,558</a:t>
                      </a:r>
                    </a:p>
                  </a:txBody>
                  <a:tcPr marL="2222" marR="2222" marT="2222" marB="0" anchor="ctr">
                    <a:lnL>
                      <a:noFill/>
                    </a:lnL>
                    <a:lnR>
                      <a:noFill/>
                    </a:lnR>
                    <a:lnT>
                      <a:noFill/>
                    </a:lnT>
                    <a:lnB>
                      <a:noFill/>
                    </a:lnB>
                    <a:noFill/>
                  </a:tcPr>
                </a:tc>
                <a:tc>
                  <a:txBody>
                    <a:bodyPr/>
                    <a:lstStyle/>
                    <a:p>
                      <a:pPr algn="r" fontAlgn="t"/>
                      <a:r>
                        <a:rPr lang="en-US" sz="1000" b="0" i="0" u="none" strike="noStrike">
                          <a:effectLst/>
                          <a:latin typeface="Tahoma" panose="020B0604030504040204" pitchFamily="34" charset="0"/>
                          <a:ea typeface="Tahoma" panose="020B0604030504040204" pitchFamily="34" charset="0"/>
                          <a:cs typeface="Tahoma" panose="020B0604030504040204" pitchFamily="34" charset="0"/>
                        </a:rPr>
                        <a:t>$477,558</a:t>
                      </a:r>
                    </a:p>
                  </a:txBody>
                  <a:tcPr marL="2222" marR="2222" marT="2222" marB="0" anchor="ctr">
                    <a:lnL>
                      <a:noFill/>
                    </a:lnL>
                    <a:lnR>
                      <a:noFill/>
                    </a:lnR>
                    <a:lnT>
                      <a:noFill/>
                    </a:lnT>
                    <a:lnB>
                      <a:noFill/>
                    </a:lnB>
                    <a:noFill/>
                  </a:tcPr>
                </a:tc>
                <a:tc>
                  <a:txBody>
                    <a:bodyPr/>
                    <a:lstStyle/>
                    <a:p>
                      <a:pPr algn="r" fontAlgn="t"/>
                      <a:r>
                        <a:rPr lang="en-US" sz="1000" b="0" i="0" u="none" strike="noStrike">
                          <a:effectLst/>
                          <a:latin typeface="Tahoma" panose="020B0604030504040204" pitchFamily="34" charset="0"/>
                          <a:ea typeface="Tahoma" panose="020B0604030504040204" pitchFamily="34" charset="0"/>
                          <a:cs typeface="Tahoma" panose="020B0604030504040204" pitchFamily="34" charset="0"/>
                        </a:rPr>
                        <a:t>$540,423</a:t>
                      </a:r>
                    </a:p>
                  </a:txBody>
                  <a:tcPr marL="2222" marR="2222" marT="2222" marB="0" anchor="ctr">
                    <a:lnL>
                      <a:noFill/>
                    </a:lnL>
                    <a:lnR>
                      <a:noFill/>
                    </a:lnR>
                    <a:lnT>
                      <a:noFill/>
                    </a:lnT>
                    <a:lnB>
                      <a:noFill/>
                    </a:lnB>
                    <a:noFill/>
                  </a:tcPr>
                </a:tc>
                <a:extLst>
                  <a:ext uri="{0D108BD9-81ED-4DB2-BD59-A6C34878D82A}">
                    <a16:rowId xmlns:a16="http://schemas.microsoft.com/office/drawing/2014/main" val="1530928202"/>
                  </a:ext>
                </a:extLst>
              </a:tr>
              <a:tr h="267771">
                <a:tc>
                  <a:txBody>
                    <a:bodyPr/>
                    <a:lstStyle/>
                    <a:p>
                      <a:pPr algn="l" fontAlgn="t"/>
                      <a:r>
                        <a:rPr lang="en-US" sz="1000" b="0" i="0" u="none" strike="noStrike">
                          <a:effectLst/>
                          <a:latin typeface="Tahoma" panose="020B0604030504040204" pitchFamily="34" charset="0"/>
                          <a:ea typeface="Tahoma" panose="020B0604030504040204" pitchFamily="34" charset="0"/>
                          <a:cs typeface="Tahoma" panose="020B0604030504040204" pitchFamily="34" charset="0"/>
                        </a:rPr>
                        <a:t>Total Income since Inception</a:t>
                      </a:r>
                    </a:p>
                  </a:txBody>
                  <a:tcPr marL="2222" marR="2222" marT="2222" marB="0" anchor="ctr">
                    <a:lnL>
                      <a:noFill/>
                    </a:lnL>
                    <a:lnR>
                      <a:noFill/>
                    </a:lnR>
                    <a:lnT>
                      <a:noFill/>
                    </a:lnT>
                    <a:lnB>
                      <a:noFill/>
                    </a:lnB>
                    <a:noFill/>
                  </a:tcPr>
                </a:tc>
                <a:tc>
                  <a:txBody>
                    <a:bodyPr/>
                    <a:lstStyle/>
                    <a:p>
                      <a:pPr algn="r" fontAlgn="b"/>
                      <a:r>
                        <a:rPr lang="en-US" sz="1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$117,618,396</a:t>
                      </a:r>
                    </a:p>
                  </a:txBody>
                  <a:tcPr marL="2222" marR="2222" marT="2222" marB="0" anchor="ctr">
                    <a:lnL>
                      <a:noFill/>
                    </a:lnL>
                    <a:lnR>
                      <a:noFill/>
                    </a:lnR>
                    <a:lnT>
                      <a:noFill/>
                    </a:lnT>
                    <a:lnB>
                      <a:noFill/>
                    </a:lnB>
                    <a:noFill/>
                  </a:tcPr>
                </a:tc>
                <a:tc>
                  <a:txBody>
                    <a:bodyPr/>
                    <a:lstStyle/>
                    <a:p>
                      <a:pPr algn="r" fontAlgn="b"/>
                      <a:r>
                        <a:rPr lang="en-US" sz="1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$137,299,651</a:t>
                      </a:r>
                    </a:p>
                  </a:txBody>
                  <a:tcPr marL="2222" marR="2222" marT="2222" marB="0" anchor="ctr">
                    <a:lnL>
                      <a:noFill/>
                    </a:lnL>
                    <a:lnR>
                      <a:noFill/>
                    </a:lnR>
                    <a:lnT>
                      <a:noFill/>
                    </a:lnT>
                    <a:lnB>
                      <a:noFill/>
                    </a:lnB>
                    <a:noFill/>
                  </a:tcPr>
                </a:tc>
                <a:tc>
                  <a:txBody>
                    <a:bodyPr/>
                    <a:lstStyle/>
                    <a:p>
                      <a:pPr algn="r" fontAlgn="b"/>
                      <a:r>
                        <a:rPr lang="en-US" sz="1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$160,569,662</a:t>
                      </a:r>
                    </a:p>
                  </a:txBody>
                  <a:tcPr marL="2222" marR="2222" marT="2222" marB="0" anchor="ctr">
                    <a:lnL>
                      <a:noFill/>
                    </a:lnL>
                    <a:lnR>
                      <a:noFill/>
                    </a:lnR>
                    <a:lnT>
                      <a:noFill/>
                    </a:lnT>
                    <a:lnB>
                      <a:noFill/>
                    </a:lnB>
                    <a:noFill/>
                  </a:tcPr>
                </a:tc>
                <a:tc>
                  <a:txBody>
                    <a:bodyPr/>
                    <a:lstStyle/>
                    <a:p>
                      <a:pPr algn="r" fontAlgn="b"/>
                      <a:r>
                        <a:rPr lang="en-US" sz="1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$182,115,660</a:t>
                      </a:r>
                    </a:p>
                  </a:txBody>
                  <a:tcPr marL="2222" marR="2222" marT="2222" marB="0" anchor="ctr">
                    <a:lnL>
                      <a:noFill/>
                    </a:lnL>
                    <a:lnR>
                      <a:noFill/>
                    </a:lnR>
                    <a:lnT>
                      <a:noFill/>
                    </a:lnT>
                    <a:lnB>
                      <a:noFill/>
                    </a:lnB>
                    <a:noFill/>
                  </a:tcPr>
                </a:tc>
                <a:extLst>
                  <a:ext uri="{0D108BD9-81ED-4DB2-BD59-A6C34878D82A}">
                    <a16:rowId xmlns:a16="http://schemas.microsoft.com/office/drawing/2014/main" val="851528090"/>
                  </a:ext>
                </a:extLst>
              </a:tr>
              <a:tr h="267771">
                <a:tc>
                  <a:txBody>
                    <a:bodyPr/>
                    <a:lstStyle/>
                    <a:p>
                      <a:pPr algn="l" fontAlgn="t"/>
                      <a:r>
                        <a:rPr lang="en-US" sz="1000" b="1" i="0" u="none" strike="noStrike">
                          <a:effectLst/>
                          <a:latin typeface="Tahoma" panose="020B0604030504040204" pitchFamily="34" charset="0"/>
                          <a:ea typeface="Tahoma" panose="020B0604030504040204" pitchFamily="34" charset="0"/>
                          <a:cs typeface="Tahoma" panose="020B0604030504040204" pitchFamily="34" charset="0"/>
                        </a:rPr>
                        <a:t>Write off as a % of Total Income</a:t>
                      </a:r>
                    </a:p>
                  </a:txBody>
                  <a:tcPr marL="2222" marR="2222" marT="2222" marB="0" anchor="ctr">
                    <a:lnL>
                      <a:noFill/>
                    </a:lnL>
                    <a:lnR>
                      <a:noFill/>
                    </a:lnR>
                    <a:lnT>
                      <a:noFill/>
                    </a:lnT>
                    <a:lnB>
                      <a:noFill/>
                    </a:lnB>
                    <a:solidFill>
                      <a:srgbClr val="DCE6F1"/>
                    </a:solidFill>
                  </a:tcPr>
                </a:tc>
                <a:tc>
                  <a:txBody>
                    <a:bodyPr/>
                    <a:lstStyle/>
                    <a:p>
                      <a:pPr algn="r" fontAlgn="t"/>
                      <a:r>
                        <a:rPr lang="en-US" sz="1000" b="1" i="0" u="none" strike="noStrike">
                          <a:effectLst/>
                          <a:latin typeface="Tahoma" panose="020B0604030504040204" pitchFamily="34" charset="0"/>
                          <a:ea typeface="Tahoma" panose="020B0604030504040204" pitchFamily="34" charset="0"/>
                          <a:cs typeface="Tahoma" panose="020B0604030504040204" pitchFamily="34" charset="0"/>
                        </a:rPr>
                        <a:t>0.07%</a:t>
                      </a:r>
                    </a:p>
                  </a:txBody>
                  <a:tcPr marL="2222" marR="2222" marT="2222" marB="0" anchor="ctr">
                    <a:lnL>
                      <a:noFill/>
                    </a:lnL>
                    <a:lnR>
                      <a:noFill/>
                    </a:lnR>
                    <a:lnT>
                      <a:noFill/>
                    </a:lnT>
                    <a:lnB>
                      <a:noFill/>
                    </a:lnB>
                    <a:solidFill>
                      <a:srgbClr val="DCE6F1"/>
                    </a:solidFill>
                  </a:tcPr>
                </a:tc>
                <a:tc>
                  <a:txBody>
                    <a:bodyPr/>
                    <a:lstStyle/>
                    <a:p>
                      <a:pPr algn="r" fontAlgn="t"/>
                      <a:r>
                        <a:rPr lang="en-US" sz="1000" b="1" i="0" u="none" strike="noStrike">
                          <a:effectLst/>
                          <a:latin typeface="Tahoma" panose="020B0604030504040204" pitchFamily="34" charset="0"/>
                          <a:ea typeface="Tahoma" panose="020B0604030504040204" pitchFamily="34" charset="0"/>
                          <a:cs typeface="Tahoma" panose="020B0604030504040204" pitchFamily="34" charset="0"/>
                        </a:rPr>
                        <a:t>0.35%</a:t>
                      </a:r>
                    </a:p>
                  </a:txBody>
                  <a:tcPr marL="2222" marR="2222" marT="2222" marB="0" anchor="ctr">
                    <a:lnL>
                      <a:noFill/>
                    </a:lnL>
                    <a:lnR>
                      <a:noFill/>
                    </a:lnR>
                    <a:lnT>
                      <a:noFill/>
                    </a:lnT>
                    <a:lnB>
                      <a:noFill/>
                    </a:lnB>
                    <a:solidFill>
                      <a:srgbClr val="DCE6F1"/>
                    </a:solidFill>
                  </a:tcPr>
                </a:tc>
                <a:tc>
                  <a:txBody>
                    <a:bodyPr/>
                    <a:lstStyle/>
                    <a:p>
                      <a:pPr algn="r" fontAlgn="t"/>
                      <a:r>
                        <a:rPr lang="en-US" sz="1000" b="1" i="0" u="none" strike="noStrike">
                          <a:effectLst/>
                          <a:latin typeface="Tahoma" panose="020B0604030504040204" pitchFamily="34" charset="0"/>
                          <a:ea typeface="Tahoma" panose="020B0604030504040204" pitchFamily="34" charset="0"/>
                          <a:cs typeface="Tahoma" panose="020B0604030504040204" pitchFamily="34" charset="0"/>
                        </a:rPr>
                        <a:t>0.30%</a:t>
                      </a:r>
                    </a:p>
                  </a:txBody>
                  <a:tcPr marL="2222" marR="2222" marT="2222" marB="0" anchor="ctr">
                    <a:lnL>
                      <a:noFill/>
                    </a:lnL>
                    <a:lnR>
                      <a:noFill/>
                    </a:lnR>
                    <a:lnT>
                      <a:noFill/>
                    </a:lnT>
                    <a:lnB>
                      <a:noFill/>
                    </a:lnB>
                    <a:solidFill>
                      <a:srgbClr val="DCE6F1"/>
                    </a:solidFill>
                  </a:tcPr>
                </a:tc>
                <a:tc>
                  <a:txBody>
                    <a:bodyPr/>
                    <a:lstStyle/>
                    <a:p>
                      <a:pPr algn="r" fontAlgn="t"/>
                      <a:r>
                        <a:rPr lang="en-US" sz="1000" b="1" i="0" u="none" strike="noStrike">
                          <a:effectLst/>
                          <a:latin typeface="Tahoma" panose="020B0604030504040204" pitchFamily="34" charset="0"/>
                          <a:ea typeface="Tahoma" panose="020B0604030504040204" pitchFamily="34" charset="0"/>
                          <a:cs typeface="Tahoma" panose="020B0604030504040204" pitchFamily="34" charset="0"/>
                        </a:rPr>
                        <a:t>0.30%</a:t>
                      </a:r>
                    </a:p>
                  </a:txBody>
                  <a:tcPr marL="2222" marR="2222" marT="2222" marB="0" anchor="ctr">
                    <a:lnL>
                      <a:noFill/>
                    </a:lnL>
                    <a:lnR>
                      <a:noFill/>
                    </a:lnR>
                    <a:lnT>
                      <a:noFill/>
                    </a:lnT>
                    <a:lnB>
                      <a:noFill/>
                    </a:lnB>
                    <a:solidFill>
                      <a:srgbClr val="DCE6F1"/>
                    </a:solidFill>
                  </a:tcPr>
                </a:tc>
                <a:extLst>
                  <a:ext uri="{0D108BD9-81ED-4DB2-BD59-A6C34878D82A}">
                    <a16:rowId xmlns:a16="http://schemas.microsoft.com/office/drawing/2014/main" val="2530452076"/>
                  </a:ext>
                </a:extLst>
              </a:tr>
            </a:tbl>
          </a:graphicData>
        </a:graphic>
      </p:graphicFrame>
      <p:sp>
        <p:nvSpPr>
          <p:cNvPr id="5" name="TextBox 4">
            <a:extLst>
              <a:ext uri="{FF2B5EF4-FFF2-40B4-BE49-F238E27FC236}">
                <a16:creationId xmlns:a16="http://schemas.microsoft.com/office/drawing/2014/main" id="{81FEC9DB-5B34-6961-BEE2-0475B8AB3FE0}"/>
              </a:ext>
            </a:extLst>
          </p:cNvPr>
          <p:cNvSpPr txBox="1"/>
          <p:nvPr/>
        </p:nvSpPr>
        <p:spPr>
          <a:xfrm>
            <a:off x="762554" y="1136893"/>
            <a:ext cx="10441679" cy="1107996"/>
          </a:xfrm>
          <a:prstGeom prst="rect">
            <a:avLst/>
          </a:prstGeom>
          <a:solidFill>
            <a:schemeClr val="bg1">
              <a:lumMod val="95000"/>
            </a:schemeClr>
          </a:solidFill>
        </p:spPr>
        <p:txBody>
          <a:bodyPr wrap="square" lIns="91440" tIns="45720" rIns="91440" bIns="45720" anchor="t">
            <a:spAutoFit/>
          </a:bodyPr>
          <a:lstStyle/>
          <a:p>
            <a:pPr marL="228600" indent="-228600">
              <a:buClr>
                <a:srgbClr val="FEAB21"/>
              </a:buClr>
              <a:buFont typeface="Wingdings" panose="05000000000000000000" pitchFamily="2" charset="2"/>
              <a:buChar char="§"/>
            </a:pPr>
            <a:r>
              <a:rPr lang="en-US" sz="1100">
                <a:solidFill>
                  <a:schemeClr val="tx2"/>
                </a:solidFill>
                <a:latin typeface="Gilroy" panose="00000500000000000000"/>
                <a:ea typeface="Lato Medium"/>
                <a:cs typeface="Lato Medium"/>
              </a:rPr>
              <a:t>60+ Day AR increased significantly by </a:t>
            </a:r>
            <a:r>
              <a:rPr lang="en-US" sz="1100" b="1">
                <a:solidFill>
                  <a:schemeClr val="tx2"/>
                </a:solidFill>
                <a:latin typeface="Gilroy" panose="00000500000000000000"/>
                <a:ea typeface="Lato Medium"/>
                <a:cs typeface="Lato Medium"/>
              </a:rPr>
              <a:t>83.24% or</a:t>
            </a:r>
            <a:r>
              <a:rPr lang="en-US" sz="1100">
                <a:solidFill>
                  <a:schemeClr val="tx2"/>
                </a:solidFill>
                <a:latin typeface="Gilroy" panose="00000500000000000000"/>
                <a:ea typeface="Lato Medium"/>
                <a:cs typeface="Lato Medium"/>
              </a:rPr>
              <a:t> </a:t>
            </a:r>
            <a:r>
              <a:rPr lang="en-US" sz="1100" b="1">
                <a:solidFill>
                  <a:schemeClr val="tx2"/>
                </a:solidFill>
                <a:latin typeface="Gilroy" panose="00000500000000000000"/>
                <a:ea typeface="Lato Medium"/>
                <a:cs typeface="Lato Medium"/>
              </a:rPr>
              <a:t>$882K in 1Q24</a:t>
            </a:r>
            <a:r>
              <a:rPr lang="en-US" sz="1100">
                <a:solidFill>
                  <a:schemeClr val="tx2"/>
                </a:solidFill>
                <a:latin typeface="Gilroy" panose="00000500000000000000"/>
                <a:ea typeface="Lato Medium"/>
                <a:cs typeface="Lato Medium"/>
              </a:rPr>
              <a:t>.  This is predominantly driven by (3) Tenants:</a:t>
            </a:r>
            <a:endParaRPr lang="en-US">
              <a:solidFill>
                <a:schemeClr val="tx2"/>
              </a:solidFill>
              <a:ea typeface="Calibri"/>
              <a:cs typeface="Calibri"/>
            </a:endParaRPr>
          </a:p>
          <a:p>
            <a:pPr marL="989965" lvl="1" indent="-228600">
              <a:buClr>
                <a:srgbClr val="FEAB21"/>
              </a:buClr>
              <a:buFont typeface="Courier New" panose="05000000000000000000" pitchFamily="2" charset="2"/>
              <a:buChar char="o"/>
            </a:pPr>
            <a:r>
              <a:rPr lang="en-US" sz="1100">
                <a:solidFill>
                  <a:schemeClr val="tx2"/>
                </a:solidFill>
                <a:latin typeface="Gilroy" panose="00000500000000000000"/>
                <a:ea typeface="Lato Medium"/>
                <a:cs typeface="Lato Medium"/>
              </a:rPr>
              <a:t>Bengal +$287K</a:t>
            </a:r>
            <a:endParaRPr lang="en-US" sz="1100">
              <a:solidFill>
                <a:schemeClr val="tx2"/>
              </a:solidFill>
              <a:latin typeface="Gilroy" panose="00000500000000000000"/>
              <a:ea typeface="Lato Medium" panose="020F0502020204030203" pitchFamily="34" charset="0"/>
              <a:cs typeface="Lato Medium" panose="020F0502020204030203" pitchFamily="34" charset="0"/>
            </a:endParaRPr>
          </a:p>
          <a:p>
            <a:pPr marL="989965" lvl="1" indent="-228600">
              <a:buClr>
                <a:srgbClr val="FEAB21"/>
              </a:buClr>
              <a:buFont typeface="Courier New" panose="05000000000000000000" pitchFamily="2" charset="2"/>
              <a:buChar char="o"/>
            </a:pPr>
            <a:r>
              <a:rPr lang="en-US" sz="1100">
                <a:solidFill>
                  <a:schemeClr val="tx2"/>
                </a:solidFill>
                <a:latin typeface="Gilroy" panose="00000500000000000000"/>
                <a:ea typeface="Lato Medium"/>
                <a:cs typeface="Lato Medium"/>
              </a:rPr>
              <a:t>Spartan Equities +$196K</a:t>
            </a:r>
          </a:p>
          <a:p>
            <a:pPr marL="989965" lvl="1" indent="-228600">
              <a:buClr>
                <a:srgbClr val="FEAB21"/>
              </a:buClr>
              <a:buFont typeface="Courier New" panose="05000000000000000000" pitchFamily="2" charset="2"/>
              <a:buChar char="o"/>
            </a:pPr>
            <a:r>
              <a:rPr lang="en-US" sz="1100">
                <a:solidFill>
                  <a:schemeClr val="tx2"/>
                </a:solidFill>
                <a:latin typeface="Gilroy" panose="00000500000000000000"/>
                <a:ea typeface="Lato Medium"/>
                <a:cs typeface="Lato Medium"/>
              </a:rPr>
              <a:t>RPI +$110K</a:t>
            </a:r>
            <a:endParaRPr lang="en-US" sz="11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r>
              <a:rPr lang="en-US" sz="1100" b="1">
                <a:solidFill>
                  <a:schemeClr val="tx2"/>
                </a:solidFill>
                <a:latin typeface="Gilroy" panose="00000500000000000000"/>
                <a:ea typeface="Lato Medium"/>
                <a:cs typeface="Lato Medium"/>
              </a:rPr>
              <a:t>Known delinquent</a:t>
            </a:r>
            <a:r>
              <a:rPr lang="en-US" sz="1100">
                <a:solidFill>
                  <a:schemeClr val="tx2"/>
                </a:solidFill>
                <a:latin typeface="Gilroy" panose="00000500000000000000"/>
                <a:ea typeface="Lato Medium"/>
                <a:cs typeface="Lato Medium"/>
              </a:rPr>
              <a:t> and/or bankrupt tenants are the drivers of the below increase</a:t>
            </a:r>
          </a:p>
          <a:p>
            <a:pPr marL="228600" indent="-228600">
              <a:buClr>
                <a:srgbClr val="FEAB21"/>
              </a:buClr>
              <a:buFont typeface="Wingdings" panose="05000000000000000000" pitchFamily="2" charset="2"/>
              <a:buChar char="§"/>
            </a:pPr>
            <a:r>
              <a:rPr lang="en-US" sz="1100">
                <a:solidFill>
                  <a:schemeClr val="tx2"/>
                </a:solidFill>
                <a:latin typeface="Gilroy" panose="00000500000000000000"/>
                <a:ea typeface="Lato Medium"/>
                <a:cs typeface="Lato Medium"/>
              </a:rPr>
              <a:t>There are no additional failing tenants this quarter</a:t>
            </a:r>
          </a:p>
        </p:txBody>
      </p:sp>
      <p:pic>
        <p:nvPicPr>
          <p:cNvPr id="16" name="Picture 15">
            <a:extLst>
              <a:ext uri="{FF2B5EF4-FFF2-40B4-BE49-F238E27FC236}">
                <a16:creationId xmlns:a16="http://schemas.microsoft.com/office/drawing/2014/main" id="{C16A32D3-E65E-AC3B-3456-719A3E51E31C}"/>
              </a:ext>
            </a:extLst>
          </p:cNvPr>
          <p:cNvPicPr>
            <a:picLocks noChangeAspect="1"/>
          </p:cNvPicPr>
          <p:nvPr/>
        </p:nvPicPr>
        <p:blipFill>
          <a:blip r:embed="rId5"/>
          <a:stretch>
            <a:fillRect/>
          </a:stretch>
        </p:blipFill>
        <p:spPr>
          <a:xfrm>
            <a:off x="5798773" y="3148434"/>
            <a:ext cx="5405460" cy="1189201"/>
          </a:xfrm>
          <a:prstGeom prst="rect">
            <a:avLst/>
          </a:prstGeom>
        </p:spPr>
      </p:pic>
      <p:graphicFrame>
        <p:nvGraphicFramePr>
          <p:cNvPr id="17" name="Chart 16">
            <a:extLst>
              <a:ext uri="{FF2B5EF4-FFF2-40B4-BE49-F238E27FC236}">
                <a16:creationId xmlns:a16="http://schemas.microsoft.com/office/drawing/2014/main" id="{8A5BAF62-288C-B348-A9D2-BDF6AFB7277C}"/>
              </a:ext>
            </a:extLst>
          </p:cNvPr>
          <p:cNvGraphicFramePr>
            <a:graphicFrameLocks/>
          </p:cNvGraphicFramePr>
          <p:nvPr/>
        </p:nvGraphicFramePr>
        <p:xfrm>
          <a:off x="672557" y="2359383"/>
          <a:ext cx="4573905" cy="2747010"/>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90432491-E6AD-06FF-211D-8176CC3A0E02}"/>
              </a:ext>
            </a:extLst>
          </p:cNvPr>
          <p:cNvSpPr txBox="1"/>
          <p:nvPr/>
        </p:nvSpPr>
        <p:spPr>
          <a:xfrm>
            <a:off x="7171742" y="235827"/>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1491960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C5459F6-8A9C-6479-2632-C5D0D44FBE1C}"/>
              </a:ext>
            </a:extLst>
          </p:cNvPr>
          <p:cNvGraphicFramePr>
            <a:graphicFrameLocks noChangeAspect="1"/>
          </p:cNvGraphicFramePr>
          <p:nvPr>
            <p:custDataLst>
              <p:tags r:id="rId1"/>
            </p:custDataLst>
            <p:extLst>
              <p:ext uri="{D42A27DB-BD31-4B8C-83A1-F6EECF244321}">
                <p14:modId xmlns:p14="http://schemas.microsoft.com/office/powerpoint/2010/main" val="4071343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6" name="think-cell data - do not delete" hidden="1">
                        <a:extLst>
                          <a:ext uri="{FF2B5EF4-FFF2-40B4-BE49-F238E27FC236}">
                            <a16:creationId xmlns:a16="http://schemas.microsoft.com/office/drawing/2014/main" id="{2C5459F6-8A9C-6479-2632-C5D0D44FBE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826716A-9BBA-9BCA-AEFE-F566D23F6052}"/>
              </a:ext>
            </a:extLst>
          </p:cNvPr>
          <p:cNvSpPr>
            <a:spLocks noGrp="1"/>
          </p:cNvSpPr>
          <p:nvPr>
            <p:ph type="title"/>
          </p:nvPr>
        </p:nvSpPr>
        <p:spPr>
          <a:xfrm>
            <a:off x="657604" y="403108"/>
            <a:ext cx="10072437" cy="685481"/>
          </a:xfrm>
        </p:spPr>
        <p:txBody>
          <a:bodyPr vert="horz">
            <a:normAutofit/>
          </a:bodyPr>
          <a:lstStyle/>
          <a:p>
            <a:r>
              <a:rPr lang="en-US" sz="2400"/>
              <a:t>Disposition Activity Overview</a:t>
            </a:r>
          </a:p>
        </p:txBody>
      </p:sp>
      <p:grpSp>
        <p:nvGrpSpPr>
          <p:cNvPr id="4" name="Group 3">
            <a:extLst>
              <a:ext uri="{FF2B5EF4-FFF2-40B4-BE49-F238E27FC236}">
                <a16:creationId xmlns:a16="http://schemas.microsoft.com/office/drawing/2014/main" id="{9FFBC242-FDEA-6B60-A43F-1CBE54B02947}"/>
              </a:ext>
            </a:extLst>
          </p:cNvPr>
          <p:cNvGrpSpPr/>
          <p:nvPr/>
        </p:nvGrpSpPr>
        <p:grpSpPr>
          <a:xfrm>
            <a:off x="11497294" y="258916"/>
            <a:ext cx="457200" cy="683471"/>
            <a:chOff x="11621470" y="81178"/>
            <a:chExt cx="457200" cy="683471"/>
          </a:xfrm>
        </p:grpSpPr>
        <p:sp>
          <p:nvSpPr>
            <p:cNvPr id="7" name="Action Button: Return 6">
              <a:hlinkClick r:id="rId6" action="ppaction://hlinksldjump" highlightClick="1"/>
              <a:extLst>
                <a:ext uri="{FF2B5EF4-FFF2-40B4-BE49-F238E27FC236}">
                  <a16:creationId xmlns:a16="http://schemas.microsoft.com/office/drawing/2014/main" id="{C15B583B-26DB-5A64-4DD7-EE2676855EA6}"/>
                </a:ext>
              </a:extLst>
            </p:cNvPr>
            <p:cNvSpPr/>
            <p:nvPr/>
          </p:nvSpPr>
          <p:spPr>
            <a:xfrm>
              <a:off x="11621470" y="81178"/>
              <a:ext cx="457200" cy="457200"/>
            </a:xfrm>
            <a:prstGeom prst="actionButtonReturn">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0324BF57-712F-A57D-8825-02157ADDEEC2}"/>
                </a:ext>
              </a:extLst>
            </p:cNvPr>
            <p:cNvSpPr txBox="1"/>
            <p:nvPr/>
          </p:nvSpPr>
          <p:spPr>
            <a:xfrm>
              <a:off x="11621470" y="503039"/>
              <a:ext cx="457200" cy="261610"/>
            </a:xfrm>
            <a:prstGeom prst="rect">
              <a:avLst/>
            </a:prstGeom>
            <a:noFill/>
          </p:spPr>
          <p:txBody>
            <a:bodyPr wrap="square" lIns="0" rIns="0" rtlCol="0">
              <a:spAutoFit/>
            </a:bodyPr>
            <a:lstStyle/>
            <a:p>
              <a:pPr algn="ctr"/>
              <a:r>
                <a:rPr lang="en-US" sz="1100" b="1" i="1">
                  <a:solidFill>
                    <a:schemeClr val="accent2"/>
                  </a:solidFill>
                  <a:latin typeface="Gilroy" panose="00000500000000000000"/>
                </a:rPr>
                <a:t>Return</a:t>
              </a:r>
            </a:p>
          </p:txBody>
        </p:sp>
      </p:grpSp>
      <p:sp>
        <p:nvSpPr>
          <p:cNvPr id="5" name="Rectangle 4">
            <a:extLst>
              <a:ext uri="{FF2B5EF4-FFF2-40B4-BE49-F238E27FC236}">
                <a16:creationId xmlns:a16="http://schemas.microsoft.com/office/drawing/2014/main" id="{2A90CDC0-801F-7DF8-9C85-D669A41C3880}"/>
              </a:ext>
            </a:extLst>
          </p:cNvPr>
          <p:cNvSpPr/>
          <p:nvPr/>
        </p:nvSpPr>
        <p:spPr>
          <a:xfrm>
            <a:off x="495463" y="5097513"/>
            <a:ext cx="4155851" cy="27432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latin typeface="Gilroy" panose="00000500000000000000"/>
                <a:cs typeface="Arial" panose="020B0604020202020204" pitchFamily="34" charset="0"/>
              </a:rPr>
              <a:t>Impact on Fund NAV</a:t>
            </a:r>
          </a:p>
        </p:txBody>
      </p:sp>
      <p:sp>
        <p:nvSpPr>
          <p:cNvPr id="16" name="Rectangle 15">
            <a:extLst>
              <a:ext uri="{FF2B5EF4-FFF2-40B4-BE49-F238E27FC236}">
                <a16:creationId xmlns:a16="http://schemas.microsoft.com/office/drawing/2014/main" id="{D0322ABC-5B5A-84C6-E6BF-40FEE2D67339}"/>
              </a:ext>
            </a:extLst>
          </p:cNvPr>
          <p:cNvSpPr/>
          <p:nvPr/>
        </p:nvSpPr>
        <p:spPr>
          <a:xfrm>
            <a:off x="498501" y="5353386"/>
            <a:ext cx="11180451" cy="1223926"/>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Gilroy" panose="00000500000000000000"/>
                <a:cs typeface="Arial" panose="020B0604020202020204" pitchFamily="34" charset="0"/>
              </a:rPr>
              <a:t>Property Dispositions impact the Fund on </a:t>
            </a:r>
            <a:r>
              <a:rPr lang="en-US" sz="1100" b="1" u="sng">
                <a:solidFill>
                  <a:schemeClr val="tx1"/>
                </a:solidFill>
                <a:latin typeface="Gilroy" panose="00000500000000000000"/>
                <a:cs typeface="Arial" panose="020B0604020202020204" pitchFamily="34" charset="0"/>
              </a:rPr>
              <a:t>4 Levels</a:t>
            </a:r>
            <a:r>
              <a:rPr lang="en-US" sz="1100">
                <a:solidFill>
                  <a:schemeClr val="tx1"/>
                </a:solidFill>
                <a:latin typeface="Gilroy" panose="00000500000000000000"/>
                <a:cs typeface="Arial" panose="020B0604020202020204" pitchFamily="34" charset="0"/>
              </a:rPr>
              <a:t> throughout the quarter:</a:t>
            </a:r>
          </a:p>
          <a:p>
            <a:pPr marL="171450" indent="-171450">
              <a:buFont typeface="Courier New" panose="02070309020205020404" pitchFamily="49" charset="0"/>
              <a:buChar char="o"/>
            </a:pPr>
            <a:r>
              <a:rPr lang="en-US" sz="1100" b="1" u="sng">
                <a:solidFill>
                  <a:schemeClr val="tx1"/>
                </a:solidFill>
                <a:latin typeface="Gilroy" panose="00000500000000000000"/>
                <a:cs typeface="Arial" panose="020B0604020202020204" pitchFamily="34" charset="0"/>
              </a:rPr>
              <a:t>Cash</a:t>
            </a:r>
            <a:r>
              <a:rPr lang="en-US" sz="1100">
                <a:solidFill>
                  <a:schemeClr val="tx1"/>
                </a:solidFill>
                <a:latin typeface="Gilroy" panose="00000500000000000000"/>
                <a:cs typeface="Arial" panose="020B0604020202020204" pitchFamily="34" charset="0"/>
              </a:rPr>
              <a:t>: The property sales generated $11.3M in net sale proceeds received by the Fund.</a:t>
            </a:r>
          </a:p>
          <a:p>
            <a:pPr marL="171450" indent="-171450">
              <a:buFont typeface="Courier New" panose="02070309020205020404" pitchFamily="49" charset="0"/>
              <a:buChar char="o"/>
            </a:pPr>
            <a:r>
              <a:rPr lang="en-US" sz="1100" b="1" u="sng">
                <a:solidFill>
                  <a:schemeClr val="tx1"/>
                </a:solidFill>
                <a:latin typeface="Gilroy" panose="00000500000000000000"/>
                <a:cs typeface="Arial" panose="020B0604020202020204" pitchFamily="34" charset="0"/>
              </a:rPr>
              <a:t>Debt Availability</a:t>
            </a:r>
            <a:r>
              <a:rPr lang="en-US" sz="1100">
                <a:solidFill>
                  <a:schemeClr val="tx1"/>
                </a:solidFill>
                <a:latin typeface="Gilroy" panose="00000500000000000000"/>
                <a:cs typeface="Arial" panose="020B0604020202020204" pitchFamily="34" charset="0"/>
              </a:rPr>
              <a:t>: Selling the properties improves our availability, but not by the full $11.3M since the NOI used for the availability calculation decreases due to the sales.</a:t>
            </a:r>
          </a:p>
          <a:p>
            <a:pPr marL="171450" indent="-171450">
              <a:buFont typeface="Courier New" panose="02070309020205020404" pitchFamily="49" charset="0"/>
              <a:buChar char="o"/>
            </a:pPr>
            <a:r>
              <a:rPr lang="en-US" sz="1100" b="1" u="sng">
                <a:solidFill>
                  <a:schemeClr val="tx1"/>
                </a:solidFill>
                <a:latin typeface="Gilroy" panose="00000500000000000000"/>
                <a:cs typeface="Arial" panose="020B0604020202020204" pitchFamily="34" charset="0"/>
              </a:rPr>
              <a:t>Capital Statement</a:t>
            </a:r>
            <a:r>
              <a:rPr lang="en-US" sz="1100" b="1">
                <a:solidFill>
                  <a:schemeClr val="tx1"/>
                </a:solidFill>
                <a:latin typeface="Gilroy" panose="00000500000000000000"/>
                <a:cs typeface="Arial" panose="020B0604020202020204" pitchFamily="34" charset="0"/>
              </a:rPr>
              <a:t>: </a:t>
            </a:r>
            <a:r>
              <a:rPr lang="en-US" sz="1100">
                <a:solidFill>
                  <a:schemeClr val="tx1"/>
                </a:solidFill>
                <a:latin typeface="Gilroy" panose="00000500000000000000"/>
                <a:cs typeface="Arial" panose="020B0604020202020204" pitchFamily="34" charset="0"/>
              </a:rPr>
              <a:t>From an IR perspective, $4.1M appreciation (unrealized gain) was previously recognized on the P&amp;L in accordance with the IFRS Fair Value accounting.</a:t>
            </a:r>
          </a:p>
          <a:p>
            <a:pPr marL="628650" lvl="1" indent="-171450">
              <a:buFont typeface="Courier New" panose="02070309020205020404" pitchFamily="49" charset="0"/>
              <a:buChar char="o"/>
            </a:pPr>
            <a:r>
              <a:rPr lang="en-US" sz="1100">
                <a:solidFill>
                  <a:schemeClr val="tx1"/>
                </a:solidFill>
                <a:latin typeface="Gilroy" panose="00000500000000000000"/>
                <a:cs typeface="Arial" panose="020B0604020202020204" pitchFamily="34" charset="0"/>
              </a:rPr>
              <a:t>Given that the realized Capital Gain from the sale is $4.3M, upon disposition we increased our IFRS realized capital gain in the books by $0.2M realized gain.</a:t>
            </a:r>
          </a:p>
          <a:p>
            <a:pPr marL="171450" indent="-171450">
              <a:buFont typeface="Courier New" panose="02070309020205020404" pitchFamily="49" charset="0"/>
              <a:buChar char="o"/>
            </a:pPr>
            <a:r>
              <a:rPr lang="en-US" sz="1100" b="1" u="sng">
                <a:solidFill>
                  <a:schemeClr val="tx1"/>
                </a:solidFill>
                <a:latin typeface="Gilroy" panose="00000500000000000000"/>
                <a:cs typeface="Arial" panose="020B0604020202020204" pitchFamily="34" charset="0"/>
              </a:rPr>
              <a:t>Tax</a:t>
            </a:r>
            <a:r>
              <a:rPr lang="en-US" sz="1100">
                <a:solidFill>
                  <a:schemeClr val="tx1"/>
                </a:solidFill>
                <a:latin typeface="Gilroy" panose="00000500000000000000"/>
                <a:cs typeface="Arial" panose="020B0604020202020204" pitchFamily="34" charset="0"/>
              </a:rPr>
              <a:t>:</a:t>
            </a:r>
            <a:r>
              <a:rPr lang="en-US" sz="1100" b="1">
                <a:solidFill>
                  <a:schemeClr val="tx1"/>
                </a:solidFill>
                <a:latin typeface="Gilroy" panose="00000500000000000000"/>
                <a:cs typeface="Arial" panose="020B0604020202020204" pitchFamily="34" charset="0"/>
              </a:rPr>
              <a:t> </a:t>
            </a:r>
            <a:r>
              <a:rPr lang="en-US" sz="1100">
                <a:solidFill>
                  <a:schemeClr val="tx1"/>
                </a:solidFill>
                <a:latin typeface="Gilroy" panose="00000500000000000000"/>
                <a:cs typeface="Arial" panose="020B0604020202020204" pitchFamily="34" charset="0"/>
              </a:rPr>
              <a:t>The dispositions created a capital gain at the Fund-level. The gains will be offset by ongoing losses at the Fund-level for 2024 income tax reporting.</a:t>
            </a:r>
            <a:endParaRPr lang="en-US" sz="1200">
              <a:solidFill>
                <a:schemeClr val="tx1"/>
              </a:solidFill>
              <a:latin typeface="Gilroy" panose="00000500000000000000"/>
            </a:endParaRPr>
          </a:p>
        </p:txBody>
      </p:sp>
      <p:sp>
        <p:nvSpPr>
          <p:cNvPr id="19" name="Rectangle 18">
            <a:extLst>
              <a:ext uri="{FF2B5EF4-FFF2-40B4-BE49-F238E27FC236}">
                <a16:creationId xmlns:a16="http://schemas.microsoft.com/office/drawing/2014/main" id="{3EE57F6F-A551-CF39-4D18-7FC88F7E4FFC}"/>
              </a:ext>
            </a:extLst>
          </p:cNvPr>
          <p:cNvSpPr/>
          <p:nvPr/>
        </p:nvSpPr>
        <p:spPr>
          <a:xfrm>
            <a:off x="8742729" y="1331629"/>
            <a:ext cx="2953808" cy="3668850"/>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u="sng">
                <a:solidFill>
                  <a:schemeClr val="tx1"/>
                </a:solidFill>
                <a:latin typeface="Gilroy" panose="00000500000000000000"/>
                <a:cs typeface="Arial" panose="020B0604020202020204" pitchFamily="34" charset="0"/>
              </a:rPr>
              <a:t>QTD</a:t>
            </a:r>
          </a:p>
          <a:p>
            <a:endParaRPr lang="en-US" sz="1100" b="1" u="sng">
              <a:solidFill>
                <a:schemeClr val="tx1"/>
              </a:solidFill>
              <a:latin typeface="Gilroy" panose="00000500000000000000"/>
              <a:cs typeface="Arial" panose="020B0604020202020204" pitchFamily="34" charset="0"/>
            </a:endParaRPr>
          </a:p>
          <a:p>
            <a:r>
              <a:rPr lang="en-US" sz="1100">
                <a:solidFill>
                  <a:schemeClr val="tx1"/>
                </a:solidFill>
                <a:latin typeface="Gilroy" panose="00000500000000000000"/>
                <a:cs typeface="Arial" panose="020B0604020202020204" pitchFamily="34" charset="0"/>
              </a:rPr>
              <a:t>In </a:t>
            </a:r>
            <a:r>
              <a:rPr lang="en-US" sz="1100" b="1">
                <a:solidFill>
                  <a:schemeClr val="tx1"/>
                </a:solidFill>
                <a:latin typeface="Gilroy" panose="00000500000000000000"/>
                <a:cs typeface="Arial" panose="020B0604020202020204" pitchFamily="34" charset="0"/>
              </a:rPr>
              <a:t>Q3 2024</a:t>
            </a:r>
            <a:r>
              <a:rPr lang="en-US" sz="1100">
                <a:solidFill>
                  <a:schemeClr val="tx1"/>
                </a:solidFill>
                <a:latin typeface="Gilroy" panose="00000500000000000000"/>
                <a:cs typeface="Arial" panose="020B0604020202020204" pitchFamily="34" charset="0"/>
              </a:rPr>
              <a:t>, completed the sale of </a:t>
            </a:r>
            <a:r>
              <a:rPr lang="en-US" sz="1100" b="1">
                <a:solidFill>
                  <a:schemeClr val="tx1"/>
                </a:solidFill>
                <a:latin typeface="Gilroy" panose="00000500000000000000"/>
                <a:cs typeface="Arial" panose="020B0604020202020204" pitchFamily="34" charset="0"/>
              </a:rPr>
              <a:t>2 assets </a:t>
            </a:r>
            <a:r>
              <a:rPr lang="en-US" sz="1100">
                <a:solidFill>
                  <a:schemeClr val="tx1"/>
                </a:solidFill>
                <a:latin typeface="Gilroy" panose="00000500000000000000"/>
                <a:cs typeface="Arial" panose="020B0604020202020204" pitchFamily="34" charset="0"/>
              </a:rPr>
              <a:t>generating </a:t>
            </a:r>
            <a:r>
              <a:rPr lang="en-US" sz="1100" b="1">
                <a:solidFill>
                  <a:schemeClr val="tx1"/>
                </a:solidFill>
                <a:latin typeface="Gilroy" panose="00000500000000000000"/>
                <a:cs typeface="Arial" panose="020B0604020202020204" pitchFamily="34" charset="0"/>
              </a:rPr>
              <a:t>$11.3M net sale proceeds </a:t>
            </a:r>
            <a:r>
              <a:rPr lang="en-US" sz="1100">
                <a:solidFill>
                  <a:schemeClr val="tx1"/>
                </a:solidFill>
                <a:latin typeface="Gilroy" panose="00000500000000000000"/>
                <a:cs typeface="Arial" panose="020B0604020202020204" pitchFamily="34" charset="0"/>
              </a:rPr>
              <a:t>(after closing costs) received by the Fund:</a:t>
            </a:r>
          </a:p>
          <a:p>
            <a:pPr marL="91440" indent="-91440">
              <a:buFont typeface="+mj-lt"/>
              <a:buAutoNum type="arabicPeriod"/>
            </a:pPr>
            <a:r>
              <a:rPr lang="en-US" sz="1100">
                <a:solidFill>
                  <a:schemeClr val="tx1"/>
                </a:solidFill>
                <a:latin typeface="Gilroy" panose="00000500000000000000"/>
                <a:cs typeface="Arial" panose="020B0604020202020204" pitchFamily="34" charset="0"/>
              </a:rPr>
              <a:t>14 Morris Ave (PA) - </a:t>
            </a:r>
            <a:r>
              <a:rPr lang="en-US" sz="1100" b="1">
                <a:solidFill>
                  <a:schemeClr val="tx1"/>
                </a:solidFill>
                <a:latin typeface="Gilroy" panose="00000500000000000000"/>
                <a:cs typeface="Arial" panose="020B0604020202020204" pitchFamily="34" charset="0"/>
              </a:rPr>
              <a:t>$5.9M </a:t>
            </a:r>
            <a:r>
              <a:rPr lang="en-US" sz="1100">
                <a:solidFill>
                  <a:schemeClr val="tx1"/>
                </a:solidFill>
                <a:latin typeface="Gilroy" panose="00000500000000000000"/>
                <a:cs typeface="Arial" panose="020B0604020202020204" pitchFamily="34" charset="0"/>
              </a:rPr>
              <a:t>Net Sale Proceeds</a:t>
            </a:r>
          </a:p>
          <a:p>
            <a:pPr marL="91440" indent="-91440">
              <a:buFont typeface="+mj-lt"/>
              <a:buAutoNum type="arabicPeriod"/>
            </a:pPr>
            <a:r>
              <a:rPr lang="en-US" sz="1100">
                <a:solidFill>
                  <a:schemeClr val="tx1"/>
                </a:solidFill>
                <a:latin typeface="Gilroy" panose="00000500000000000000"/>
                <a:cs typeface="Arial" panose="020B0604020202020204" pitchFamily="34" charset="0"/>
              </a:rPr>
              <a:t>187 Bobrick (TN) - </a:t>
            </a:r>
            <a:r>
              <a:rPr lang="en-US" sz="1100" b="1">
                <a:solidFill>
                  <a:schemeClr val="tx1"/>
                </a:solidFill>
                <a:latin typeface="Gilroy" panose="00000500000000000000"/>
                <a:cs typeface="Arial" panose="020B0604020202020204" pitchFamily="34" charset="0"/>
              </a:rPr>
              <a:t>$5.4M</a:t>
            </a:r>
            <a:r>
              <a:rPr lang="en-US" sz="1100">
                <a:solidFill>
                  <a:schemeClr val="tx1"/>
                </a:solidFill>
                <a:latin typeface="Gilroy" panose="00000500000000000000"/>
                <a:cs typeface="Arial" panose="020B0604020202020204" pitchFamily="34" charset="0"/>
              </a:rPr>
              <a:t> Net Sale Proceeds</a:t>
            </a:r>
          </a:p>
          <a:p>
            <a:pPr marL="228600" indent="-228600">
              <a:buFont typeface="+mj-lt"/>
              <a:buAutoNum type="arabicPeriod"/>
            </a:pPr>
            <a:endParaRPr lang="en-US" sz="1100">
              <a:solidFill>
                <a:schemeClr val="tx1"/>
              </a:solidFill>
              <a:latin typeface="Gilroy" panose="00000500000000000000"/>
              <a:cs typeface="Arial" panose="020B0604020202020204" pitchFamily="34" charset="0"/>
            </a:endParaRPr>
          </a:p>
          <a:p>
            <a:r>
              <a:rPr lang="en-US" sz="1400" b="1" u="sng">
                <a:solidFill>
                  <a:schemeClr val="tx1"/>
                </a:solidFill>
                <a:latin typeface="Gilroy" panose="00000500000000000000"/>
                <a:cs typeface="Arial" panose="020B0604020202020204" pitchFamily="34" charset="0"/>
              </a:rPr>
              <a:t>ITD</a:t>
            </a:r>
          </a:p>
          <a:p>
            <a:endParaRPr lang="en-US" sz="1100" b="1" u="sng">
              <a:solidFill>
                <a:schemeClr val="tx1"/>
              </a:solidFill>
              <a:latin typeface="Gilroy" panose="00000500000000000000"/>
              <a:cs typeface="Arial" panose="020B0604020202020204" pitchFamily="34" charset="0"/>
            </a:endParaRPr>
          </a:p>
          <a:p>
            <a:r>
              <a:rPr lang="en-US" sz="1100">
                <a:solidFill>
                  <a:schemeClr val="tx1"/>
                </a:solidFill>
                <a:latin typeface="Gilroy" panose="00000500000000000000"/>
                <a:cs typeface="Arial" panose="020B0604020202020204" pitchFamily="34" charset="0"/>
              </a:rPr>
              <a:t>Inception to date, completed the sale of </a:t>
            </a:r>
            <a:r>
              <a:rPr lang="en-US" sz="1100" b="1">
                <a:solidFill>
                  <a:schemeClr val="tx1"/>
                </a:solidFill>
                <a:latin typeface="Gilroy" panose="00000500000000000000"/>
                <a:cs typeface="Arial" panose="020B0604020202020204" pitchFamily="34" charset="0"/>
              </a:rPr>
              <a:t>18 assets </a:t>
            </a:r>
            <a:r>
              <a:rPr lang="en-US" sz="1100">
                <a:solidFill>
                  <a:schemeClr val="tx1"/>
                </a:solidFill>
                <a:latin typeface="Gilroy" panose="00000500000000000000"/>
                <a:cs typeface="Arial" panose="020B0604020202020204" pitchFamily="34" charset="0"/>
              </a:rPr>
              <a:t>generating </a:t>
            </a:r>
            <a:r>
              <a:rPr lang="en-US" sz="1100" b="1">
                <a:solidFill>
                  <a:schemeClr val="tx1"/>
                </a:solidFill>
                <a:latin typeface="Gilroy" panose="00000500000000000000"/>
                <a:cs typeface="Arial" panose="020B0604020202020204" pitchFamily="34" charset="0"/>
              </a:rPr>
              <a:t>$128M net sale proceeds </a:t>
            </a:r>
            <a:r>
              <a:rPr lang="en-US" sz="1100">
                <a:solidFill>
                  <a:schemeClr val="tx1"/>
                </a:solidFill>
                <a:latin typeface="Gilroy" panose="00000500000000000000"/>
                <a:cs typeface="Arial" panose="020B0604020202020204" pitchFamily="34" charset="0"/>
              </a:rPr>
              <a:t>(after closing costs) received by the Fund:</a:t>
            </a:r>
          </a:p>
          <a:p>
            <a:endParaRPr lang="en-US" sz="1100">
              <a:solidFill>
                <a:schemeClr val="tx1"/>
              </a:solidFill>
              <a:latin typeface="Gilroy" panose="00000500000000000000"/>
              <a:cs typeface="Arial" panose="020B0604020202020204" pitchFamily="34" charset="0"/>
            </a:endParaRPr>
          </a:p>
          <a:p>
            <a:pPr marL="91440" indent="-91440">
              <a:buFont typeface="Wingdings" panose="05000000000000000000" pitchFamily="2" charset="2"/>
              <a:buChar char="§"/>
            </a:pPr>
            <a:r>
              <a:rPr lang="en-US" sz="1100">
                <a:solidFill>
                  <a:schemeClr val="tx1"/>
                </a:solidFill>
                <a:latin typeface="Gilroy" panose="00000500000000000000"/>
                <a:cs typeface="Arial" panose="020B0604020202020204" pitchFamily="34" charset="0"/>
              </a:rPr>
              <a:t>Realized Gain (Net Proceeds – TC) = </a:t>
            </a:r>
            <a:r>
              <a:rPr lang="en-US" sz="1100" b="1">
                <a:solidFill>
                  <a:schemeClr val="tx1"/>
                </a:solidFill>
                <a:latin typeface="Gilroy" panose="00000500000000000000"/>
                <a:cs typeface="Arial" panose="020B0604020202020204" pitchFamily="34" charset="0"/>
              </a:rPr>
              <a:t>$23.5M</a:t>
            </a:r>
            <a:endParaRPr lang="en-US" sz="1100">
              <a:solidFill>
                <a:schemeClr val="tx1"/>
              </a:solidFill>
              <a:latin typeface="Gilroy" panose="00000500000000000000"/>
              <a:cs typeface="Arial" panose="020B0604020202020204" pitchFamily="34" charset="0"/>
            </a:endParaRPr>
          </a:p>
          <a:p>
            <a:pPr marL="91440" indent="-91440">
              <a:buFont typeface="Wingdings" panose="05000000000000000000" pitchFamily="2" charset="2"/>
              <a:buChar char="§"/>
            </a:pPr>
            <a:r>
              <a:rPr lang="en-US" sz="1100">
                <a:solidFill>
                  <a:schemeClr val="tx1"/>
                </a:solidFill>
                <a:latin typeface="Gilroy" panose="00000500000000000000"/>
                <a:cs typeface="Arial" panose="020B0604020202020204" pitchFamily="34" charset="0"/>
              </a:rPr>
              <a:t>Gross Multiple (Unlevered) = </a:t>
            </a:r>
            <a:r>
              <a:rPr lang="en-US" sz="1100" b="1">
                <a:solidFill>
                  <a:schemeClr val="tx1"/>
                </a:solidFill>
                <a:latin typeface="Gilroy" panose="00000500000000000000"/>
                <a:cs typeface="Arial" panose="020B0604020202020204" pitchFamily="34" charset="0"/>
              </a:rPr>
              <a:t>1.27</a:t>
            </a:r>
          </a:p>
          <a:p>
            <a:pPr marL="91440" indent="-91440">
              <a:buFont typeface="Wingdings" panose="05000000000000000000" pitchFamily="2" charset="2"/>
              <a:buChar char="§"/>
            </a:pPr>
            <a:r>
              <a:rPr lang="en-US" sz="1100">
                <a:solidFill>
                  <a:schemeClr val="tx1"/>
                </a:solidFill>
                <a:latin typeface="Gilroy" panose="00000500000000000000"/>
                <a:cs typeface="Arial" panose="020B0604020202020204" pitchFamily="34" charset="0"/>
              </a:rPr>
              <a:t>Net Multiple (Unlevered) = </a:t>
            </a:r>
            <a:r>
              <a:rPr lang="en-US" sz="1100" b="1">
                <a:solidFill>
                  <a:schemeClr val="tx1"/>
                </a:solidFill>
                <a:latin typeface="Gilroy" panose="00000500000000000000"/>
                <a:cs typeface="Arial" panose="020B0604020202020204" pitchFamily="34" charset="0"/>
              </a:rPr>
              <a:t>1.22</a:t>
            </a:r>
          </a:p>
        </p:txBody>
      </p:sp>
      <p:sp>
        <p:nvSpPr>
          <p:cNvPr id="18" name="Rectangle 17">
            <a:extLst>
              <a:ext uri="{FF2B5EF4-FFF2-40B4-BE49-F238E27FC236}">
                <a16:creationId xmlns:a16="http://schemas.microsoft.com/office/drawing/2014/main" id="{87D133EF-028F-1EE0-F92B-F6DF17508A47}"/>
              </a:ext>
            </a:extLst>
          </p:cNvPr>
          <p:cNvSpPr/>
          <p:nvPr/>
        </p:nvSpPr>
        <p:spPr>
          <a:xfrm>
            <a:off x="8742730" y="1049546"/>
            <a:ext cx="2953806" cy="27432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latin typeface="Gilroy" panose="00000500000000000000"/>
                <a:cs typeface="Arial" panose="020B0604020202020204" pitchFamily="34" charset="0"/>
              </a:rPr>
              <a:t>Key Takeaways</a:t>
            </a:r>
          </a:p>
        </p:txBody>
      </p:sp>
      <p:pic>
        <p:nvPicPr>
          <p:cNvPr id="23" name="Picture 22">
            <a:extLst>
              <a:ext uri="{FF2B5EF4-FFF2-40B4-BE49-F238E27FC236}">
                <a16:creationId xmlns:a16="http://schemas.microsoft.com/office/drawing/2014/main" id="{52CC0631-4FD8-89FC-C72D-C2CAE27D6FE4}"/>
              </a:ext>
            </a:extLst>
          </p:cNvPr>
          <p:cNvPicPr>
            <a:picLocks noChangeAspect="1"/>
          </p:cNvPicPr>
          <p:nvPr/>
        </p:nvPicPr>
        <p:blipFill>
          <a:blip r:embed="rId7"/>
          <a:stretch>
            <a:fillRect/>
          </a:stretch>
        </p:blipFill>
        <p:spPr>
          <a:xfrm>
            <a:off x="495463" y="1055846"/>
            <a:ext cx="8214608" cy="3950933"/>
          </a:xfrm>
          <a:prstGeom prst="rect">
            <a:avLst/>
          </a:prstGeom>
          <a:ln w="3175">
            <a:solidFill>
              <a:schemeClr val="tx1"/>
            </a:solidFill>
          </a:ln>
        </p:spPr>
      </p:pic>
      <p:sp>
        <p:nvSpPr>
          <p:cNvPr id="24" name="Rectangle 23">
            <a:extLst>
              <a:ext uri="{FF2B5EF4-FFF2-40B4-BE49-F238E27FC236}">
                <a16:creationId xmlns:a16="http://schemas.microsoft.com/office/drawing/2014/main" id="{D295E3F3-9E65-9C57-2204-6150C9A6B4D0}"/>
              </a:ext>
            </a:extLst>
          </p:cNvPr>
          <p:cNvSpPr/>
          <p:nvPr/>
        </p:nvSpPr>
        <p:spPr>
          <a:xfrm>
            <a:off x="6330462" y="1055846"/>
            <a:ext cx="1143000" cy="39446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EEDEEF-CF00-1E10-98CD-9107315270A9}"/>
              </a:ext>
            </a:extLst>
          </p:cNvPr>
          <p:cNvSpPr txBox="1"/>
          <p:nvPr/>
        </p:nvSpPr>
        <p:spPr>
          <a:xfrm>
            <a:off x="9219897" y="295546"/>
            <a:ext cx="1993392" cy="646331"/>
          </a:xfrm>
          <a:prstGeom prst="rect">
            <a:avLst/>
          </a:prstGeom>
          <a:solidFill>
            <a:srgbClr val="FFFF00"/>
          </a:solidFill>
          <a:ln>
            <a:solidFill>
              <a:schemeClr val="tx1"/>
            </a:solidFill>
          </a:ln>
        </p:spPr>
        <p:txBody>
          <a:bodyPr wrap="square" rtlCol="0">
            <a:spAutoFit/>
          </a:bodyPr>
          <a:lstStyle/>
          <a:p>
            <a:pPr algn="ctr"/>
            <a:r>
              <a:rPr lang="en-US"/>
              <a:t>OPEN –</a:t>
            </a:r>
          </a:p>
          <a:p>
            <a:pPr algn="ctr"/>
            <a:r>
              <a:rPr lang="en-US"/>
              <a:t>Fund Finance</a:t>
            </a:r>
          </a:p>
        </p:txBody>
      </p:sp>
    </p:spTree>
    <p:extLst>
      <p:ext uri="{BB962C8B-B14F-4D97-AF65-F5344CB8AC3E}">
        <p14:creationId xmlns:p14="http://schemas.microsoft.com/office/powerpoint/2010/main" val="12626461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349B797-1200-86F5-5BC5-99291BE1A1B0}"/>
              </a:ext>
            </a:extLst>
          </p:cNvPr>
          <p:cNvGraphicFramePr>
            <a:graphicFrameLocks noChangeAspect="1"/>
          </p:cNvGraphicFramePr>
          <p:nvPr>
            <p:custDataLst>
              <p:tags r:id="rId1"/>
            </p:custDataLst>
            <p:extLst>
              <p:ext uri="{D42A27DB-BD31-4B8C-83A1-F6EECF244321}">
                <p14:modId xmlns:p14="http://schemas.microsoft.com/office/powerpoint/2010/main" val="854865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F349B797-1200-86F5-5BC5-99291BE1A1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7" name="Rectangle 66">
            <a:extLst>
              <a:ext uri="{FF2B5EF4-FFF2-40B4-BE49-F238E27FC236}">
                <a16:creationId xmlns:a16="http://schemas.microsoft.com/office/drawing/2014/main" id="{5035A644-7848-13F8-DCEA-7D8A32557317}"/>
              </a:ext>
            </a:extLst>
          </p:cNvPr>
          <p:cNvSpPr/>
          <p:nvPr/>
        </p:nvSpPr>
        <p:spPr>
          <a:xfrm>
            <a:off x="5949133" y="1805519"/>
            <a:ext cx="4435000" cy="266696"/>
          </a:xfrm>
          <a:prstGeom prst="rect">
            <a:avLst/>
          </a:prstGeom>
          <a:pattFill prst="pct60">
            <a:fgClr>
              <a:schemeClr val="accent5">
                <a:lumMod val="40000"/>
                <a:lumOff val="60000"/>
              </a:schemeClr>
            </a:fgClr>
            <a:bgClr>
              <a:schemeClr val="bg1"/>
            </a:bgClr>
          </a:pattFill>
          <a:ln w="127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400" b="1">
                <a:solidFill>
                  <a:schemeClr val="tx2"/>
                </a:solidFill>
                <a:latin typeface="Gilroy" panose="00000500000000000000"/>
                <a:ea typeface="Lato" panose="020F0502020204030203" pitchFamily="34" charset="0"/>
                <a:cs typeface="Lato" panose="020F0502020204030203" pitchFamily="34" charset="0"/>
              </a:rPr>
              <a:t>Total Remaining 2024 Distribution of 3%</a:t>
            </a:r>
          </a:p>
        </p:txBody>
      </p:sp>
      <p:sp>
        <p:nvSpPr>
          <p:cNvPr id="53" name="Rectangle 52">
            <a:extLst>
              <a:ext uri="{FF2B5EF4-FFF2-40B4-BE49-F238E27FC236}">
                <a16:creationId xmlns:a16="http://schemas.microsoft.com/office/drawing/2014/main" id="{883446C8-16DE-7B96-13C1-454A8EE27D3A}"/>
              </a:ext>
            </a:extLst>
          </p:cNvPr>
          <p:cNvSpPr/>
          <p:nvPr/>
        </p:nvSpPr>
        <p:spPr>
          <a:xfrm>
            <a:off x="3375152" y="1711675"/>
            <a:ext cx="4572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4" name="Title 3">
            <a:extLst>
              <a:ext uri="{FF2B5EF4-FFF2-40B4-BE49-F238E27FC236}">
                <a16:creationId xmlns:a16="http://schemas.microsoft.com/office/drawing/2014/main" id="{97FB64BD-48A7-5C2B-1636-8719028AFCD7}"/>
              </a:ext>
            </a:extLst>
          </p:cNvPr>
          <p:cNvSpPr>
            <a:spLocks noGrp="1"/>
          </p:cNvSpPr>
          <p:nvPr>
            <p:ph type="title"/>
          </p:nvPr>
        </p:nvSpPr>
        <p:spPr/>
        <p:txBody>
          <a:bodyPr vert="horz"/>
          <a:lstStyle/>
          <a:p>
            <a:r>
              <a:rPr lang="en-US"/>
              <a:t>Maximum Distributions Payout</a:t>
            </a:r>
            <a:endParaRPr lang="en-US" b="0"/>
          </a:p>
        </p:txBody>
      </p:sp>
      <p:sp>
        <p:nvSpPr>
          <p:cNvPr id="7" name="Rectangle 6">
            <a:extLst>
              <a:ext uri="{FF2B5EF4-FFF2-40B4-BE49-F238E27FC236}">
                <a16:creationId xmlns:a16="http://schemas.microsoft.com/office/drawing/2014/main" id="{ED7E618A-3ECD-A6A3-3BDF-1A85CAD76C89}"/>
              </a:ext>
            </a:extLst>
          </p:cNvPr>
          <p:cNvSpPr/>
          <p:nvPr/>
        </p:nvSpPr>
        <p:spPr>
          <a:xfrm>
            <a:off x="762555" y="3863770"/>
            <a:ext cx="2560320" cy="36576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Maximum Distributions Payout</a:t>
            </a:r>
          </a:p>
        </p:txBody>
      </p:sp>
      <p:sp>
        <p:nvSpPr>
          <p:cNvPr id="9" name="Rectangle 8">
            <a:extLst>
              <a:ext uri="{FF2B5EF4-FFF2-40B4-BE49-F238E27FC236}">
                <a16:creationId xmlns:a16="http://schemas.microsoft.com/office/drawing/2014/main" id="{C3571D40-0D10-98F6-A631-39328A88F7CC}"/>
              </a:ext>
            </a:extLst>
          </p:cNvPr>
          <p:cNvSpPr/>
          <p:nvPr/>
        </p:nvSpPr>
        <p:spPr>
          <a:xfrm>
            <a:off x="762555" y="4229529"/>
            <a:ext cx="2560320" cy="1463040"/>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400">
                <a:solidFill>
                  <a:schemeClr val="tx1"/>
                </a:solidFill>
                <a:latin typeface="Gilroy" panose="00000500000000000000"/>
                <a:ea typeface="Lato" panose="020F0502020204030203" pitchFamily="34" charset="0"/>
                <a:cs typeface="Lato" panose="020F0502020204030203" pitchFamily="34" charset="0"/>
              </a:rPr>
              <a:t>     T12 EBITDA</a:t>
            </a:r>
          </a:p>
          <a:p>
            <a:pPr>
              <a:spcBef>
                <a:spcPts val="600"/>
              </a:spcBef>
            </a:pPr>
            <a:r>
              <a:rPr lang="en-US" sz="1400">
                <a:solidFill>
                  <a:schemeClr val="tx1"/>
                </a:solidFill>
                <a:latin typeface="Gilroy" panose="00000500000000000000"/>
                <a:ea typeface="Lato" panose="020F0502020204030203" pitchFamily="34" charset="0"/>
                <a:cs typeface="Lato" panose="020F0502020204030203" pitchFamily="34" charset="0"/>
              </a:rPr>
              <a:t> -   T12 Finance Costs</a:t>
            </a:r>
          </a:p>
          <a:p>
            <a:pPr>
              <a:spcBef>
                <a:spcPts val="600"/>
              </a:spcBef>
            </a:pPr>
            <a:r>
              <a:rPr lang="en-US" sz="1400">
                <a:solidFill>
                  <a:schemeClr val="tx1"/>
                </a:solidFill>
                <a:latin typeface="Gilroy" panose="00000500000000000000"/>
                <a:ea typeface="Lato" panose="020F0502020204030203" pitchFamily="34" charset="0"/>
                <a:cs typeface="Lato" panose="020F0502020204030203" pitchFamily="34" charset="0"/>
              </a:rPr>
              <a:t> +   T12 Realized Capital Gains</a:t>
            </a:r>
          </a:p>
          <a:p>
            <a:pPr>
              <a:spcBef>
                <a:spcPts val="600"/>
              </a:spcBef>
            </a:pPr>
            <a:r>
              <a:rPr lang="en-US" sz="1400" u="sng">
                <a:solidFill>
                  <a:schemeClr val="tx1"/>
                </a:solidFill>
                <a:latin typeface="Gilroy" panose="00000500000000000000"/>
                <a:ea typeface="Lato" panose="020F0502020204030203" pitchFamily="34" charset="0"/>
                <a:cs typeface="Lato" panose="020F0502020204030203" pitchFamily="34" charset="0"/>
              </a:rPr>
              <a:t> -    Capital Item Exceeds           _</a:t>
            </a:r>
          </a:p>
          <a:p>
            <a:pPr>
              <a:spcBef>
                <a:spcPts val="600"/>
              </a:spcBef>
            </a:pPr>
            <a:r>
              <a:rPr lang="en-US" sz="1400" b="1">
                <a:solidFill>
                  <a:schemeClr val="tx1"/>
                </a:solidFill>
                <a:latin typeface="Gilroy" panose="00000500000000000000"/>
                <a:ea typeface="Lato" panose="020F0502020204030203" pitchFamily="34" charset="0"/>
                <a:cs typeface="Lato" panose="020F0502020204030203" pitchFamily="34" charset="0"/>
              </a:rPr>
              <a:t>       T12 Maximum Distributions</a:t>
            </a:r>
          </a:p>
        </p:txBody>
      </p:sp>
      <p:sp>
        <p:nvSpPr>
          <p:cNvPr id="11" name="Rectangle 10">
            <a:extLst>
              <a:ext uri="{FF2B5EF4-FFF2-40B4-BE49-F238E27FC236}">
                <a16:creationId xmlns:a16="http://schemas.microsoft.com/office/drawing/2014/main" id="{903214DA-B2C2-6972-0C86-4EBE5CA18487}"/>
              </a:ext>
            </a:extLst>
          </p:cNvPr>
          <p:cNvSpPr/>
          <p:nvPr/>
        </p:nvSpPr>
        <p:spPr>
          <a:xfrm>
            <a:off x="1159016" y="2436755"/>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lumMod val="60000"/>
                    <a:lumOff val="40000"/>
                  </a:schemeClr>
                </a:solidFill>
                <a:latin typeface="Gilroy" panose="00000500000000000000"/>
                <a:ea typeface="Lato" panose="020F0502020204030203" pitchFamily="34" charset="0"/>
                <a:cs typeface="Lato" panose="020F0502020204030203" pitchFamily="34" charset="0"/>
              </a:rPr>
              <a:t>Mar 23</a:t>
            </a:r>
          </a:p>
        </p:txBody>
      </p:sp>
      <p:sp>
        <p:nvSpPr>
          <p:cNvPr id="18" name="Arrow: Right 17">
            <a:extLst>
              <a:ext uri="{FF2B5EF4-FFF2-40B4-BE49-F238E27FC236}">
                <a16:creationId xmlns:a16="http://schemas.microsoft.com/office/drawing/2014/main" id="{17291521-AC57-D0DD-7C23-1679123F90C5}"/>
              </a:ext>
            </a:extLst>
          </p:cNvPr>
          <p:cNvSpPr/>
          <p:nvPr/>
        </p:nvSpPr>
        <p:spPr>
          <a:xfrm>
            <a:off x="760523" y="2104939"/>
            <a:ext cx="10607040" cy="26669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C7D27A3D-63A2-9B4F-FC7D-19A3BD0A2BA2}"/>
              </a:ext>
            </a:extLst>
          </p:cNvPr>
          <p:cNvSpPr/>
          <p:nvPr/>
        </p:nvSpPr>
        <p:spPr>
          <a:xfrm>
            <a:off x="760523" y="1805519"/>
            <a:ext cx="4575587" cy="266696"/>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400" b="1">
                <a:solidFill>
                  <a:schemeClr val="tx2"/>
                </a:solidFill>
                <a:latin typeface="Gilroy" panose="00000500000000000000"/>
                <a:ea typeface="Lato" panose="020F0502020204030203" pitchFamily="34" charset="0"/>
                <a:cs typeface="Lato" panose="020F0502020204030203" pitchFamily="34" charset="0"/>
              </a:rPr>
              <a:t>Max Distribution of ~9% = (3% * 4 Qtrs) – (3% Q3)</a:t>
            </a:r>
          </a:p>
        </p:txBody>
      </p:sp>
      <p:sp>
        <p:nvSpPr>
          <p:cNvPr id="25" name="Rectangle 24">
            <a:extLst>
              <a:ext uri="{FF2B5EF4-FFF2-40B4-BE49-F238E27FC236}">
                <a16:creationId xmlns:a16="http://schemas.microsoft.com/office/drawing/2014/main" id="{DBA6F8F8-4648-6FD9-6EB4-91570DD4A805}"/>
              </a:ext>
            </a:extLst>
          </p:cNvPr>
          <p:cNvSpPr/>
          <p:nvPr/>
        </p:nvSpPr>
        <p:spPr>
          <a:xfrm>
            <a:off x="1497343" y="2298751"/>
            <a:ext cx="54864" cy="160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80BFF79E-F395-E9FF-89B3-7563F538D232}"/>
              </a:ext>
            </a:extLst>
          </p:cNvPr>
          <p:cNvSpPr/>
          <p:nvPr/>
        </p:nvSpPr>
        <p:spPr>
          <a:xfrm>
            <a:off x="2763290" y="2298751"/>
            <a:ext cx="54864" cy="160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AC10497E-B1C4-97BF-A238-2516B6A29807}"/>
              </a:ext>
            </a:extLst>
          </p:cNvPr>
          <p:cNvSpPr/>
          <p:nvPr/>
        </p:nvSpPr>
        <p:spPr>
          <a:xfrm>
            <a:off x="4029236" y="2298751"/>
            <a:ext cx="54864" cy="160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FC80D379-8AE9-F1A5-DF5F-0CF6713FEA9E}"/>
              </a:ext>
            </a:extLst>
          </p:cNvPr>
          <p:cNvSpPr/>
          <p:nvPr/>
        </p:nvSpPr>
        <p:spPr>
          <a:xfrm>
            <a:off x="5295183" y="2298751"/>
            <a:ext cx="54864" cy="160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ED21AFFD-36AA-6BE4-62B5-9B6825138210}"/>
              </a:ext>
            </a:extLst>
          </p:cNvPr>
          <p:cNvSpPr/>
          <p:nvPr/>
        </p:nvSpPr>
        <p:spPr>
          <a:xfrm>
            <a:off x="6561128" y="2298751"/>
            <a:ext cx="54864" cy="160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1FE53A39-D152-2157-950B-3042F4DAB67F}"/>
              </a:ext>
            </a:extLst>
          </p:cNvPr>
          <p:cNvSpPr/>
          <p:nvPr/>
        </p:nvSpPr>
        <p:spPr>
          <a:xfrm>
            <a:off x="5302782" y="1711675"/>
            <a:ext cx="4572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F681FB04-0E85-F227-101A-C0555EBEB7E8}"/>
              </a:ext>
            </a:extLst>
          </p:cNvPr>
          <p:cNvSpPr/>
          <p:nvPr/>
        </p:nvSpPr>
        <p:spPr>
          <a:xfrm>
            <a:off x="2901017" y="1457968"/>
            <a:ext cx="100584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solidFill>
                <a:latin typeface="Gilroy" panose="00000500000000000000"/>
                <a:ea typeface="Lato" panose="020F0502020204030203" pitchFamily="34" charset="0"/>
                <a:cs typeface="Lato" panose="020F0502020204030203" pitchFamily="34" charset="0"/>
              </a:rPr>
              <a:t>3% Q3 Dist</a:t>
            </a:r>
          </a:p>
        </p:txBody>
      </p:sp>
      <p:sp>
        <p:nvSpPr>
          <p:cNvPr id="49" name="Rectangle 48">
            <a:extLst>
              <a:ext uri="{FF2B5EF4-FFF2-40B4-BE49-F238E27FC236}">
                <a16:creationId xmlns:a16="http://schemas.microsoft.com/office/drawing/2014/main" id="{5773F32C-0580-19FE-07E9-FCC35824166B}"/>
              </a:ext>
            </a:extLst>
          </p:cNvPr>
          <p:cNvSpPr/>
          <p:nvPr/>
        </p:nvSpPr>
        <p:spPr>
          <a:xfrm>
            <a:off x="2424962" y="2427513"/>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lumMod val="60000"/>
                    <a:lumOff val="40000"/>
                  </a:schemeClr>
                </a:solidFill>
                <a:latin typeface="Gilroy" panose="00000500000000000000"/>
                <a:ea typeface="Lato" panose="020F0502020204030203" pitchFamily="34" charset="0"/>
                <a:cs typeface="Lato" panose="020F0502020204030203" pitchFamily="34" charset="0"/>
              </a:rPr>
              <a:t>Jun 23</a:t>
            </a:r>
          </a:p>
        </p:txBody>
      </p:sp>
      <p:sp>
        <p:nvSpPr>
          <p:cNvPr id="50" name="Rectangle 49">
            <a:extLst>
              <a:ext uri="{FF2B5EF4-FFF2-40B4-BE49-F238E27FC236}">
                <a16:creationId xmlns:a16="http://schemas.microsoft.com/office/drawing/2014/main" id="{8AE9C460-807F-8C71-5460-7E33F2F459A1}"/>
              </a:ext>
            </a:extLst>
          </p:cNvPr>
          <p:cNvSpPr/>
          <p:nvPr/>
        </p:nvSpPr>
        <p:spPr>
          <a:xfrm>
            <a:off x="3681848" y="2422582"/>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lumMod val="60000"/>
                    <a:lumOff val="40000"/>
                  </a:schemeClr>
                </a:solidFill>
                <a:latin typeface="Gilroy" panose="00000500000000000000"/>
                <a:ea typeface="Lato" panose="020F0502020204030203" pitchFamily="34" charset="0"/>
                <a:cs typeface="Lato" panose="020F0502020204030203" pitchFamily="34" charset="0"/>
              </a:rPr>
              <a:t>Sep 23</a:t>
            </a:r>
          </a:p>
        </p:txBody>
      </p:sp>
      <p:sp>
        <p:nvSpPr>
          <p:cNvPr id="51" name="Rectangle 50">
            <a:extLst>
              <a:ext uri="{FF2B5EF4-FFF2-40B4-BE49-F238E27FC236}">
                <a16:creationId xmlns:a16="http://schemas.microsoft.com/office/drawing/2014/main" id="{7290BDF2-D5BB-C60C-BA3A-E2C2F220B773}"/>
              </a:ext>
            </a:extLst>
          </p:cNvPr>
          <p:cNvSpPr/>
          <p:nvPr/>
        </p:nvSpPr>
        <p:spPr>
          <a:xfrm>
            <a:off x="4956855" y="2436755"/>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lumMod val="60000"/>
                    <a:lumOff val="40000"/>
                  </a:schemeClr>
                </a:solidFill>
                <a:latin typeface="Gilroy" panose="00000500000000000000"/>
                <a:ea typeface="Lato" panose="020F0502020204030203" pitchFamily="34" charset="0"/>
                <a:cs typeface="Lato" panose="020F0502020204030203" pitchFamily="34" charset="0"/>
              </a:rPr>
              <a:t>Dec 23</a:t>
            </a:r>
          </a:p>
        </p:txBody>
      </p:sp>
      <p:sp>
        <p:nvSpPr>
          <p:cNvPr id="52" name="Rectangle 51">
            <a:extLst>
              <a:ext uri="{FF2B5EF4-FFF2-40B4-BE49-F238E27FC236}">
                <a16:creationId xmlns:a16="http://schemas.microsoft.com/office/drawing/2014/main" id="{4337635A-134B-8258-2BDB-86C2AF57E9BC}"/>
              </a:ext>
            </a:extLst>
          </p:cNvPr>
          <p:cNvSpPr/>
          <p:nvPr/>
        </p:nvSpPr>
        <p:spPr>
          <a:xfrm>
            <a:off x="6229652" y="2428287"/>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lumMod val="60000"/>
                    <a:lumOff val="40000"/>
                  </a:schemeClr>
                </a:solidFill>
                <a:latin typeface="Gilroy" panose="00000500000000000000"/>
                <a:ea typeface="Lato" panose="020F0502020204030203" pitchFamily="34" charset="0"/>
                <a:cs typeface="Lato" panose="020F0502020204030203" pitchFamily="34" charset="0"/>
              </a:rPr>
              <a:t>Mar 24</a:t>
            </a:r>
          </a:p>
        </p:txBody>
      </p:sp>
      <p:sp>
        <p:nvSpPr>
          <p:cNvPr id="54" name="Rectangle 53">
            <a:extLst>
              <a:ext uri="{FF2B5EF4-FFF2-40B4-BE49-F238E27FC236}">
                <a16:creationId xmlns:a16="http://schemas.microsoft.com/office/drawing/2014/main" id="{92A12104-0C24-B669-2FD8-CFD34F4A4B3E}"/>
              </a:ext>
            </a:extLst>
          </p:cNvPr>
          <p:cNvSpPr/>
          <p:nvPr/>
        </p:nvSpPr>
        <p:spPr>
          <a:xfrm>
            <a:off x="5903413" y="1711675"/>
            <a:ext cx="4572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5038140F-3DA1-874A-BFB5-D25CC6F1ABB1}"/>
              </a:ext>
            </a:extLst>
          </p:cNvPr>
          <p:cNvSpPr/>
          <p:nvPr/>
        </p:nvSpPr>
        <p:spPr>
          <a:xfrm>
            <a:off x="5514793" y="1457968"/>
            <a:ext cx="82296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solidFill>
                <a:latin typeface="Gilroy" panose="00000500000000000000"/>
                <a:ea typeface="Lato" panose="020F0502020204030203" pitchFamily="34" charset="0"/>
                <a:cs typeface="Lato" panose="020F0502020204030203" pitchFamily="34" charset="0"/>
              </a:rPr>
              <a:t>9% Dist</a:t>
            </a:r>
          </a:p>
        </p:txBody>
      </p:sp>
      <p:cxnSp>
        <p:nvCxnSpPr>
          <p:cNvPr id="57" name="Straight Arrow Connector 56">
            <a:extLst>
              <a:ext uri="{FF2B5EF4-FFF2-40B4-BE49-F238E27FC236}">
                <a16:creationId xmlns:a16="http://schemas.microsoft.com/office/drawing/2014/main" id="{9365C388-6AB8-8BD6-EF0F-B420D6FE8D82}"/>
              </a:ext>
            </a:extLst>
          </p:cNvPr>
          <p:cNvCxnSpPr>
            <a:stCxn id="47" idx="3"/>
            <a:endCxn id="54" idx="3"/>
          </p:cNvCxnSpPr>
          <p:nvPr/>
        </p:nvCxnSpPr>
        <p:spPr>
          <a:xfrm>
            <a:off x="5348502" y="1940275"/>
            <a:ext cx="600631"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8" name="Speech Bubble: Rectangle 57">
            <a:extLst>
              <a:ext uri="{FF2B5EF4-FFF2-40B4-BE49-F238E27FC236}">
                <a16:creationId xmlns:a16="http://schemas.microsoft.com/office/drawing/2014/main" id="{016E0735-148B-FC2D-5F8E-D7BA258B43AD}"/>
              </a:ext>
            </a:extLst>
          </p:cNvPr>
          <p:cNvSpPr/>
          <p:nvPr/>
        </p:nvSpPr>
        <p:spPr>
          <a:xfrm>
            <a:off x="5467103" y="2704055"/>
            <a:ext cx="1554480" cy="457200"/>
          </a:xfrm>
          <a:prstGeom prst="wedgeRectCallout">
            <a:avLst>
              <a:gd name="adj1" fmla="val -40504"/>
              <a:gd name="adj2" fmla="val -209559"/>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1200" i="1">
                <a:solidFill>
                  <a:schemeClr val="tx1"/>
                </a:solidFill>
                <a:latin typeface="Gilroy" panose="00000500000000000000"/>
              </a:rPr>
              <a:t>4Q23 distribution paid out during 1Q24</a:t>
            </a:r>
          </a:p>
        </p:txBody>
      </p:sp>
      <p:sp>
        <p:nvSpPr>
          <p:cNvPr id="59" name="Rectangle 58">
            <a:extLst>
              <a:ext uri="{FF2B5EF4-FFF2-40B4-BE49-F238E27FC236}">
                <a16:creationId xmlns:a16="http://schemas.microsoft.com/office/drawing/2014/main" id="{FA0F9328-EFB8-0587-B3B4-41031550C4AD}"/>
              </a:ext>
            </a:extLst>
          </p:cNvPr>
          <p:cNvSpPr/>
          <p:nvPr/>
        </p:nvSpPr>
        <p:spPr>
          <a:xfrm>
            <a:off x="7837140" y="2298751"/>
            <a:ext cx="54864" cy="160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2DD30AB1-D6A6-C62C-B93C-D561D3BB3014}"/>
              </a:ext>
            </a:extLst>
          </p:cNvPr>
          <p:cNvSpPr/>
          <p:nvPr/>
        </p:nvSpPr>
        <p:spPr>
          <a:xfrm>
            <a:off x="7487735" y="2428287"/>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lumMod val="60000"/>
                    <a:lumOff val="40000"/>
                  </a:schemeClr>
                </a:solidFill>
                <a:latin typeface="Gilroy" panose="00000500000000000000"/>
                <a:ea typeface="Lato" panose="020F0502020204030203" pitchFamily="34" charset="0"/>
                <a:cs typeface="Lato" panose="020F0502020204030203" pitchFamily="34" charset="0"/>
              </a:rPr>
              <a:t>Jun 24</a:t>
            </a:r>
          </a:p>
        </p:txBody>
      </p:sp>
      <p:sp>
        <p:nvSpPr>
          <p:cNvPr id="61" name="Rectangle 60">
            <a:extLst>
              <a:ext uri="{FF2B5EF4-FFF2-40B4-BE49-F238E27FC236}">
                <a16:creationId xmlns:a16="http://schemas.microsoft.com/office/drawing/2014/main" id="{AAD2F609-3F0B-CD54-F82F-E3EB2AEFC006}"/>
              </a:ext>
            </a:extLst>
          </p:cNvPr>
          <p:cNvSpPr/>
          <p:nvPr/>
        </p:nvSpPr>
        <p:spPr>
          <a:xfrm>
            <a:off x="9113152" y="2298751"/>
            <a:ext cx="54864" cy="160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C90EFC0A-7CA6-8815-C44D-73CEFED99EF3}"/>
              </a:ext>
            </a:extLst>
          </p:cNvPr>
          <p:cNvSpPr/>
          <p:nvPr/>
        </p:nvSpPr>
        <p:spPr>
          <a:xfrm>
            <a:off x="8772711" y="2428287"/>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lumMod val="60000"/>
                    <a:lumOff val="40000"/>
                  </a:schemeClr>
                </a:solidFill>
                <a:latin typeface="Gilroy" panose="00000500000000000000"/>
                <a:ea typeface="Lato" panose="020F0502020204030203" pitchFamily="34" charset="0"/>
                <a:cs typeface="Lato" panose="020F0502020204030203" pitchFamily="34" charset="0"/>
              </a:rPr>
              <a:t>Sep 24</a:t>
            </a:r>
          </a:p>
        </p:txBody>
      </p:sp>
      <p:sp>
        <p:nvSpPr>
          <p:cNvPr id="63" name="Rectangle 62">
            <a:extLst>
              <a:ext uri="{FF2B5EF4-FFF2-40B4-BE49-F238E27FC236}">
                <a16:creationId xmlns:a16="http://schemas.microsoft.com/office/drawing/2014/main" id="{F98F37D3-61A2-A8E0-4EEF-D636AF24C531}"/>
              </a:ext>
            </a:extLst>
          </p:cNvPr>
          <p:cNvSpPr/>
          <p:nvPr/>
        </p:nvSpPr>
        <p:spPr>
          <a:xfrm>
            <a:off x="10384133" y="2298751"/>
            <a:ext cx="54864" cy="160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5C4AC6D8-1437-EEF3-1E1D-4584E03B97B6}"/>
              </a:ext>
            </a:extLst>
          </p:cNvPr>
          <p:cNvSpPr/>
          <p:nvPr/>
        </p:nvSpPr>
        <p:spPr>
          <a:xfrm>
            <a:off x="10034728" y="2428287"/>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lumMod val="60000"/>
                    <a:lumOff val="40000"/>
                  </a:schemeClr>
                </a:solidFill>
                <a:latin typeface="Gilroy" panose="00000500000000000000"/>
                <a:ea typeface="Lato" panose="020F0502020204030203" pitchFamily="34" charset="0"/>
                <a:cs typeface="Lato" panose="020F0502020204030203" pitchFamily="34" charset="0"/>
              </a:rPr>
              <a:t>Dec 24</a:t>
            </a:r>
          </a:p>
        </p:txBody>
      </p:sp>
      <p:sp>
        <p:nvSpPr>
          <p:cNvPr id="65" name="Right Brace 64">
            <a:extLst>
              <a:ext uri="{FF2B5EF4-FFF2-40B4-BE49-F238E27FC236}">
                <a16:creationId xmlns:a16="http://schemas.microsoft.com/office/drawing/2014/main" id="{5AEA8680-C5DE-A53B-C709-4B1D34C7170C}"/>
              </a:ext>
            </a:extLst>
          </p:cNvPr>
          <p:cNvSpPr/>
          <p:nvPr/>
        </p:nvSpPr>
        <p:spPr>
          <a:xfrm>
            <a:off x="2424961" y="4329131"/>
            <a:ext cx="182880" cy="36576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958D38BC-5219-A191-1CC4-5DBABCFA4F48}"/>
              </a:ext>
            </a:extLst>
          </p:cNvPr>
          <p:cNvSpPr txBox="1"/>
          <p:nvPr/>
        </p:nvSpPr>
        <p:spPr>
          <a:xfrm>
            <a:off x="2596625" y="4257405"/>
            <a:ext cx="548640" cy="523220"/>
          </a:xfrm>
          <a:prstGeom prst="rect">
            <a:avLst/>
          </a:prstGeom>
          <a:noFill/>
        </p:spPr>
        <p:txBody>
          <a:bodyPr wrap="square" rtlCol="0">
            <a:spAutoFit/>
          </a:bodyPr>
          <a:lstStyle/>
          <a:p>
            <a:r>
              <a:rPr lang="en-US" sz="1400" b="1">
                <a:latin typeface="Gilroy" panose="00000500000000000000"/>
              </a:rPr>
              <a:t>Core FFO</a:t>
            </a:r>
          </a:p>
        </p:txBody>
      </p:sp>
      <p:sp>
        <p:nvSpPr>
          <p:cNvPr id="68" name="Rectangle 67">
            <a:extLst>
              <a:ext uri="{FF2B5EF4-FFF2-40B4-BE49-F238E27FC236}">
                <a16:creationId xmlns:a16="http://schemas.microsoft.com/office/drawing/2014/main" id="{0A2FBB35-B53B-CCED-4A14-4CEFEC093C0E}"/>
              </a:ext>
            </a:extLst>
          </p:cNvPr>
          <p:cNvSpPr/>
          <p:nvPr/>
        </p:nvSpPr>
        <p:spPr>
          <a:xfrm>
            <a:off x="10385572" y="1707509"/>
            <a:ext cx="4572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roy" panose="00000500000000000000"/>
              <a:ea typeface="Lato" panose="020F0502020204030203" pitchFamily="34" charset="0"/>
              <a:cs typeface="Lato" panose="020F0502020204030203" pitchFamily="34" charset="0"/>
            </a:endParaRPr>
          </a:p>
        </p:txBody>
      </p:sp>
      <p:grpSp>
        <p:nvGrpSpPr>
          <p:cNvPr id="70" name="Group 69">
            <a:extLst>
              <a:ext uri="{FF2B5EF4-FFF2-40B4-BE49-F238E27FC236}">
                <a16:creationId xmlns:a16="http://schemas.microsoft.com/office/drawing/2014/main" id="{764CF14A-6FB4-1BB4-45D9-CF190DC0CFFD}"/>
              </a:ext>
            </a:extLst>
          </p:cNvPr>
          <p:cNvGrpSpPr/>
          <p:nvPr/>
        </p:nvGrpSpPr>
        <p:grpSpPr>
          <a:xfrm>
            <a:off x="3758385" y="4552025"/>
            <a:ext cx="468989" cy="457200"/>
            <a:chOff x="9083709" y="2630560"/>
            <a:chExt cx="594360" cy="594359"/>
          </a:xfrm>
        </p:grpSpPr>
        <p:sp>
          <p:nvSpPr>
            <p:cNvPr id="71" name="Oval 70">
              <a:extLst>
                <a:ext uri="{FF2B5EF4-FFF2-40B4-BE49-F238E27FC236}">
                  <a16:creationId xmlns:a16="http://schemas.microsoft.com/office/drawing/2014/main" id="{CEA313D6-46F9-A5EB-080A-A3803136CEF4}"/>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Chevron 71">
              <a:extLst>
                <a:ext uri="{FF2B5EF4-FFF2-40B4-BE49-F238E27FC236}">
                  <a16:creationId xmlns:a16="http://schemas.microsoft.com/office/drawing/2014/main" id="{C6DA64AC-5399-F9AF-EF68-589475469F1A}"/>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Chevron 72">
              <a:extLst>
                <a:ext uri="{FF2B5EF4-FFF2-40B4-BE49-F238E27FC236}">
                  <a16:creationId xmlns:a16="http://schemas.microsoft.com/office/drawing/2014/main" id="{3541482E-2215-2B91-6614-57C26F221061}"/>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4" name="Rectangle 73">
            <a:extLst>
              <a:ext uri="{FF2B5EF4-FFF2-40B4-BE49-F238E27FC236}">
                <a16:creationId xmlns:a16="http://schemas.microsoft.com/office/drawing/2014/main" id="{D18665B3-02E5-14E6-497B-3E103AD1E40F}"/>
              </a:ext>
            </a:extLst>
          </p:cNvPr>
          <p:cNvSpPr/>
          <p:nvPr/>
        </p:nvSpPr>
        <p:spPr>
          <a:xfrm>
            <a:off x="4662885" y="3362661"/>
            <a:ext cx="676656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75" name="Rectangle 74">
            <a:extLst>
              <a:ext uri="{FF2B5EF4-FFF2-40B4-BE49-F238E27FC236}">
                <a16:creationId xmlns:a16="http://schemas.microsoft.com/office/drawing/2014/main" id="{E3699149-2C95-BEA8-E643-E10424221599}"/>
              </a:ext>
            </a:extLst>
          </p:cNvPr>
          <p:cNvSpPr/>
          <p:nvPr/>
        </p:nvSpPr>
        <p:spPr>
          <a:xfrm>
            <a:off x="4662885" y="3636981"/>
            <a:ext cx="6766560" cy="2651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200"/>
              </a:spcBef>
              <a:buFont typeface="Arial" panose="020B0604020202020204" pitchFamily="34" charset="0"/>
              <a:buChar char="•"/>
            </a:pPr>
            <a:r>
              <a:rPr lang="en-US" sz="1400" b="1">
                <a:solidFill>
                  <a:schemeClr val="tx1"/>
                </a:solidFill>
                <a:latin typeface="Gilroy" panose="00000500000000000000"/>
                <a:ea typeface="Lato" panose="020F0502020204030203" pitchFamily="34" charset="0"/>
                <a:cs typeface="Lato" panose="020F0502020204030203" pitchFamily="34" charset="0"/>
              </a:rPr>
              <a:t>Capital Items Exceeds </a:t>
            </a:r>
            <a:r>
              <a:rPr lang="en-US" sz="1400">
                <a:solidFill>
                  <a:schemeClr val="tx1"/>
                </a:solidFill>
                <a:latin typeface="Gilroy" panose="00000500000000000000"/>
                <a:ea typeface="Lato" panose="020F0502020204030203" pitchFamily="34" charset="0"/>
                <a:cs typeface="Lato" panose="020F0502020204030203" pitchFamily="34" charset="0"/>
              </a:rPr>
              <a:t>are equal to Debt Availability minus next 12 months CapEx (should be close to 0 now that debt availability has increased)</a:t>
            </a:r>
          </a:p>
          <a:p>
            <a:pPr marL="171450" indent="-171450">
              <a:spcBef>
                <a:spcPts val="12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This makes maximum distributions equal to </a:t>
            </a:r>
            <a:r>
              <a:rPr lang="en-US" sz="1400" b="1">
                <a:solidFill>
                  <a:schemeClr val="tx1"/>
                </a:solidFill>
                <a:latin typeface="Gilroy" panose="00000500000000000000"/>
                <a:ea typeface="Lato" panose="020F0502020204030203" pitchFamily="34" charset="0"/>
                <a:cs typeface="Lato" panose="020F0502020204030203" pitchFamily="34" charset="0"/>
              </a:rPr>
              <a:t>Core FFO plus Capital Gains</a:t>
            </a:r>
          </a:p>
          <a:p>
            <a:pPr marL="171450" indent="-171450">
              <a:spcBef>
                <a:spcPts val="1200"/>
              </a:spcBef>
              <a:buFont typeface="Arial" panose="020B0604020202020204" pitchFamily="34" charset="0"/>
              <a:buChar char="•"/>
            </a:pPr>
            <a:r>
              <a:rPr lang="en-US" sz="1400" b="1">
                <a:solidFill>
                  <a:schemeClr val="tx1"/>
                </a:solidFill>
                <a:latin typeface="Gilroy" panose="00000500000000000000"/>
                <a:ea typeface="Lato" panose="020F0502020204030203" pitchFamily="34" charset="0"/>
                <a:cs typeface="Lato" panose="020F0502020204030203" pitchFamily="34" charset="0"/>
              </a:rPr>
              <a:t>If we make 3 quarters worth of distributions in 1Q24, we will only be able to distribute 1 more time in 2024</a:t>
            </a:r>
          </a:p>
          <a:p>
            <a:pPr marL="742950" lvl="1" indent="-285750">
              <a:spcBef>
                <a:spcPts val="1200"/>
              </a:spcBef>
              <a:buFont typeface="Courier New" panose="02070309020205020404" pitchFamily="49" charset="0"/>
              <a:buChar char="o"/>
            </a:pPr>
            <a:r>
              <a:rPr lang="en-US" sz="1400">
                <a:solidFill>
                  <a:schemeClr val="tx1"/>
                </a:solidFill>
                <a:latin typeface="Gilroy" panose="00000500000000000000"/>
                <a:ea typeface="Lato" panose="020F0502020204030203" pitchFamily="34" charset="0"/>
                <a:cs typeface="Lato" panose="020F0502020204030203" pitchFamily="34" charset="0"/>
              </a:rPr>
              <a:t>Since the covenant looks on a T12 basis, the quarters where we didn’t distribute in 2023 will roll off during the year, while the higher distribution in 1Q24 will remain</a:t>
            </a:r>
          </a:p>
          <a:p>
            <a:pPr marL="171450" indent="-171450">
              <a:spcBef>
                <a:spcPts val="12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Because of this, </a:t>
            </a:r>
            <a:r>
              <a:rPr lang="en-US" sz="1400" b="1">
                <a:solidFill>
                  <a:schemeClr val="tx1"/>
                </a:solidFill>
                <a:latin typeface="Gilroy" panose="00000500000000000000"/>
                <a:ea typeface="Lato" panose="020F0502020204030203" pitchFamily="34" charset="0"/>
                <a:cs typeface="Lato" panose="020F0502020204030203" pitchFamily="34" charset="0"/>
              </a:rPr>
              <a:t>we can only distribute Core FFO for 4Q23</a:t>
            </a:r>
          </a:p>
        </p:txBody>
      </p:sp>
      <p:sp>
        <p:nvSpPr>
          <p:cNvPr id="76" name="TextBox 75">
            <a:extLst>
              <a:ext uri="{FF2B5EF4-FFF2-40B4-BE49-F238E27FC236}">
                <a16:creationId xmlns:a16="http://schemas.microsoft.com/office/drawing/2014/main" id="{74855A53-D887-801A-709C-7497FA02D906}"/>
              </a:ext>
            </a:extLst>
          </p:cNvPr>
          <p:cNvSpPr txBox="1"/>
          <p:nvPr/>
        </p:nvSpPr>
        <p:spPr>
          <a:xfrm>
            <a:off x="737596" y="1147826"/>
            <a:ext cx="10607040" cy="338554"/>
          </a:xfrm>
          <a:prstGeom prst="rect">
            <a:avLst/>
          </a:prstGeom>
          <a:noFill/>
        </p:spPr>
        <p:txBody>
          <a:bodyPr wrap="square" rtlCol="0">
            <a:spAutoFit/>
          </a:bodyPr>
          <a:lstStyle/>
          <a:p>
            <a:r>
              <a:rPr lang="en-US" sz="1600" b="1" u="sng">
                <a:solidFill>
                  <a:schemeClr val="accent2"/>
                </a:solidFill>
                <a:latin typeface="Gilroy" panose="00000500000000000000"/>
              </a:rPr>
              <a:t>Catch-Up Distribution Scenario</a:t>
            </a:r>
            <a:r>
              <a:rPr lang="en-US" sz="1600" b="1">
                <a:solidFill>
                  <a:schemeClr val="accent2"/>
                </a:solidFill>
                <a:latin typeface="Gilroy" panose="00000500000000000000"/>
              </a:rPr>
              <a:t> </a:t>
            </a:r>
            <a:r>
              <a:rPr lang="en-US" sz="1600">
                <a:solidFill>
                  <a:schemeClr val="accent2"/>
                </a:solidFill>
                <a:latin typeface="Gilroy" panose="00000500000000000000"/>
              </a:rPr>
              <a:t>(assumes Core FFO is 3% in all quarters for simplicity):</a:t>
            </a:r>
          </a:p>
        </p:txBody>
      </p:sp>
      <p:sp>
        <p:nvSpPr>
          <p:cNvPr id="3" name="TextBox 2">
            <a:extLst>
              <a:ext uri="{FF2B5EF4-FFF2-40B4-BE49-F238E27FC236}">
                <a16:creationId xmlns:a16="http://schemas.microsoft.com/office/drawing/2014/main" id="{87D1DC80-0CA8-681F-5942-F07A4D088193}"/>
              </a:ext>
            </a:extLst>
          </p:cNvPr>
          <p:cNvSpPr txBox="1"/>
          <p:nvPr/>
        </p:nvSpPr>
        <p:spPr>
          <a:xfrm>
            <a:off x="7171742" y="235827"/>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42039339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F8FF53-6AEC-5663-3F39-62CA10CFCAA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23BA9CB-72EF-C25F-058D-731F489B85C6}"/>
              </a:ext>
            </a:extLst>
          </p:cNvPr>
          <p:cNvGraphicFramePr>
            <a:graphicFrameLocks noChangeAspect="1"/>
          </p:cNvGraphicFramePr>
          <p:nvPr>
            <p:custDataLst>
              <p:tags r:id="rId1"/>
            </p:custDataLst>
            <p:extLst>
              <p:ext uri="{D42A27DB-BD31-4B8C-83A1-F6EECF244321}">
                <p14:modId xmlns:p14="http://schemas.microsoft.com/office/powerpoint/2010/main" val="3292533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4" name="think-cell data - do not delete" hidden="1">
                        <a:extLst>
                          <a:ext uri="{FF2B5EF4-FFF2-40B4-BE49-F238E27FC236}">
                            <a16:creationId xmlns:a16="http://schemas.microsoft.com/office/drawing/2014/main" id="{623BA9CB-72EF-C25F-058D-731F489B85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6" name="Straight Connector 5">
            <a:extLst>
              <a:ext uri="{FF2B5EF4-FFF2-40B4-BE49-F238E27FC236}">
                <a16:creationId xmlns:a16="http://schemas.microsoft.com/office/drawing/2014/main" id="{CB8F24D6-619A-A6FD-EEAF-322C2653D41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C4C5D4-EB6E-4B02-8071-EFA55114082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C70B1C-4D54-80AF-0E6E-5BDFA92FDA0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0" name="Title 9">
            <a:extLst>
              <a:ext uri="{FF2B5EF4-FFF2-40B4-BE49-F238E27FC236}">
                <a16:creationId xmlns:a16="http://schemas.microsoft.com/office/drawing/2014/main" id="{0F415901-8FD8-F6D5-039D-AA81504761CC}"/>
              </a:ext>
            </a:extLst>
          </p:cNvPr>
          <p:cNvSpPr>
            <a:spLocks noGrp="1"/>
          </p:cNvSpPr>
          <p:nvPr>
            <p:ph type="title"/>
          </p:nvPr>
        </p:nvSpPr>
        <p:spPr>
          <a:xfrm>
            <a:off x="779773" y="354612"/>
            <a:ext cx="10072437" cy="685481"/>
          </a:xfrm>
        </p:spPr>
        <p:txBody>
          <a:bodyPr vert="horz">
            <a:normAutofit/>
          </a:bodyPr>
          <a:lstStyle/>
          <a:p>
            <a:r>
              <a:rPr lang="en-US" sz="2400"/>
              <a:t>Run Rate NOI Methodology</a:t>
            </a:r>
          </a:p>
        </p:txBody>
      </p:sp>
      <p:pic>
        <p:nvPicPr>
          <p:cNvPr id="17" name="Picture 16">
            <a:extLst>
              <a:ext uri="{FF2B5EF4-FFF2-40B4-BE49-F238E27FC236}">
                <a16:creationId xmlns:a16="http://schemas.microsoft.com/office/drawing/2014/main" id="{BB081C5D-02BB-8BD3-3937-FF10ABE0FE33}"/>
              </a:ext>
            </a:extLst>
          </p:cNvPr>
          <p:cNvPicPr>
            <a:picLocks noChangeAspect="1"/>
          </p:cNvPicPr>
          <p:nvPr/>
        </p:nvPicPr>
        <p:blipFill>
          <a:blip r:embed="rId6"/>
          <a:stretch>
            <a:fillRect/>
          </a:stretch>
        </p:blipFill>
        <p:spPr>
          <a:xfrm>
            <a:off x="914400" y="1394704"/>
            <a:ext cx="8559800" cy="2660650"/>
          </a:xfrm>
          <a:prstGeom prst="rect">
            <a:avLst/>
          </a:prstGeom>
        </p:spPr>
      </p:pic>
      <p:sp>
        <p:nvSpPr>
          <p:cNvPr id="3" name="TextBox 2">
            <a:extLst>
              <a:ext uri="{FF2B5EF4-FFF2-40B4-BE49-F238E27FC236}">
                <a16:creationId xmlns:a16="http://schemas.microsoft.com/office/drawing/2014/main" id="{4E0D4E44-88F3-1C89-5167-E7753FF50C63}"/>
              </a:ext>
            </a:extLst>
          </p:cNvPr>
          <p:cNvSpPr txBox="1"/>
          <p:nvPr/>
        </p:nvSpPr>
        <p:spPr>
          <a:xfrm>
            <a:off x="8793646" y="106109"/>
            <a:ext cx="2206040" cy="646331"/>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a:t>DONE –</a:t>
            </a:r>
          </a:p>
          <a:p>
            <a:pPr algn="ctr"/>
            <a:r>
              <a:rPr lang="en-US"/>
              <a:t>Fund Finance</a:t>
            </a:r>
          </a:p>
        </p:txBody>
      </p:sp>
    </p:spTree>
    <p:extLst>
      <p:ext uri="{BB962C8B-B14F-4D97-AF65-F5344CB8AC3E}">
        <p14:creationId xmlns:p14="http://schemas.microsoft.com/office/powerpoint/2010/main" val="405239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748AE38-85BA-75E4-AC37-6B5E8629253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63CA2C2-E7DD-F701-60D9-ABECAE56656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0966428-7B07-D994-B3F0-6AE6F86C7C3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3AA47E31-09AD-1709-0BD8-EC9134125158}"/>
              </a:ext>
            </a:extLst>
          </p:cNvPr>
          <p:cNvSpPr>
            <a:spLocks noGrp="1"/>
          </p:cNvSpPr>
          <p:nvPr>
            <p:ph idx="1"/>
          </p:nvPr>
        </p:nvSpPr>
        <p:spPr/>
        <p:txBody>
          <a:bodyPr>
            <a:normAutofit/>
          </a:bodyPr>
          <a:lstStyle/>
          <a:p>
            <a:r>
              <a:rPr lang="en-US"/>
              <a:t>Asset Management Operational Review</a:t>
            </a:r>
          </a:p>
        </p:txBody>
      </p:sp>
    </p:spTree>
    <p:extLst>
      <p:ext uri="{BB962C8B-B14F-4D97-AF65-F5344CB8AC3E}">
        <p14:creationId xmlns:p14="http://schemas.microsoft.com/office/powerpoint/2010/main" val="26217886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DB85E617-CA30-FC7D-015E-2626A67046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941E0DD-0F2A-D657-F7E8-051663230CB6}"/>
              </a:ext>
            </a:extLst>
          </p:cNvPr>
          <p:cNvSpPr txBox="1"/>
          <p:nvPr/>
        </p:nvSpPr>
        <p:spPr>
          <a:xfrm>
            <a:off x="8559053" y="296056"/>
            <a:ext cx="2792401" cy="646331"/>
          </a:xfrm>
          <a:prstGeom prst="rect">
            <a:avLst/>
          </a:prstGeom>
          <a:solidFill>
            <a:srgbClr val="FFC000"/>
          </a:solidFill>
          <a:ln>
            <a:solidFill>
              <a:schemeClr val="tx1"/>
            </a:solidFill>
          </a:ln>
        </p:spPr>
        <p:txBody>
          <a:bodyPr wrap="square" rtlCol="0">
            <a:spAutoFit/>
          </a:bodyPr>
          <a:lstStyle/>
          <a:p>
            <a:pPr algn="ctr"/>
            <a:r>
              <a:rPr lang="en-US"/>
              <a:t>OPEN –</a:t>
            </a:r>
          </a:p>
          <a:p>
            <a:pPr algn="ctr"/>
            <a:r>
              <a:rPr lang="en-US"/>
              <a:t>Fund Finance (in progress)</a:t>
            </a:r>
          </a:p>
        </p:txBody>
      </p:sp>
      <p:pic>
        <p:nvPicPr>
          <p:cNvPr id="2" name="Picture 1">
            <a:extLst>
              <a:ext uri="{FF2B5EF4-FFF2-40B4-BE49-F238E27FC236}">
                <a16:creationId xmlns:a16="http://schemas.microsoft.com/office/drawing/2014/main" id="{BBFEE908-6F8A-B03B-E96F-CF5FD58E9797}"/>
              </a:ext>
            </a:extLst>
          </p:cNvPr>
          <p:cNvPicPr>
            <a:picLocks noChangeAspect="1"/>
          </p:cNvPicPr>
          <p:nvPr/>
        </p:nvPicPr>
        <p:blipFill>
          <a:blip r:embed="rId2"/>
          <a:stretch>
            <a:fillRect/>
          </a:stretch>
        </p:blipFill>
        <p:spPr>
          <a:xfrm>
            <a:off x="892039" y="1073934"/>
            <a:ext cx="10575706" cy="5014931"/>
          </a:xfrm>
          <a:prstGeom prst="rect">
            <a:avLst/>
          </a:prstGeom>
        </p:spPr>
      </p:pic>
    </p:spTree>
    <p:extLst>
      <p:ext uri="{BB962C8B-B14F-4D97-AF65-F5344CB8AC3E}">
        <p14:creationId xmlns:p14="http://schemas.microsoft.com/office/powerpoint/2010/main" val="306228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F4E82C7-D2ED-C405-686F-655434C565F7}"/>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A2EE553-48B1-D4A8-2222-FD71A83F54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FA2EE553-48B1-D4A8-2222-FD71A83F54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CC3C5B11-D6A6-6AFA-3A1F-697B08A75A8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0F8CD1-FE95-83BA-45FD-42237CCD94C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00E40F-4628-31F6-BFD6-B321E3136AD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F14F0BD-2CAB-A856-21E4-BED347EB01D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618AC6C-D5DD-88B0-7784-AC7CF7D9185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7D87F09-4ECA-2387-0FA4-81A8DF43D6F1}"/>
              </a:ext>
            </a:extLst>
          </p:cNvPr>
          <p:cNvSpPr>
            <a:spLocks noGrp="1"/>
          </p:cNvSpPr>
          <p:nvPr>
            <p:ph type="title"/>
          </p:nvPr>
        </p:nvSpPr>
        <p:spPr/>
        <p:txBody>
          <a:bodyPr vert="horz">
            <a:normAutofit/>
          </a:bodyPr>
          <a:lstStyle/>
          <a:p>
            <a:pPr algn="l" rtl="0"/>
            <a:r>
              <a:rPr lang="en-US"/>
              <a:t>Executive Summary </a:t>
            </a:r>
            <a:r>
              <a:rPr lang="en-US" b="0"/>
              <a:t>| Key Takeaways</a:t>
            </a:r>
          </a:p>
        </p:txBody>
      </p:sp>
      <p:sp>
        <p:nvSpPr>
          <p:cNvPr id="4" name="Content Placeholder 3">
            <a:extLst>
              <a:ext uri="{FF2B5EF4-FFF2-40B4-BE49-F238E27FC236}">
                <a16:creationId xmlns:a16="http://schemas.microsoft.com/office/drawing/2014/main" id="{15816810-2FF8-E09A-CA96-457F494B3363}"/>
              </a:ext>
            </a:extLst>
          </p:cNvPr>
          <p:cNvSpPr>
            <a:spLocks noGrp="1"/>
          </p:cNvSpPr>
          <p:nvPr>
            <p:ph idx="1"/>
          </p:nvPr>
        </p:nvSpPr>
        <p:spPr>
          <a:xfrm>
            <a:off x="762554" y="1204892"/>
            <a:ext cx="10668969" cy="5303520"/>
          </a:xfrm>
        </p:spPr>
        <p:txBody>
          <a:bodyPr anchor="ctr">
            <a:noAutofit/>
          </a:bodyPr>
          <a:lstStyle/>
          <a:p>
            <a:pPr algn="l" rtl="0">
              <a:spcBef>
                <a:spcPts val="300"/>
              </a:spcBef>
            </a:pPr>
            <a:r>
              <a:rPr lang="en-US" sz="1600" b="1">
                <a:solidFill>
                  <a:srgbClr val="374151"/>
                </a:solidFill>
                <a:latin typeface="Gilroy" panose="00000500000000000000"/>
              </a:rPr>
              <a:t>Debt Availability: </a:t>
            </a:r>
            <a:r>
              <a:rPr lang="en-US" sz="1600">
                <a:solidFill>
                  <a:srgbClr val="374151"/>
                </a:solidFill>
                <a:latin typeface="Gilroy" panose="00000500000000000000"/>
              </a:rPr>
              <a:t>We will go out of compliance in the stress test without dispositions, so it is important that we make sure to execute on the disposition plan</a:t>
            </a:r>
            <a:endParaRPr lang="en-US" sz="1600" b="1">
              <a:solidFill>
                <a:srgbClr val="374151"/>
              </a:solidFill>
              <a:latin typeface="Gilroy" panose="00000500000000000000"/>
            </a:endParaRP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Distributions:</a:t>
            </a: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Apollo Refi:</a:t>
            </a: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Project Double Refi:</a:t>
            </a: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Development Projects (Miller &amp; Crescent):</a:t>
            </a: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Dispositions: </a:t>
            </a:r>
            <a:r>
              <a:rPr lang="en-US" sz="1600">
                <a:solidFill>
                  <a:srgbClr val="374151"/>
                </a:solidFill>
                <a:latin typeface="Gilroy" panose="00000500000000000000"/>
              </a:rPr>
              <a:t>Benigno went hard and Kennedy likely to go hard soon</a:t>
            </a: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Occupancy</a:t>
            </a:r>
          </a:p>
        </p:txBody>
      </p:sp>
      <p:sp>
        <p:nvSpPr>
          <p:cNvPr id="3" name="TextBox 2">
            <a:extLst>
              <a:ext uri="{FF2B5EF4-FFF2-40B4-BE49-F238E27FC236}">
                <a16:creationId xmlns:a16="http://schemas.microsoft.com/office/drawing/2014/main" id="{38B80AF0-A076-26FD-966C-EFAF44504B42}"/>
              </a:ext>
            </a:extLst>
          </p:cNvPr>
          <p:cNvSpPr txBox="1"/>
          <p:nvPr/>
        </p:nvSpPr>
        <p:spPr>
          <a:xfrm>
            <a:off x="9358062" y="296056"/>
            <a:ext cx="1993392" cy="646331"/>
          </a:xfrm>
          <a:prstGeom prst="rect">
            <a:avLst/>
          </a:prstGeom>
          <a:solidFill>
            <a:srgbClr val="FFFF00"/>
          </a:solidFill>
          <a:ln>
            <a:solidFill>
              <a:schemeClr val="tx1"/>
            </a:solidFill>
          </a:ln>
        </p:spPr>
        <p:txBody>
          <a:bodyPr wrap="square" rtlCol="0">
            <a:spAutoFit/>
          </a:bodyPr>
          <a:lstStyle/>
          <a:p>
            <a:pPr algn="ctr"/>
            <a:r>
              <a:rPr lang="en-US"/>
              <a:t>OPEN –</a:t>
            </a:r>
          </a:p>
          <a:p>
            <a:pPr algn="ctr"/>
            <a:r>
              <a:rPr lang="en-US"/>
              <a:t>Fund Finance</a:t>
            </a:r>
          </a:p>
        </p:txBody>
      </p:sp>
    </p:spTree>
    <p:extLst>
      <p:ext uri="{BB962C8B-B14F-4D97-AF65-F5344CB8AC3E}">
        <p14:creationId xmlns:p14="http://schemas.microsoft.com/office/powerpoint/2010/main" val="4278134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04D272B-C579-CC80-0896-581235EB3387}"/>
              </a:ext>
            </a:extLst>
          </p:cNvPr>
          <p:cNvGraphicFramePr>
            <a:graphicFrameLocks noChangeAspect="1"/>
          </p:cNvGraphicFramePr>
          <p:nvPr>
            <p:custDataLst>
              <p:tags r:id="rId1"/>
            </p:custDataLst>
            <p:extLst>
              <p:ext uri="{D42A27DB-BD31-4B8C-83A1-F6EECF244321}">
                <p14:modId xmlns:p14="http://schemas.microsoft.com/office/powerpoint/2010/main" val="1217917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C04D272B-C579-CC80-0896-581235EB33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6" name="Straight Connector 15">
            <a:extLst>
              <a:ext uri="{FF2B5EF4-FFF2-40B4-BE49-F238E27FC236}">
                <a16:creationId xmlns:a16="http://schemas.microsoft.com/office/drawing/2014/main" id="{BBB28825-A797-5E21-3F60-BFB57E423DE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A98925E-6955-B610-54EE-70E9C39D328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CB44FEF4-E8F1-AC5B-EA4C-9C9124E198B3}"/>
              </a:ext>
            </a:extLst>
          </p:cNvPr>
          <p:cNvSpPr>
            <a:spLocks noGrp="1"/>
          </p:cNvSpPr>
          <p:nvPr>
            <p:ph type="title"/>
          </p:nvPr>
        </p:nvSpPr>
        <p:spPr>
          <a:xfrm>
            <a:off x="1082143" y="569231"/>
            <a:ext cx="10072437" cy="474334"/>
          </a:xfrm>
        </p:spPr>
        <p:txBody>
          <a:bodyPr vert="horz"/>
          <a:lstStyle/>
          <a:p>
            <a:r>
              <a:rPr lang="en-US"/>
              <a:t>A/R Aging &amp; Trend Analysis</a:t>
            </a:r>
          </a:p>
        </p:txBody>
      </p:sp>
      <p:grpSp>
        <p:nvGrpSpPr>
          <p:cNvPr id="8" name="Group 7">
            <a:extLst>
              <a:ext uri="{FF2B5EF4-FFF2-40B4-BE49-F238E27FC236}">
                <a16:creationId xmlns:a16="http://schemas.microsoft.com/office/drawing/2014/main" id="{FCAD7EC9-CCDE-461D-27C2-A8367173C55F}"/>
              </a:ext>
            </a:extLst>
          </p:cNvPr>
          <p:cNvGrpSpPr/>
          <p:nvPr/>
        </p:nvGrpSpPr>
        <p:grpSpPr>
          <a:xfrm>
            <a:off x="11441361" y="129903"/>
            <a:ext cx="457200" cy="683471"/>
            <a:chOff x="11621470" y="81178"/>
            <a:chExt cx="457200" cy="683471"/>
          </a:xfrm>
        </p:grpSpPr>
        <p:sp>
          <p:nvSpPr>
            <p:cNvPr id="9" name="Action Button: Return 8">
              <a:hlinkClick r:id="rId6" action="ppaction://hlinksldjump"/>
              <a:extLst>
                <a:ext uri="{FF2B5EF4-FFF2-40B4-BE49-F238E27FC236}">
                  <a16:creationId xmlns:a16="http://schemas.microsoft.com/office/drawing/2014/main" id="{E696917C-C68F-E76D-B1E0-B0FA040D26FD}"/>
                </a:ext>
              </a:extLst>
            </p:cNvPr>
            <p:cNvSpPr/>
            <p:nvPr/>
          </p:nvSpPr>
          <p:spPr>
            <a:xfrm>
              <a:off x="11621470" y="81178"/>
              <a:ext cx="457200" cy="457200"/>
            </a:xfrm>
            <a:prstGeom prst="actionButtonReturn">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TextBox 9">
              <a:extLst>
                <a:ext uri="{FF2B5EF4-FFF2-40B4-BE49-F238E27FC236}">
                  <a16:creationId xmlns:a16="http://schemas.microsoft.com/office/drawing/2014/main" id="{46E6A455-E333-9480-2341-519F67ACF7BF}"/>
                </a:ext>
              </a:extLst>
            </p:cNvPr>
            <p:cNvSpPr txBox="1"/>
            <p:nvPr/>
          </p:nvSpPr>
          <p:spPr>
            <a:xfrm>
              <a:off x="11621470" y="503039"/>
              <a:ext cx="457200" cy="261610"/>
            </a:xfrm>
            <a:prstGeom prst="rect">
              <a:avLst/>
            </a:prstGeom>
            <a:noFill/>
          </p:spPr>
          <p:txBody>
            <a:bodyPr wrap="square" lIns="0" rIns="0" rtlCol="0">
              <a:spAutoFit/>
            </a:bodyPr>
            <a:lstStyle/>
            <a:p>
              <a:pPr algn="ctr"/>
              <a:r>
                <a:rPr lang="en-US" sz="1100" b="1" i="1">
                  <a:solidFill>
                    <a:schemeClr val="accent2"/>
                  </a:solidFill>
                  <a:latin typeface="Gilroy" panose="00000500000000000000"/>
                </a:rPr>
                <a:t>Return</a:t>
              </a:r>
            </a:p>
          </p:txBody>
        </p:sp>
      </p:grpSp>
      <p:sp>
        <p:nvSpPr>
          <p:cNvPr id="2" name="TextBox 1">
            <a:extLst>
              <a:ext uri="{FF2B5EF4-FFF2-40B4-BE49-F238E27FC236}">
                <a16:creationId xmlns:a16="http://schemas.microsoft.com/office/drawing/2014/main" id="{459F8316-1981-C510-5A62-8B826D3320CD}"/>
              </a:ext>
            </a:extLst>
          </p:cNvPr>
          <p:cNvSpPr txBox="1"/>
          <p:nvPr/>
        </p:nvSpPr>
        <p:spPr>
          <a:xfrm>
            <a:off x="550730" y="5262916"/>
            <a:ext cx="10698480" cy="246221"/>
          </a:xfrm>
          <a:prstGeom prst="rect">
            <a:avLst/>
          </a:prstGeom>
          <a:noFill/>
        </p:spPr>
        <p:txBody>
          <a:bodyPr wrap="square" rtlCol="0">
            <a:spAutoFit/>
          </a:bodyPr>
          <a:lstStyle/>
          <a:p>
            <a:r>
              <a:rPr lang="en-US" sz="1000">
                <a:latin typeface="Gilroy" panose="00000500000000000000"/>
              </a:rPr>
              <a:t>* Net Collections is an adjusted figured, representing aggregate gross collections during the Quarter less new billings during the quarter.</a:t>
            </a:r>
          </a:p>
        </p:txBody>
      </p:sp>
      <p:sp>
        <p:nvSpPr>
          <p:cNvPr id="5" name="Rectangle 4">
            <a:extLst>
              <a:ext uri="{FF2B5EF4-FFF2-40B4-BE49-F238E27FC236}">
                <a16:creationId xmlns:a16="http://schemas.microsoft.com/office/drawing/2014/main" id="{8192BE4A-2069-DE03-1C6F-AC505D21509D}"/>
              </a:ext>
            </a:extLst>
          </p:cNvPr>
          <p:cNvSpPr/>
          <p:nvPr/>
        </p:nvSpPr>
        <p:spPr>
          <a:xfrm>
            <a:off x="7600335" y="989841"/>
            <a:ext cx="4406271" cy="27590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C000"/>
                </a:solidFill>
                <a:latin typeface="Gilroy" panose="00000500000000000000"/>
                <a:cs typeface="Arial" panose="020B0604020202020204" pitchFamily="34" charset="0"/>
              </a:rPr>
              <a:t>Key Takeaways</a:t>
            </a:r>
          </a:p>
        </p:txBody>
      </p:sp>
      <p:sp>
        <p:nvSpPr>
          <p:cNvPr id="11" name="Rectangle 10">
            <a:extLst>
              <a:ext uri="{FF2B5EF4-FFF2-40B4-BE49-F238E27FC236}">
                <a16:creationId xmlns:a16="http://schemas.microsoft.com/office/drawing/2014/main" id="{1B8ED4B0-85D5-BA4D-C651-07FFBF1E5D70}"/>
              </a:ext>
            </a:extLst>
          </p:cNvPr>
          <p:cNvSpPr/>
          <p:nvPr/>
        </p:nvSpPr>
        <p:spPr>
          <a:xfrm>
            <a:off x="7600335" y="1261134"/>
            <a:ext cx="4403515" cy="3907324"/>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a:solidFill>
                  <a:schemeClr val="tx1"/>
                </a:solidFill>
                <a:latin typeface="Gilroy" panose="00000500000000000000"/>
                <a:ea typeface="Lato" panose="020F0502020204030203" pitchFamily="34" charset="0"/>
                <a:cs typeface="Lato" panose="020F0502020204030203" pitchFamily="34" charset="0"/>
              </a:rPr>
              <a:t>Q1 2024</a:t>
            </a:r>
            <a:r>
              <a:rPr lang="en-US" sz="1000">
                <a:solidFill>
                  <a:schemeClr val="tx1"/>
                </a:solidFill>
                <a:latin typeface="Gilroy" panose="00000500000000000000"/>
                <a:ea typeface="Lato" panose="020F0502020204030203" pitchFamily="34" charset="0"/>
                <a:cs typeface="Lato" panose="020F0502020204030203" pitchFamily="34" charset="0"/>
              </a:rPr>
              <a:t>: A Stable Start to the year began with relatively low overdue A/R ($636K) and manageable total A/R ($2.73M). Collections appeared to be in control, with minimal write-offs ($63K).</a:t>
            </a:r>
            <a:br>
              <a:rPr lang="en-US" sz="1000">
                <a:solidFill>
                  <a:schemeClr val="tx1"/>
                </a:solidFill>
                <a:latin typeface="Gilroy" panose="00000500000000000000"/>
                <a:ea typeface="Lato" panose="020F0502020204030203" pitchFamily="34" charset="0"/>
                <a:cs typeface="Lato" panose="020F0502020204030203" pitchFamily="34" charset="0"/>
              </a:rPr>
            </a:br>
            <a:br>
              <a:rPr lang="en-US" sz="1000">
                <a:solidFill>
                  <a:schemeClr val="tx1"/>
                </a:solidFill>
                <a:latin typeface="Gilroy" panose="00000500000000000000"/>
                <a:ea typeface="Lato" panose="020F0502020204030203" pitchFamily="34" charset="0"/>
                <a:cs typeface="Lato" panose="020F0502020204030203" pitchFamily="34" charset="0"/>
              </a:rPr>
            </a:br>
            <a:r>
              <a:rPr lang="en-US" sz="1000" b="1">
                <a:solidFill>
                  <a:schemeClr val="tx1"/>
                </a:solidFill>
                <a:latin typeface="Gilroy" panose="00000500000000000000"/>
                <a:ea typeface="Lato" panose="020F0502020204030203" pitchFamily="34" charset="0"/>
                <a:cs typeface="Lato" panose="020F0502020204030203" pitchFamily="34" charset="0"/>
              </a:rPr>
              <a:t>Q2 2024</a:t>
            </a:r>
            <a:r>
              <a:rPr lang="en-US" sz="1000">
                <a:solidFill>
                  <a:schemeClr val="tx1"/>
                </a:solidFill>
                <a:latin typeface="Gilroy" panose="00000500000000000000"/>
                <a:ea typeface="Lato" panose="020F0502020204030203" pitchFamily="34" charset="0"/>
                <a:cs typeface="Lato" panose="020F0502020204030203" pitchFamily="34" charset="0"/>
              </a:rPr>
              <a:t>: Faropoint wrote-off a large sum of the A/R we didn’t expect to collect. The overdue A/R began to rise to $952K, and total A/R declined slightly to $2.1M. A Few receivables were not being collected on time, resulting in a moderate increase in overdue balances.</a:t>
            </a:r>
            <a:br>
              <a:rPr lang="en-US" sz="1000">
                <a:solidFill>
                  <a:schemeClr val="tx1"/>
                </a:solidFill>
                <a:latin typeface="Gilroy" panose="00000500000000000000"/>
                <a:ea typeface="Lato" panose="020F0502020204030203" pitchFamily="34" charset="0"/>
                <a:cs typeface="Lato" panose="020F0502020204030203" pitchFamily="34" charset="0"/>
              </a:rPr>
            </a:br>
            <a:br>
              <a:rPr lang="en-US" sz="1000">
                <a:solidFill>
                  <a:schemeClr val="tx1"/>
                </a:solidFill>
                <a:latin typeface="Gilroy" panose="00000500000000000000"/>
                <a:ea typeface="Lato" panose="020F0502020204030203" pitchFamily="34" charset="0"/>
                <a:cs typeface="Lato" panose="020F0502020204030203" pitchFamily="34" charset="0"/>
              </a:rPr>
            </a:br>
            <a:r>
              <a:rPr lang="en-US" sz="1000" b="1">
                <a:solidFill>
                  <a:schemeClr val="tx1"/>
                </a:solidFill>
                <a:latin typeface="Gilroy" panose="00000500000000000000"/>
                <a:ea typeface="Lato" panose="020F0502020204030203" pitchFamily="34" charset="0"/>
                <a:cs typeface="Lato" panose="020F0502020204030203" pitchFamily="34" charset="0"/>
              </a:rPr>
              <a:t>Q3 2024</a:t>
            </a:r>
            <a:r>
              <a:rPr lang="en-US" sz="1000">
                <a:solidFill>
                  <a:schemeClr val="tx1"/>
                </a:solidFill>
                <a:latin typeface="Gilroy" panose="00000500000000000000"/>
                <a:ea typeface="Lato" panose="020F0502020204030203" pitchFamily="34" charset="0"/>
                <a:cs typeface="Lato" panose="020F0502020204030203" pitchFamily="34" charset="0"/>
              </a:rPr>
              <a:t>: A noticeable change occurred when in Q3, with overdue A/R jumping to $2.25M—more than doubling compared to Q2.  the reasoning was due to Faropoint expecting to collect some the outstanding A/R balances. The Total A/R increased to $3.82M, indicating higher invoicing activity, but collections did not keep pace, resulting in a large backlog of overdue balances.</a:t>
            </a:r>
            <a:br>
              <a:rPr lang="en-US" sz="1000">
                <a:solidFill>
                  <a:schemeClr val="tx1"/>
                </a:solidFill>
                <a:latin typeface="Gilroy" panose="00000500000000000000"/>
                <a:ea typeface="Lato" panose="020F0502020204030203" pitchFamily="34" charset="0"/>
                <a:cs typeface="Lato" panose="020F0502020204030203" pitchFamily="34" charset="0"/>
              </a:rPr>
            </a:br>
            <a:br>
              <a:rPr lang="en-US" sz="1000">
                <a:solidFill>
                  <a:schemeClr val="tx1"/>
                </a:solidFill>
                <a:latin typeface="Gilroy" panose="00000500000000000000"/>
                <a:ea typeface="Lato" panose="020F0502020204030203" pitchFamily="34" charset="0"/>
                <a:cs typeface="Lato" panose="020F0502020204030203" pitchFamily="34" charset="0"/>
              </a:rPr>
            </a:br>
            <a:r>
              <a:rPr lang="en-US" sz="1000" b="1">
                <a:solidFill>
                  <a:schemeClr val="tx1"/>
                </a:solidFill>
                <a:latin typeface="Gilroy" panose="00000500000000000000"/>
                <a:ea typeface="Lato" panose="020F0502020204030203" pitchFamily="34" charset="0"/>
                <a:cs typeface="Lato" panose="020F0502020204030203" pitchFamily="34" charset="0"/>
              </a:rPr>
              <a:t>Q4 2024</a:t>
            </a:r>
            <a:r>
              <a:rPr lang="en-US" sz="1000">
                <a:solidFill>
                  <a:schemeClr val="tx1"/>
                </a:solidFill>
                <a:latin typeface="Gilroy" panose="00000500000000000000"/>
                <a:ea typeface="Lato" panose="020F0502020204030203" pitchFamily="34" charset="0"/>
                <a:cs typeface="Lato" panose="020F0502020204030203" pitchFamily="34" charset="0"/>
              </a:rPr>
              <a:t>: Challenges By Q4, overdue A/R reached its highest level at $3.04M, accounting for nearly 67% of total A/R ($4.56M). The trend suggests continued struggles with collecting older invoices, potentially reflecting customer financial difficulties. Despite this, write-offs remained low, implying we Faropoint are still attempting to recover these overdue amounts.</a:t>
            </a:r>
          </a:p>
          <a:p>
            <a:endParaRPr lang="en-US" sz="1000">
              <a:solidFill>
                <a:schemeClr val="tx1"/>
              </a:solidFill>
              <a:latin typeface="Gilroy" panose="00000500000000000000"/>
              <a:ea typeface="Lato" panose="020F0502020204030203" pitchFamily="34" charset="0"/>
              <a:cs typeface="Lato" panose="020F0502020204030203" pitchFamily="34" charset="0"/>
            </a:endParaRPr>
          </a:p>
          <a:p>
            <a:r>
              <a:rPr lang="en-US" sz="1000" b="1">
                <a:solidFill>
                  <a:schemeClr val="tx1"/>
                </a:solidFill>
                <a:latin typeface="Gilroy" panose="00000500000000000000"/>
                <a:ea typeface="Lato" panose="020F0502020204030203" pitchFamily="34" charset="0"/>
                <a:cs typeface="Lato" panose="020F0502020204030203" pitchFamily="34" charset="0"/>
              </a:rPr>
              <a:t>Q1 2025</a:t>
            </a:r>
            <a:r>
              <a:rPr lang="en-US" sz="1000">
                <a:solidFill>
                  <a:schemeClr val="tx1"/>
                </a:solidFill>
                <a:latin typeface="Gilroy" panose="00000500000000000000"/>
                <a:ea typeface="Lato" panose="020F0502020204030203" pitchFamily="34" charset="0"/>
                <a:cs typeface="Lato" panose="020F0502020204030203" pitchFamily="34" charset="0"/>
              </a:rPr>
              <a:t>: Overdue A/R significantly reduced from prior quarter of $3.04M to around $1.7M. While the A/R less than 60 days increased slightly, the reduction in over 60 days without large write-offs means we were successful in recovering overdue amounts. </a:t>
            </a:r>
          </a:p>
        </p:txBody>
      </p:sp>
      <p:pic>
        <p:nvPicPr>
          <p:cNvPr id="3" name="Picture 2">
            <a:extLst>
              <a:ext uri="{FF2B5EF4-FFF2-40B4-BE49-F238E27FC236}">
                <a16:creationId xmlns:a16="http://schemas.microsoft.com/office/drawing/2014/main" id="{A264E908-BC9F-0733-A535-6B3043F8B26B}"/>
              </a:ext>
            </a:extLst>
          </p:cNvPr>
          <p:cNvPicPr>
            <a:picLocks noChangeAspect="1"/>
          </p:cNvPicPr>
          <p:nvPr/>
        </p:nvPicPr>
        <p:blipFill>
          <a:blip r:embed="rId7"/>
          <a:stretch>
            <a:fillRect/>
          </a:stretch>
        </p:blipFill>
        <p:spPr>
          <a:xfrm>
            <a:off x="457200" y="1043565"/>
            <a:ext cx="7047219" cy="4124893"/>
          </a:xfrm>
          <a:prstGeom prst="rect">
            <a:avLst/>
          </a:prstGeom>
        </p:spPr>
      </p:pic>
    </p:spTree>
    <p:extLst>
      <p:ext uri="{BB962C8B-B14F-4D97-AF65-F5344CB8AC3E}">
        <p14:creationId xmlns:p14="http://schemas.microsoft.com/office/powerpoint/2010/main" val="1872792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Fund Occupancy</a:t>
            </a:r>
          </a:p>
        </p:txBody>
      </p:sp>
    </p:spTree>
    <p:extLst>
      <p:ext uri="{BB962C8B-B14F-4D97-AF65-F5344CB8AC3E}">
        <p14:creationId xmlns:p14="http://schemas.microsoft.com/office/powerpoint/2010/main" val="172681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5DBB-0580-1B29-185B-CCE354892330}"/>
              </a:ext>
            </a:extLst>
          </p:cNvPr>
          <p:cNvSpPr>
            <a:spLocks noGrp="1"/>
          </p:cNvSpPr>
          <p:nvPr>
            <p:ph type="title"/>
          </p:nvPr>
        </p:nvSpPr>
        <p:spPr>
          <a:xfrm>
            <a:off x="802649" y="473469"/>
            <a:ext cx="10072437" cy="685481"/>
          </a:xfrm>
        </p:spPr>
        <p:txBody>
          <a:bodyPr/>
          <a:lstStyle/>
          <a:p>
            <a:r>
              <a:rPr lang="en-US"/>
              <a:t>Contract Occupancy | </a:t>
            </a:r>
            <a:r>
              <a:rPr lang="en-US" b="0"/>
              <a:t>Net Absorption – Fund 2</a:t>
            </a:r>
          </a:p>
        </p:txBody>
      </p:sp>
      <p:graphicFrame>
        <p:nvGraphicFramePr>
          <p:cNvPr id="8" name="Table 7">
            <a:extLst>
              <a:ext uri="{FF2B5EF4-FFF2-40B4-BE49-F238E27FC236}">
                <a16:creationId xmlns:a16="http://schemas.microsoft.com/office/drawing/2014/main" id="{4615BAB3-E984-46EC-EDB9-19C0C2295881}"/>
              </a:ext>
            </a:extLst>
          </p:cNvPr>
          <p:cNvGraphicFramePr>
            <a:graphicFrameLocks noGrp="1"/>
          </p:cNvGraphicFramePr>
          <p:nvPr>
            <p:extLst>
              <p:ext uri="{D42A27DB-BD31-4B8C-83A1-F6EECF244321}">
                <p14:modId xmlns:p14="http://schemas.microsoft.com/office/powerpoint/2010/main" val="1141702737"/>
              </p:ext>
            </p:extLst>
          </p:nvPr>
        </p:nvGraphicFramePr>
        <p:xfrm>
          <a:off x="381678" y="1046595"/>
          <a:ext cx="11116902" cy="2958714"/>
        </p:xfrm>
        <a:graphic>
          <a:graphicData uri="http://schemas.openxmlformats.org/drawingml/2006/table">
            <a:tbl>
              <a:tblPr/>
              <a:tblGrid>
                <a:gridCol w="1713822">
                  <a:extLst>
                    <a:ext uri="{9D8B030D-6E8A-4147-A177-3AD203B41FA5}">
                      <a16:colId xmlns:a16="http://schemas.microsoft.com/office/drawing/2014/main" val="3844674773"/>
                    </a:ext>
                  </a:extLst>
                </a:gridCol>
                <a:gridCol w="1462430">
                  <a:extLst>
                    <a:ext uri="{9D8B030D-6E8A-4147-A177-3AD203B41FA5}">
                      <a16:colId xmlns:a16="http://schemas.microsoft.com/office/drawing/2014/main" val="3916976621"/>
                    </a:ext>
                  </a:extLst>
                </a:gridCol>
                <a:gridCol w="1385723">
                  <a:extLst>
                    <a:ext uri="{9D8B030D-6E8A-4147-A177-3AD203B41FA5}">
                      <a16:colId xmlns:a16="http://schemas.microsoft.com/office/drawing/2014/main" val="95418206"/>
                    </a:ext>
                  </a:extLst>
                </a:gridCol>
                <a:gridCol w="700643">
                  <a:extLst>
                    <a:ext uri="{9D8B030D-6E8A-4147-A177-3AD203B41FA5}">
                      <a16:colId xmlns:a16="http://schemas.microsoft.com/office/drawing/2014/main" val="2330321452"/>
                    </a:ext>
                  </a:extLst>
                </a:gridCol>
                <a:gridCol w="1704906">
                  <a:extLst>
                    <a:ext uri="{9D8B030D-6E8A-4147-A177-3AD203B41FA5}">
                      <a16:colId xmlns:a16="http://schemas.microsoft.com/office/drawing/2014/main" val="3959613786"/>
                    </a:ext>
                  </a:extLst>
                </a:gridCol>
                <a:gridCol w="1370154">
                  <a:extLst>
                    <a:ext uri="{9D8B030D-6E8A-4147-A177-3AD203B41FA5}">
                      <a16:colId xmlns:a16="http://schemas.microsoft.com/office/drawing/2014/main" val="4079314933"/>
                    </a:ext>
                  </a:extLst>
                </a:gridCol>
                <a:gridCol w="1494707">
                  <a:extLst>
                    <a:ext uri="{9D8B030D-6E8A-4147-A177-3AD203B41FA5}">
                      <a16:colId xmlns:a16="http://schemas.microsoft.com/office/drawing/2014/main" val="170009728"/>
                    </a:ext>
                  </a:extLst>
                </a:gridCol>
                <a:gridCol w="1284517">
                  <a:extLst>
                    <a:ext uri="{9D8B030D-6E8A-4147-A177-3AD203B41FA5}">
                      <a16:colId xmlns:a16="http://schemas.microsoft.com/office/drawing/2014/main" val="767398793"/>
                    </a:ext>
                  </a:extLst>
                </a:gridCol>
              </a:tblGrid>
              <a:tr h="228599">
                <a:tc>
                  <a:txBody>
                    <a:bodyPr/>
                    <a:lstStyle/>
                    <a:p>
                      <a:pPr algn="l" fontAlgn="b"/>
                      <a:endParaRPr lang="en-US" sz="800" b="0" i="0" u="none" strike="noStrike">
                        <a:solidFill>
                          <a:srgbClr val="FFFFFF"/>
                        </a:solidFill>
                        <a:effectLst/>
                        <a:latin typeface="Aptos" panose="020B0004020202020204" pitchFamily="34" charset="0"/>
                      </a:endParaRP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chemeClr val="tx2"/>
                    </a:solidFill>
                  </a:tcPr>
                </a:tc>
                <a:tc>
                  <a:txBody>
                    <a:bodyPr/>
                    <a:lstStyle/>
                    <a:p>
                      <a:pPr algn="ctr" fontAlgn="b"/>
                      <a:r>
                        <a:rPr lang="en-US" sz="800" b="1" i="0" u="none" strike="noStrike">
                          <a:solidFill>
                            <a:srgbClr val="FFFFFF"/>
                          </a:solidFill>
                          <a:effectLst/>
                          <a:latin typeface="Aptos" panose="020B0004020202020204" pitchFamily="34" charset="0"/>
                        </a:rPr>
                        <a:t>2023 - Adjusted</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2"/>
                    </a:solidFill>
                  </a:tcPr>
                </a:tc>
                <a:tc>
                  <a:txBody>
                    <a:bodyPr/>
                    <a:lstStyle/>
                    <a:p>
                      <a:pPr algn="ctr" fontAlgn="b"/>
                      <a:r>
                        <a:rPr lang="en-US" sz="800" b="1" i="0" u="none" strike="noStrike">
                          <a:solidFill>
                            <a:srgbClr val="FFFFFF"/>
                          </a:solidFill>
                          <a:effectLst/>
                          <a:latin typeface="Aptos" panose="020B0004020202020204" pitchFamily="34" charset="0"/>
                        </a:rPr>
                        <a:t>Q1 2024</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solidFill>
                      <a:schemeClr val="tx2"/>
                    </a:solidFill>
                  </a:tcPr>
                </a:tc>
                <a:tc>
                  <a:txBody>
                    <a:bodyPr/>
                    <a:lstStyle/>
                    <a:p>
                      <a:pPr algn="ctr" fontAlgn="b"/>
                      <a:r>
                        <a:rPr lang="en-US" sz="800" b="1" i="0" u="none" strike="noStrike">
                          <a:solidFill>
                            <a:srgbClr val="FFFFFF"/>
                          </a:solidFill>
                          <a:effectLst/>
                          <a:latin typeface="Aptos" panose="020B0004020202020204" pitchFamily="34" charset="0"/>
                        </a:rPr>
                        <a:t>Q2 2024</a:t>
                      </a:r>
                    </a:p>
                  </a:txBody>
                  <a:tcPr marL="572" marR="572" marT="572" marB="3430" anchor="b">
                    <a:lnL>
                      <a:noFill/>
                    </a:lnL>
                    <a:lnR>
                      <a:noFill/>
                    </a:lnR>
                    <a:lnT>
                      <a:noFill/>
                    </a:lnT>
                    <a:lnB>
                      <a:noFill/>
                    </a:lnB>
                    <a:solidFill>
                      <a:schemeClr val="tx2"/>
                    </a:solidFill>
                  </a:tcPr>
                </a:tc>
                <a:tc>
                  <a:txBody>
                    <a:bodyPr/>
                    <a:lstStyle/>
                    <a:p>
                      <a:pPr algn="ctr" fontAlgn="b"/>
                      <a:r>
                        <a:rPr lang="en-US" sz="800" b="1" i="0" u="none" strike="noStrike">
                          <a:solidFill>
                            <a:srgbClr val="FFFFFF"/>
                          </a:solidFill>
                          <a:effectLst/>
                          <a:latin typeface="Aptos" panose="020B0004020202020204" pitchFamily="34" charset="0"/>
                        </a:rPr>
                        <a:t>Q3 2024</a:t>
                      </a:r>
                    </a:p>
                  </a:txBody>
                  <a:tcPr marL="572" marR="572" marT="572" marB="3430" anchor="b">
                    <a:lnL>
                      <a:noFill/>
                    </a:lnL>
                    <a:lnR>
                      <a:noFill/>
                    </a:lnR>
                    <a:lnT>
                      <a:noFill/>
                    </a:lnT>
                    <a:lnB>
                      <a:noFill/>
                    </a:lnB>
                    <a:solidFill>
                      <a:schemeClr val="tx2"/>
                    </a:solidFill>
                  </a:tcPr>
                </a:tc>
                <a:tc>
                  <a:txBody>
                    <a:bodyPr/>
                    <a:lstStyle/>
                    <a:p>
                      <a:pPr algn="ctr" fontAlgn="b"/>
                      <a:r>
                        <a:rPr lang="en-US" sz="800" b="1" i="0" u="none" strike="noStrike">
                          <a:solidFill>
                            <a:srgbClr val="FFFFFF"/>
                          </a:solidFill>
                          <a:effectLst/>
                          <a:latin typeface="Aptos" panose="020B0004020202020204" pitchFamily="34" charset="0"/>
                        </a:rPr>
                        <a:t>Q4 2024</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chemeClr val="tx2"/>
                    </a:solidFill>
                  </a:tcPr>
                </a:tc>
                <a:tc>
                  <a:txBody>
                    <a:bodyPr/>
                    <a:lstStyle/>
                    <a:p>
                      <a:pPr algn="ctr" fontAlgn="b"/>
                      <a:r>
                        <a:rPr lang="en-US" sz="800" b="1" i="0" u="none" strike="noStrike">
                          <a:solidFill>
                            <a:srgbClr val="FFFFFF"/>
                          </a:solidFill>
                          <a:effectLst/>
                          <a:latin typeface="Aptos" panose="020B0004020202020204" pitchFamily="34" charset="0"/>
                        </a:rPr>
                        <a:t>FY 20224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2"/>
                    </a:solidFill>
                  </a:tcPr>
                </a:tc>
                <a:tc>
                  <a:txBody>
                    <a:bodyPr/>
                    <a:lstStyle/>
                    <a:p>
                      <a:pPr algn="ctr" fontAlgn="b"/>
                      <a:r>
                        <a:rPr lang="en-US" sz="800" b="1" i="0" u="none" strike="noStrike">
                          <a:solidFill>
                            <a:srgbClr val="FFFFFF"/>
                          </a:solidFill>
                          <a:effectLst/>
                          <a:latin typeface="Aptos" panose="020B0004020202020204" pitchFamily="34" charset="0"/>
                        </a:rPr>
                        <a:t>Q1 2025</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solidFill>
                      <a:schemeClr val="tx2"/>
                    </a:solidFill>
                  </a:tcPr>
                </a:tc>
                <a:extLst>
                  <a:ext uri="{0D108BD9-81ED-4DB2-BD59-A6C34878D82A}">
                    <a16:rowId xmlns:a16="http://schemas.microsoft.com/office/drawing/2014/main" val="1922607619"/>
                  </a:ext>
                </a:extLst>
              </a:tr>
              <a:tr h="160020">
                <a:tc>
                  <a:txBody>
                    <a:bodyPr/>
                    <a:lstStyle/>
                    <a:p>
                      <a:pPr algn="l" fontAlgn="b"/>
                      <a:r>
                        <a:rPr lang="en-US" sz="800" b="0" i="0" u="none" strike="noStrike">
                          <a:effectLst/>
                          <a:latin typeface="Aptos" panose="020B0004020202020204" pitchFamily="34" charset="0"/>
                        </a:rPr>
                        <a:t>Fund SF</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11,705,150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10,815,504</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10,578,968</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10,430,213</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10,269,069</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effectLst/>
                          <a:latin typeface="Aptos" panose="020B0004020202020204" pitchFamily="34" charset="0"/>
                        </a:rPr>
                        <a:t>10,815,504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10,195,978</a:t>
                      </a:r>
                    </a:p>
                  </a:txBody>
                  <a:tcPr marL="7620" marR="7620" marT="762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958146046"/>
                  </a:ext>
                </a:extLst>
              </a:tr>
              <a:tr h="166386">
                <a:tc>
                  <a:txBody>
                    <a:bodyPr/>
                    <a:lstStyle/>
                    <a:p>
                      <a:pPr algn="l" fontAlgn="b"/>
                      <a:r>
                        <a:rPr lang="en-US" sz="800" b="0" i="0" u="none" strike="noStrike">
                          <a:effectLst/>
                          <a:latin typeface="Aptos" panose="020B0004020202020204" pitchFamily="34" charset="0"/>
                        </a:rPr>
                        <a:t>Beg Period Occupied SF</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10,688,883</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10,278,327</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10,039,225</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9,847,462</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9,686,981</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effectLst/>
                          <a:latin typeface="Aptos" panose="020B0004020202020204" pitchFamily="34" charset="0"/>
                        </a:rPr>
                        <a:t>10,278,327</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9,695,562</a:t>
                      </a:r>
                    </a:p>
                  </a:txBody>
                  <a:tcPr marL="7620" marR="7620" marT="762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150966965"/>
                  </a:ext>
                </a:extLst>
              </a:tr>
              <a:tr h="109012">
                <a:tc>
                  <a:txBody>
                    <a:bodyPr/>
                    <a:lstStyle/>
                    <a:p>
                      <a:pPr algn="l" fontAlgn="b"/>
                      <a:r>
                        <a:rPr lang="en-US" sz="800" b="0" i="0" u="none" strike="noStrike">
                          <a:effectLst/>
                          <a:latin typeface="Aptos" panose="020B0004020202020204" pitchFamily="34" charset="0"/>
                        </a:rPr>
                        <a:t>Beg Period Contract Occupancy</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91.3%</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95.0%</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94.9%</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94.4%</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94.3%</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95.0%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95.1%</a:t>
                      </a:r>
                    </a:p>
                  </a:txBody>
                  <a:tcPr marL="7620" marR="7620" marT="762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404620434"/>
                  </a:ext>
                </a:extLst>
              </a:tr>
              <a:tr h="0">
                <a:tc>
                  <a:txBody>
                    <a:bodyPr/>
                    <a:lstStyle/>
                    <a:p>
                      <a:pPr algn="l" fontAlgn="b"/>
                      <a:endParaRPr lang="en-US" sz="800" b="0" i="0" u="none" strike="noStrike">
                        <a:effectLst/>
                        <a:latin typeface="Aptos" panose="020B0004020202020204" pitchFamily="34" charset="0"/>
                      </a:endParaRP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a:noFill/>
                    </a:lnL>
                    <a:lnR>
                      <a:noFill/>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a:noFill/>
                    </a:lnL>
                    <a:lnR>
                      <a:noFill/>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7620" marR="7620" marT="762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518483342"/>
                  </a:ext>
                </a:extLst>
              </a:tr>
              <a:tr h="94813">
                <a:tc>
                  <a:txBody>
                    <a:bodyPr/>
                    <a:lstStyle/>
                    <a:p>
                      <a:pPr algn="l" fontAlgn="b"/>
                      <a:r>
                        <a:rPr lang="en-US" sz="800" b="0" i="0" u="none" strike="noStrike">
                          <a:effectLst/>
                          <a:latin typeface="Aptos" panose="020B0004020202020204" pitchFamily="34" charset="0"/>
                        </a:rPr>
                        <a:t>SF Expired</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460,988</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117,060</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133,646</a:t>
                      </a:r>
                    </a:p>
                  </a:txBody>
                  <a:tcPr marL="572" marR="572" marT="572" marB="3430" anchor="b">
                    <a:lnL>
                      <a:noFill/>
                    </a:lnL>
                    <a:lnR>
                      <a:noFill/>
                    </a:lnR>
                    <a:lnT>
                      <a:noFill/>
                    </a:lnT>
                    <a:lnB>
                      <a:noFill/>
                    </a:lnB>
                    <a:noFill/>
                  </a:tcPr>
                </a:tc>
                <a:tc>
                  <a:txBody>
                    <a:bodyPr/>
                    <a:lstStyle/>
                    <a:p>
                      <a:pPr algn="ctr" fontAlgn="b"/>
                      <a:r>
                        <a:rPr lang="en-US" sz="800" b="0" i="0" u="none" strike="noStrike">
                          <a:effectLst/>
                          <a:latin typeface="Aptos" panose="020B0004020202020204" pitchFamily="34" charset="0"/>
                        </a:rPr>
                        <a:t>78,525</a:t>
                      </a:r>
                    </a:p>
                  </a:txBody>
                  <a:tcPr marL="572" marR="572" marT="572" marB="3430" anchor="b">
                    <a:lnL>
                      <a:noFill/>
                    </a:lnL>
                    <a:lnR>
                      <a:noFill/>
                    </a:lnR>
                    <a:lnT>
                      <a:noFill/>
                    </a:lnT>
                    <a:lnB>
                      <a:noFill/>
                    </a:lnB>
                    <a:noFill/>
                  </a:tcPr>
                </a:tc>
                <a:tc>
                  <a:txBody>
                    <a:bodyPr/>
                    <a:lstStyle/>
                    <a:p>
                      <a:pPr algn="ctr" fontAlgn="b"/>
                      <a:r>
                        <a:rPr lang="en-US" sz="800" b="0" i="0" u="none" strike="noStrike">
                          <a:effectLst/>
                          <a:latin typeface="Aptos" panose="020B0004020202020204" pitchFamily="34" charset="0"/>
                        </a:rPr>
                        <a:t>155,582</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effectLst/>
                          <a:latin typeface="Aptos" panose="020B0004020202020204" pitchFamily="34" charset="0"/>
                        </a:rPr>
                        <a:t>484,813</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607,091</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838034874"/>
                  </a:ext>
                </a:extLst>
              </a:tr>
              <a:tr h="113931">
                <a:tc>
                  <a:txBody>
                    <a:bodyPr/>
                    <a:lstStyle/>
                    <a:p>
                      <a:pPr algn="l" fontAlgn="b"/>
                      <a:r>
                        <a:rPr lang="en-US" sz="800" b="0" i="0" u="none" strike="noStrike">
                          <a:effectLst/>
                          <a:latin typeface="Aptos" panose="020B0004020202020204" pitchFamily="34" charset="0"/>
                        </a:rPr>
                        <a:t>SF Commenced</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674,807</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73,994</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65,283</a:t>
                      </a:r>
                    </a:p>
                  </a:txBody>
                  <a:tcPr marL="572" marR="572" marT="572" marB="3430" anchor="b">
                    <a:lnL>
                      <a:noFill/>
                    </a:lnL>
                    <a:lnR>
                      <a:noFill/>
                    </a:lnR>
                    <a:lnT>
                      <a:noFill/>
                    </a:lnT>
                    <a:lnB>
                      <a:noFill/>
                    </a:lnB>
                    <a:noFill/>
                  </a:tcPr>
                </a:tc>
                <a:tc>
                  <a:txBody>
                    <a:bodyPr/>
                    <a:lstStyle/>
                    <a:p>
                      <a:pPr algn="ctr" fontAlgn="b"/>
                      <a:r>
                        <a:rPr lang="en-US" sz="800" b="0" i="0" u="none" strike="noStrike">
                          <a:effectLst/>
                          <a:latin typeface="Aptos" panose="020B0004020202020204" pitchFamily="34" charset="0"/>
                        </a:rPr>
                        <a:t>0</a:t>
                      </a:r>
                    </a:p>
                  </a:txBody>
                  <a:tcPr marL="572" marR="572" marT="572" marB="3430" anchor="b">
                    <a:lnL>
                      <a:noFill/>
                    </a:lnL>
                    <a:lnR>
                      <a:noFill/>
                    </a:lnR>
                    <a:lnT>
                      <a:noFill/>
                    </a:lnT>
                    <a:lnB>
                      <a:noFill/>
                    </a:lnB>
                    <a:noFill/>
                  </a:tcPr>
                </a:tc>
                <a:tc>
                  <a:txBody>
                    <a:bodyPr/>
                    <a:lstStyle/>
                    <a:p>
                      <a:pPr algn="ctr" fontAlgn="b"/>
                      <a:r>
                        <a:rPr lang="en-US" sz="800" b="0" i="0" u="none" strike="noStrike">
                          <a:effectLst/>
                          <a:latin typeface="Aptos" panose="020B0004020202020204" pitchFamily="34" charset="0"/>
                        </a:rPr>
                        <a:t>76,442</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effectLst/>
                          <a:latin typeface="Aptos" panose="020B0004020202020204" pitchFamily="34" charset="0"/>
                        </a:rPr>
                        <a:t>215,719</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93,379</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918894848"/>
                  </a:ext>
                </a:extLst>
              </a:tr>
              <a:tr h="131962">
                <a:tc>
                  <a:txBody>
                    <a:bodyPr/>
                    <a:lstStyle/>
                    <a:p>
                      <a:pPr algn="l" fontAlgn="b"/>
                      <a:r>
                        <a:rPr lang="en-US" sz="800" b="0" i="0" u="none" strike="noStrike">
                          <a:effectLst/>
                          <a:latin typeface="Aptos" panose="020B0004020202020204" pitchFamily="34" charset="0"/>
                        </a:rPr>
                        <a:t>Net Absorption</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213,819</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-43,066</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-68,363</a:t>
                      </a:r>
                    </a:p>
                  </a:txBody>
                  <a:tcPr marL="572" marR="572" marT="572" marB="3430" anchor="b">
                    <a:lnL>
                      <a:noFill/>
                    </a:lnL>
                    <a:lnR>
                      <a:noFill/>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-78,525</a:t>
                      </a:r>
                    </a:p>
                  </a:txBody>
                  <a:tcPr marL="572" marR="572" marT="572" marB="3430" anchor="b">
                    <a:lnL>
                      <a:noFill/>
                    </a:lnL>
                    <a:lnR>
                      <a:noFill/>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-79,140</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-269,094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-513,712</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99069214"/>
                  </a:ext>
                </a:extLst>
              </a:tr>
              <a:tr h="0">
                <a:tc>
                  <a:txBody>
                    <a:bodyPr/>
                    <a:lstStyle/>
                    <a:p>
                      <a:pPr algn="l" fontAlgn="b"/>
                      <a:endParaRPr lang="en-US" sz="800" b="0" i="0" u="none" strike="noStrike">
                        <a:effectLst/>
                        <a:latin typeface="Aptos" panose="020B0004020202020204" pitchFamily="34" charset="0"/>
                      </a:endParaRP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a:noFill/>
                    </a:lnL>
                    <a:lnR>
                      <a:noFill/>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a:noFill/>
                    </a:lnL>
                    <a:lnR>
                      <a:noFill/>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7620" marR="7620" marT="762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93885767"/>
                  </a:ext>
                </a:extLst>
              </a:tr>
              <a:tr h="94813">
                <a:tc>
                  <a:txBody>
                    <a:bodyPr/>
                    <a:lstStyle/>
                    <a:p>
                      <a:pPr algn="l" fontAlgn="b"/>
                      <a:r>
                        <a:rPr lang="en-US" sz="800" b="0" i="0" u="none" strike="noStrike">
                          <a:effectLst/>
                          <a:latin typeface="Aptos" panose="020B0004020202020204" pitchFamily="34" charset="0"/>
                        </a:rPr>
                        <a:t>Disposition SF</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solidFill>
                            <a:srgbClr val="000000"/>
                          </a:solidFill>
                          <a:effectLst/>
                          <a:latin typeface="Aptos" panose="020B0004020202020204" pitchFamily="34" charset="0"/>
                        </a:rPr>
                        <a:t>889,646</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solidFill>
                            <a:srgbClr val="000000"/>
                          </a:solidFill>
                          <a:effectLst/>
                          <a:latin typeface="Aptos" panose="020B0004020202020204" pitchFamily="34" charset="0"/>
                        </a:rPr>
                        <a:t>236,536</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800" b="0" i="0" u="none" strike="noStrike">
                          <a:solidFill>
                            <a:srgbClr val="000000"/>
                          </a:solidFill>
                          <a:effectLst/>
                          <a:latin typeface="Aptos" panose="020B0004020202020204" pitchFamily="34" charset="0"/>
                        </a:rPr>
                        <a:t>148,755</a:t>
                      </a:r>
                    </a:p>
                  </a:txBody>
                  <a:tcPr marL="572" marR="572" marT="572" marB="3430" anchor="b">
                    <a:lnL>
                      <a:noFill/>
                    </a:lnL>
                    <a:lnR>
                      <a:noFill/>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161,144</a:t>
                      </a:r>
                    </a:p>
                  </a:txBody>
                  <a:tcPr marL="572" marR="572" marT="572" marB="3430" anchor="b">
                    <a:lnL>
                      <a:noFill/>
                    </a:lnL>
                    <a:lnR>
                      <a:noFill/>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160,925</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707,360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0</a:t>
                      </a:r>
                    </a:p>
                  </a:txBody>
                  <a:tcPr marL="7620" marR="7620" marT="762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1239583426"/>
                  </a:ext>
                </a:extLst>
              </a:tr>
              <a:tr h="182780">
                <a:tc>
                  <a:txBody>
                    <a:bodyPr/>
                    <a:lstStyle/>
                    <a:p>
                      <a:pPr algn="l" fontAlgn="b"/>
                      <a:r>
                        <a:rPr lang="en-US" sz="800" b="0" i="0" u="none" strike="noStrike">
                          <a:effectLst/>
                          <a:latin typeface="Aptos" panose="020B0004020202020204" pitchFamily="34" charset="0"/>
                        </a:rPr>
                        <a:t>Occupied SF reduced due to Sale</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solidFill>
                            <a:srgbClr val="000000"/>
                          </a:solidFill>
                          <a:effectLst/>
                          <a:latin typeface="Aptos" panose="020B0004020202020204" pitchFamily="34" charset="0"/>
                        </a:rPr>
                        <a:t>624,375</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196,036</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123,400</a:t>
                      </a:r>
                    </a:p>
                  </a:txBody>
                  <a:tcPr marL="572" marR="572" marT="572" marB="3430" anchor="b">
                    <a:lnL>
                      <a:noFill/>
                    </a:lnL>
                    <a:lnR>
                      <a:noFill/>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81,956</a:t>
                      </a:r>
                    </a:p>
                  </a:txBody>
                  <a:tcPr marL="572" marR="572" marT="572" marB="3430" anchor="b">
                    <a:lnL>
                      <a:noFill/>
                    </a:lnL>
                    <a:lnR>
                      <a:noFill/>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0</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401,392</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0</a:t>
                      </a:r>
                    </a:p>
                  </a:txBody>
                  <a:tcPr marL="7620" marR="7620" marT="762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3408384078"/>
                  </a:ext>
                </a:extLst>
              </a:tr>
              <a:tr h="131962">
                <a:tc>
                  <a:txBody>
                    <a:bodyPr/>
                    <a:lstStyle/>
                    <a:p>
                      <a:pPr algn="l" fontAlgn="b"/>
                      <a:r>
                        <a:rPr lang="en-US" sz="800" b="0" i="0" u="none" strike="noStrike">
                          <a:effectLst/>
                          <a:latin typeface="Aptos" panose="020B0004020202020204" pitchFamily="34" charset="0"/>
                        </a:rPr>
                        <a:t>Acquisition SF</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rgbClr val="F2F2F2"/>
                    </a:solid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a:noFill/>
                    </a:lnL>
                    <a:lnR>
                      <a:noFill/>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81,400</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81,400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0</a:t>
                      </a:r>
                    </a:p>
                  </a:txBody>
                  <a:tcPr marL="7620" marR="7620" marT="762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1635736405"/>
                  </a:ext>
                </a:extLst>
              </a:tr>
              <a:tr h="101079">
                <a:tc>
                  <a:txBody>
                    <a:bodyPr/>
                    <a:lstStyle/>
                    <a:p>
                      <a:pPr algn="l" fontAlgn="b"/>
                      <a:endParaRPr lang="en-US" sz="800" b="0" i="0" u="none" strike="noStrike">
                        <a:effectLst/>
                        <a:latin typeface="Aptos" panose="020B0004020202020204" pitchFamily="34" charset="0"/>
                      </a:endParaRP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a:noFill/>
                    </a:lnL>
                    <a:lnR>
                      <a:noFill/>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7620" marR="7620" marT="762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417996243"/>
                  </a:ext>
                </a:extLst>
              </a:tr>
              <a:tr h="94813">
                <a:tc>
                  <a:txBody>
                    <a:bodyPr/>
                    <a:lstStyle/>
                    <a:p>
                      <a:pPr algn="l" fontAlgn="b"/>
                      <a:r>
                        <a:rPr lang="en-US" sz="800" b="0" i="0" u="none" strike="noStrike">
                          <a:effectLst/>
                          <a:latin typeface="Aptos" panose="020B0004020202020204" pitchFamily="34" charset="0"/>
                        </a:rPr>
                        <a:t>End Period Occupied SF</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10,278,327</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10,039,225</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9,847,462</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9,686,981</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9,689,241</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9,689,241</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9,181,850</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513264453"/>
                  </a:ext>
                </a:extLst>
              </a:tr>
              <a:tr h="154093">
                <a:tc>
                  <a:txBody>
                    <a:bodyPr/>
                    <a:lstStyle/>
                    <a:p>
                      <a:pPr algn="l" fontAlgn="b"/>
                      <a:r>
                        <a:rPr lang="en-US" sz="800" b="0" i="0" u="none" strike="noStrike">
                          <a:effectLst/>
                          <a:latin typeface="Aptos" panose="020B0004020202020204" pitchFamily="34" charset="0"/>
                        </a:rPr>
                        <a:t>End Period Fund SF</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10,815,504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10,578,968</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10,430,213</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10,269,069</a:t>
                      </a:r>
                    </a:p>
                  </a:txBody>
                  <a:tcPr marL="572" marR="572" marT="572" marB="3430" anchor="b">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10,189,544</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10,189,544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10,195,978</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674967787"/>
                  </a:ext>
                </a:extLst>
              </a:tr>
              <a:tr h="120487">
                <a:tc>
                  <a:txBody>
                    <a:bodyPr/>
                    <a:lstStyle/>
                    <a:p>
                      <a:pPr algn="l" fontAlgn="b"/>
                      <a:r>
                        <a:rPr lang="en-US" sz="800" b="0" i="0" u="none" strike="noStrike">
                          <a:effectLst/>
                          <a:latin typeface="Aptos" panose="020B0004020202020204" pitchFamily="34" charset="0"/>
                        </a:rPr>
                        <a:t>End Period Contract Occupancy</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95.0%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94.9%</a:t>
                      </a:r>
                    </a:p>
                  </a:txBody>
                  <a:tcPr marL="572" marR="572" marT="572" marB="343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94.4%</a:t>
                      </a:r>
                    </a:p>
                  </a:txBody>
                  <a:tcPr marL="572" marR="572" marT="572" marB="3430" anchor="b">
                    <a:lnL>
                      <a:noFill/>
                    </a:lnL>
                    <a:lnR>
                      <a:noFill/>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94.3%</a:t>
                      </a:r>
                    </a:p>
                  </a:txBody>
                  <a:tcPr marL="572" marR="572" marT="572" marB="3430" anchor="b">
                    <a:lnL>
                      <a:noFill/>
                    </a:lnL>
                    <a:lnR>
                      <a:noFill/>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95.1%</a:t>
                      </a: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95.1%</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90.1%</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3569990289"/>
                  </a:ext>
                </a:extLst>
              </a:tr>
              <a:tr h="149299">
                <a:tc>
                  <a:txBody>
                    <a:bodyPr/>
                    <a:lstStyle/>
                    <a:p>
                      <a:pPr algn="l" fontAlgn="b"/>
                      <a:r>
                        <a:rPr lang="en-US" sz="800" b="0" i="0" u="none" strike="noStrike">
                          <a:effectLst/>
                          <a:latin typeface="Aptos" panose="020B0004020202020204" pitchFamily="34" charset="0"/>
                        </a:rPr>
                        <a:t>Leases pending Yardi Terminations*</a:t>
                      </a: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w="12700" cap="flat" cmpd="sng" algn="ctr">
                      <a:solidFill>
                        <a:srgbClr val="000000"/>
                      </a:solidFill>
                      <a:prstDash val="solid"/>
                      <a:round/>
                      <a:headEnd type="none" w="med" len="med"/>
                      <a:tailEnd type="none" w="med" len="med"/>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w="12700" cap="flat" cmpd="sng" algn="ctr">
                      <a:solidFill>
                        <a:srgbClr val="000000"/>
                      </a:solidFill>
                      <a:prstDash val="solid"/>
                      <a:round/>
                      <a:headEnd type="none" w="med" len="med"/>
                      <a:tailEnd type="none" w="med" len="med"/>
                    </a:lnT>
                    <a:lnB>
                      <a:noFill/>
                    </a:lnB>
                    <a:solidFill>
                      <a:schemeClr val="accent4">
                        <a:lumMod val="40000"/>
                        <a:lumOff val="60000"/>
                      </a:schemeClr>
                    </a:solidFill>
                  </a:tcPr>
                </a:tc>
                <a:tc>
                  <a:txBody>
                    <a:bodyPr/>
                    <a:lstStyle/>
                    <a:p>
                      <a:pPr algn="ctr" fontAlgn="ctr"/>
                      <a:r>
                        <a:rPr lang="en-US" sz="800" b="1" i="0" u="none" strike="noStrike">
                          <a:solidFill>
                            <a:srgbClr val="000000"/>
                          </a:solidFill>
                          <a:effectLst/>
                          <a:latin typeface="Aptos" panose="020B0004020202020204" pitchFamily="34" charset="0"/>
                        </a:rPr>
                        <a:t>174,570 </a:t>
                      </a:r>
                    </a:p>
                  </a:txBody>
                  <a:tcPr marL="7620" marR="7620" marT="7620" anchor="ctr">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2887783157"/>
                  </a:ext>
                </a:extLst>
              </a:tr>
              <a:tr h="180252">
                <a:tc>
                  <a:txBody>
                    <a:bodyPr/>
                    <a:lstStyle/>
                    <a:p>
                      <a:pPr algn="l" fontAlgn="b"/>
                      <a:r>
                        <a:rPr lang="en-US" sz="800" b="0" i="0" u="none" strike="noStrike">
                          <a:effectLst/>
                          <a:latin typeface="Aptos" panose="020B0004020202020204" pitchFamily="34" charset="0"/>
                        </a:rPr>
                        <a:t>Adjusted Occupancy </a:t>
                      </a: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r>
                        <a:rPr lang="en-US" sz="800" b="1" i="0" u="none" strike="noStrike">
                          <a:solidFill>
                            <a:srgbClr val="000000"/>
                          </a:solidFill>
                          <a:effectLst/>
                          <a:latin typeface="Aptos" panose="020B0004020202020204" pitchFamily="34" charset="0"/>
                        </a:rPr>
                        <a:t>88.3%</a:t>
                      </a:r>
                    </a:p>
                  </a:txBody>
                  <a:tcPr marL="7620" marR="7620" marT="762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2287187962"/>
                  </a:ext>
                </a:extLst>
              </a:tr>
            </a:tbl>
          </a:graphicData>
        </a:graphic>
      </p:graphicFrame>
      <p:sp>
        <p:nvSpPr>
          <p:cNvPr id="20" name="TextBox 19">
            <a:extLst>
              <a:ext uri="{FF2B5EF4-FFF2-40B4-BE49-F238E27FC236}">
                <a16:creationId xmlns:a16="http://schemas.microsoft.com/office/drawing/2014/main" id="{B3401132-01D0-B750-A4FC-1A5EE84A5ABA}"/>
              </a:ext>
            </a:extLst>
          </p:cNvPr>
          <p:cNvSpPr txBox="1"/>
          <p:nvPr/>
        </p:nvSpPr>
        <p:spPr>
          <a:xfrm>
            <a:off x="213573" y="4490942"/>
            <a:ext cx="2968862" cy="2069797"/>
          </a:xfrm>
          <a:prstGeom prst="rect">
            <a:avLst/>
          </a:prstGeom>
          <a:solidFill>
            <a:schemeClr val="bg1">
              <a:lumMod val="95000"/>
            </a:schemeClr>
          </a:solidFill>
        </p:spPr>
        <p:txBody>
          <a:bodyPr wrap="square" lIns="91440" tIns="45720" rIns="91440" bIns="45720" anchor="t">
            <a:spAutoFit/>
          </a:bodyPr>
          <a:lstStyle/>
          <a:p>
            <a:pPr marL="228600" indent="-228600">
              <a:buClr>
                <a:srgbClr val="FEAB21"/>
              </a:buClr>
              <a:buFont typeface="+mj-lt"/>
              <a:buAutoNum type="arabicPeriod"/>
            </a:pPr>
            <a:r>
              <a:rPr lang="en-US" sz="1050">
                <a:solidFill>
                  <a:schemeClr val="tx2"/>
                </a:solidFill>
                <a:latin typeface="Aptos"/>
                <a:ea typeface="Lato Medium"/>
                <a:cs typeface="Lato Medium"/>
              </a:rPr>
              <a:t>Several move outs in Q1 lead to a </a:t>
            </a:r>
            <a:r>
              <a:rPr lang="en-US" sz="1050" b="1">
                <a:solidFill>
                  <a:schemeClr val="tx2"/>
                </a:solidFill>
                <a:latin typeface="Aptos"/>
                <a:ea typeface="Lato Medium"/>
                <a:cs typeface="Lato Medium"/>
              </a:rPr>
              <a:t>negative net absorption of ~514K SF</a:t>
            </a:r>
            <a:endParaRPr lang="en-US" sz="105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a:solidFill>
                  <a:schemeClr val="tx2"/>
                </a:solidFill>
                <a:latin typeface="Aptos"/>
                <a:ea typeface="Lato Medium"/>
                <a:cs typeface="Lato Medium"/>
              </a:rPr>
              <a:t>End of quarter </a:t>
            </a:r>
            <a:r>
              <a:rPr lang="en-US" sz="1050" b="1">
                <a:solidFill>
                  <a:schemeClr val="tx2"/>
                </a:solidFill>
                <a:latin typeface="Aptos"/>
                <a:ea typeface="Lato Medium"/>
                <a:cs typeface="Lato Medium"/>
              </a:rPr>
              <a:t>contract occupancy is 90.1%</a:t>
            </a:r>
            <a:endParaRPr lang="en-US" sz="1100" b="1">
              <a:solidFill>
                <a:schemeClr val="tx2"/>
              </a:solidFill>
              <a:latin typeface="Aptos"/>
              <a:ea typeface="Lato Medium"/>
              <a:cs typeface="Lato Medium"/>
            </a:endParaRPr>
          </a:p>
          <a:p>
            <a:pPr marL="228600" indent="-228600">
              <a:buClr>
                <a:srgbClr val="FEAB21"/>
              </a:buClr>
              <a:buAutoNum type="arabicPeriod"/>
            </a:pPr>
            <a:r>
              <a:rPr lang="en-US" sz="1100" b="1">
                <a:solidFill>
                  <a:schemeClr val="tx2"/>
                </a:solidFill>
                <a:latin typeface="Aptos"/>
                <a:ea typeface="Lato Medium"/>
                <a:cs typeface="Lato Medium"/>
              </a:rPr>
              <a:t>Terminated tenants that are still showing in contract occupancy account for ~175K  SF and make up ~1.8% of the portfolio. Adjusted occupancy of Fund 2 is ~88.3%</a:t>
            </a:r>
          </a:p>
          <a:p>
            <a:pPr marL="228600" indent="-228600">
              <a:buClr>
                <a:srgbClr val="FEAB21"/>
              </a:buClr>
              <a:buAutoNum type="arabicPeriod"/>
            </a:pPr>
            <a:r>
              <a:rPr lang="en-US" sz="1050">
                <a:solidFill>
                  <a:schemeClr val="tx2"/>
                </a:solidFill>
                <a:ea typeface="Lato Medium"/>
                <a:cs typeface="Lato Medium"/>
              </a:rPr>
              <a:t>1Q25 Fund SF is </a:t>
            </a:r>
            <a:r>
              <a:rPr lang="en-US" sz="1050" b="1">
                <a:solidFill>
                  <a:schemeClr val="tx2"/>
                </a:solidFill>
                <a:ea typeface="Lato Medium"/>
                <a:cs typeface="Lato Medium"/>
              </a:rPr>
              <a:t>adjusted by 6K </a:t>
            </a:r>
            <a:r>
              <a:rPr lang="en-US" sz="1050">
                <a:solidFill>
                  <a:schemeClr val="tx2"/>
                </a:solidFill>
                <a:ea typeface="Lato Medium"/>
                <a:cs typeface="Lato Medium"/>
              </a:rPr>
              <a:t>SF to match current reports, primarily driven by minor changes in SF.</a:t>
            </a:r>
            <a:endParaRPr lang="en-US" sz="105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7" name="Table 6">
            <a:extLst>
              <a:ext uri="{FF2B5EF4-FFF2-40B4-BE49-F238E27FC236}">
                <a16:creationId xmlns:a16="http://schemas.microsoft.com/office/drawing/2014/main" id="{41557C30-196E-A456-3A17-A449AD92D5EF}"/>
              </a:ext>
            </a:extLst>
          </p:cNvPr>
          <p:cNvGraphicFramePr>
            <a:graphicFrameLocks noGrp="1"/>
          </p:cNvGraphicFramePr>
          <p:nvPr/>
        </p:nvGraphicFramePr>
        <p:xfrm>
          <a:off x="3583905" y="5552594"/>
          <a:ext cx="6681030" cy="327660"/>
        </p:xfrm>
        <a:graphic>
          <a:graphicData uri="http://schemas.openxmlformats.org/drawingml/2006/table">
            <a:tbl>
              <a:tblPr/>
              <a:tblGrid>
                <a:gridCol w="1554820">
                  <a:extLst>
                    <a:ext uri="{9D8B030D-6E8A-4147-A177-3AD203B41FA5}">
                      <a16:colId xmlns:a16="http://schemas.microsoft.com/office/drawing/2014/main" val="2802806630"/>
                    </a:ext>
                  </a:extLst>
                </a:gridCol>
                <a:gridCol w="1203847">
                  <a:extLst>
                    <a:ext uri="{9D8B030D-6E8A-4147-A177-3AD203B41FA5}">
                      <a16:colId xmlns:a16="http://schemas.microsoft.com/office/drawing/2014/main" val="3819476607"/>
                    </a:ext>
                  </a:extLst>
                </a:gridCol>
                <a:gridCol w="406695">
                  <a:extLst>
                    <a:ext uri="{9D8B030D-6E8A-4147-A177-3AD203B41FA5}">
                      <a16:colId xmlns:a16="http://schemas.microsoft.com/office/drawing/2014/main" val="3708925060"/>
                    </a:ext>
                  </a:extLst>
                </a:gridCol>
                <a:gridCol w="3515668">
                  <a:extLst>
                    <a:ext uri="{9D8B030D-6E8A-4147-A177-3AD203B41FA5}">
                      <a16:colId xmlns:a16="http://schemas.microsoft.com/office/drawing/2014/main" val="598652035"/>
                    </a:ext>
                  </a:extLst>
                </a:gridCol>
              </a:tblGrid>
              <a:tr h="102645">
                <a:tc>
                  <a:txBody>
                    <a:bodyPr/>
                    <a:lstStyle/>
                    <a:p>
                      <a:pPr marL="0" algn="l" eaLnBrk="1" fontAlgn="b" hangingPunct="1"/>
                      <a:r>
                        <a:rPr lang="en-US" sz="900" b="1" i="0" u="none" strike="noStrike">
                          <a:solidFill>
                            <a:schemeClr val="tx1"/>
                          </a:solidFill>
                          <a:effectLst/>
                          <a:latin typeface="Aptos" panose="020B0004020202020204" pitchFamily="34" charset="0"/>
                          <a:ea typeface="+mn-ea"/>
                          <a:cs typeface="+mn-cs"/>
                        </a:rPr>
                        <a:t>Property</a:t>
                      </a:r>
                    </a:p>
                  </a:txBody>
                  <a:tcPr marL="0" marR="0" marT="0" marB="0" anchor="b">
                    <a:lnL>
                      <a:noFill/>
                    </a:lnL>
                    <a:lnR>
                      <a:noFill/>
                    </a:lnR>
                    <a:lnT>
                      <a:noFill/>
                    </a:lnT>
                    <a:lnB>
                      <a:noFill/>
                    </a:lnB>
                    <a:solidFill>
                      <a:schemeClr val="accent1">
                        <a:lumMod val="20000"/>
                        <a:lumOff val="80000"/>
                      </a:schemeClr>
                    </a:solidFill>
                  </a:tcPr>
                </a:tc>
                <a:tc>
                  <a:txBody>
                    <a:bodyPr/>
                    <a:lstStyle/>
                    <a:p>
                      <a:pPr marL="0" algn="l" eaLnBrk="1" fontAlgn="b" hangingPunct="1"/>
                      <a:r>
                        <a:rPr lang="en-US" sz="900" b="1" i="0" u="none" strike="noStrike">
                          <a:solidFill>
                            <a:schemeClr val="tx1"/>
                          </a:solidFill>
                          <a:effectLst/>
                          <a:latin typeface="Aptos" panose="020B0004020202020204" pitchFamily="34" charset="0"/>
                          <a:ea typeface="+mn-ea"/>
                          <a:cs typeface="+mn-cs"/>
                        </a:rPr>
                        <a:t>Tenant Move-Out</a:t>
                      </a:r>
                    </a:p>
                  </a:txBody>
                  <a:tcPr marL="0" marR="0" marT="0" marB="0" anchor="b">
                    <a:lnL>
                      <a:noFill/>
                    </a:lnL>
                    <a:lnR>
                      <a:noFill/>
                    </a:lnR>
                    <a:lnT>
                      <a:noFill/>
                    </a:lnT>
                    <a:lnB>
                      <a:noFill/>
                    </a:lnB>
                    <a:solidFill>
                      <a:schemeClr val="accent1">
                        <a:lumMod val="20000"/>
                        <a:lumOff val="80000"/>
                      </a:schemeClr>
                    </a:solidFill>
                  </a:tcPr>
                </a:tc>
                <a:tc>
                  <a:txBody>
                    <a:bodyPr/>
                    <a:lstStyle/>
                    <a:p>
                      <a:pPr marL="0" algn="ctr" eaLnBrk="1" fontAlgn="b" hangingPunct="1"/>
                      <a:r>
                        <a:rPr lang="en-US" sz="900" b="1" i="0" u="none" strike="noStrike">
                          <a:solidFill>
                            <a:schemeClr val="tx1"/>
                          </a:solidFill>
                          <a:effectLst/>
                          <a:latin typeface="Aptos" panose="020B0004020202020204" pitchFamily="34" charset="0"/>
                          <a:ea typeface="+mn-ea"/>
                          <a:cs typeface="+mn-cs"/>
                        </a:rPr>
                        <a:t>SF</a:t>
                      </a:r>
                    </a:p>
                  </a:txBody>
                  <a:tcPr marL="0" marR="0" marT="0" marB="0" anchor="b">
                    <a:lnL>
                      <a:noFill/>
                    </a:lnL>
                    <a:lnR>
                      <a:noFill/>
                    </a:lnR>
                    <a:lnT>
                      <a:noFill/>
                    </a:lnT>
                    <a:lnB>
                      <a:noFill/>
                    </a:lnB>
                    <a:solidFill>
                      <a:schemeClr val="accent1">
                        <a:lumMod val="20000"/>
                        <a:lumOff val="80000"/>
                      </a:schemeClr>
                    </a:solidFill>
                  </a:tcPr>
                </a:tc>
                <a:tc>
                  <a:txBody>
                    <a:bodyPr/>
                    <a:lstStyle/>
                    <a:p>
                      <a:pPr marL="0" algn="l" eaLnBrk="1" fontAlgn="b" hangingPunct="1"/>
                      <a:r>
                        <a:rPr lang="en-US" sz="900" b="1" i="0" u="none" strike="noStrike">
                          <a:solidFill>
                            <a:schemeClr val="tx1"/>
                          </a:solidFill>
                          <a:effectLst/>
                          <a:latin typeface="Aptos" panose="020B0004020202020204" pitchFamily="34" charset="0"/>
                          <a:ea typeface="+mn-ea"/>
                          <a:cs typeface="+mn-cs"/>
                        </a:rPr>
                        <a:t>Move-Out Reason</a:t>
                      </a:r>
                    </a:p>
                  </a:txBody>
                  <a:tcPr marL="12862" marR="0" marT="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025640312"/>
                  </a:ext>
                </a:extLst>
              </a:tr>
              <a:tr h="102645">
                <a:tc>
                  <a:txBody>
                    <a:bodyPr/>
                    <a:lstStyle/>
                    <a:p>
                      <a:pPr algn="l" fontAlgn="b"/>
                      <a:r>
                        <a:rPr lang="en-US" sz="900" b="0" i="0" u="none" strike="noStrike">
                          <a:effectLst/>
                          <a:latin typeface="Aptos" panose="020B0004020202020204" pitchFamily="34" charset="0"/>
                        </a:rPr>
                        <a:t>See next page</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ctr"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900" b="0" i="0">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noFill/>
                  </a:tcPr>
                </a:tc>
                <a:extLst>
                  <a:ext uri="{0D108BD9-81ED-4DB2-BD59-A6C34878D82A}">
                    <a16:rowId xmlns:a16="http://schemas.microsoft.com/office/drawing/2014/main" val="2596272097"/>
                  </a:ext>
                </a:extLst>
              </a:tr>
            </a:tbl>
          </a:graphicData>
        </a:graphic>
      </p:graphicFrame>
      <p:graphicFrame>
        <p:nvGraphicFramePr>
          <p:cNvPr id="16" name="Table 15">
            <a:extLst>
              <a:ext uri="{FF2B5EF4-FFF2-40B4-BE49-F238E27FC236}">
                <a16:creationId xmlns:a16="http://schemas.microsoft.com/office/drawing/2014/main" id="{9B19EC5B-E904-2EB3-2D6E-07E0B165DC27}"/>
              </a:ext>
            </a:extLst>
          </p:cNvPr>
          <p:cNvGraphicFramePr>
            <a:graphicFrameLocks noGrp="1"/>
          </p:cNvGraphicFramePr>
          <p:nvPr/>
        </p:nvGraphicFramePr>
        <p:xfrm>
          <a:off x="3589329" y="4242712"/>
          <a:ext cx="6645927" cy="1188720"/>
        </p:xfrm>
        <a:graphic>
          <a:graphicData uri="http://schemas.openxmlformats.org/drawingml/2006/table">
            <a:tbl>
              <a:tblPr/>
              <a:tblGrid>
                <a:gridCol w="1743328">
                  <a:extLst>
                    <a:ext uri="{9D8B030D-6E8A-4147-A177-3AD203B41FA5}">
                      <a16:colId xmlns:a16="http://schemas.microsoft.com/office/drawing/2014/main" val="3309336511"/>
                    </a:ext>
                  </a:extLst>
                </a:gridCol>
                <a:gridCol w="2607147">
                  <a:extLst>
                    <a:ext uri="{9D8B030D-6E8A-4147-A177-3AD203B41FA5}">
                      <a16:colId xmlns:a16="http://schemas.microsoft.com/office/drawing/2014/main" val="3925070587"/>
                    </a:ext>
                  </a:extLst>
                </a:gridCol>
                <a:gridCol w="1104574">
                  <a:extLst>
                    <a:ext uri="{9D8B030D-6E8A-4147-A177-3AD203B41FA5}">
                      <a16:colId xmlns:a16="http://schemas.microsoft.com/office/drawing/2014/main" val="543652168"/>
                    </a:ext>
                  </a:extLst>
                </a:gridCol>
                <a:gridCol w="1190878">
                  <a:extLst>
                    <a:ext uri="{9D8B030D-6E8A-4147-A177-3AD203B41FA5}">
                      <a16:colId xmlns:a16="http://schemas.microsoft.com/office/drawing/2014/main" val="2329433279"/>
                    </a:ext>
                  </a:extLst>
                </a:gridCol>
              </a:tblGrid>
              <a:tr h="48407">
                <a:tc gridSpan="4">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900" b="1" i="0" u="sng" strike="noStrike">
                          <a:effectLst/>
                          <a:latin typeface="Aptos"/>
                        </a:rPr>
                        <a:t>Top 5 Tenant Move-ins</a:t>
                      </a: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l" fontAlgn="b"/>
                      <a:endParaRPr lang="en-US" sz="900" b="1" i="0" u="none"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ctr" fontAlgn="b"/>
                      <a:endParaRPr lang="en-US" sz="900" b="1" i="0" u="none"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ctr" fontAlgn="b"/>
                      <a:endParaRPr lang="en-US" sz="900" b="1" i="0" u="none"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extLst>
                  <a:ext uri="{0D108BD9-81ED-4DB2-BD59-A6C34878D82A}">
                    <a16:rowId xmlns:a16="http://schemas.microsoft.com/office/drawing/2014/main" val="1379897943"/>
                  </a:ext>
                </a:extLst>
              </a:tr>
              <a:tr h="48407">
                <a:tc>
                  <a:txBody>
                    <a:bodyPr/>
                    <a:lstStyle/>
                    <a:p>
                      <a:pPr algn="l" fontAlgn="b"/>
                      <a:r>
                        <a:rPr lang="en-US" sz="900" b="1" i="0" u="none" strike="noStrike">
                          <a:effectLst/>
                          <a:latin typeface="Aptos"/>
                        </a:rPr>
                        <a:t>Property</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l" fontAlgn="b"/>
                      <a:r>
                        <a:rPr lang="en-US" sz="900" b="1" i="0" u="none" strike="noStrike">
                          <a:effectLst/>
                          <a:latin typeface="Aptos"/>
                        </a:rPr>
                        <a:t>Tenant Move-In</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r>
                        <a:rPr lang="en-US" sz="900" b="1" i="0" u="none" strike="noStrike">
                          <a:effectLst/>
                          <a:latin typeface="Aptos"/>
                        </a:rPr>
                        <a:t>SF</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r>
                        <a:rPr lang="en-US" sz="900" b="1" i="0" u="none" strike="noStrike">
                          <a:effectLst/>
                          <a:latin typeface="Aptos"/>
                        </a:rPr>
                        <a:t>Rent PSF</a:t>
                      </a:r>
                    </a:p>
                  </a:txBody>
                  <a:tcPr marL="0" marR="0" marT="0" marB="0" anchor="b">
                    <a:lnL>
                      <a:noFill/>
                    </a:lnL>
                    <a:lnR>
                      <a:noFill/>
                    </a:lnR>
                    <a:lnT>
                      <a:noFill/>
                    </a:lnT>
                    <a:lnB>
                      <a:noFill/>
                    </a:lnB>
                    <a:solidFill>
                      <a:schemeClr val="accent6">
                        <a:lumMod val="60000"/>
                        <a:lumOff val="40000"/>
                        <a:alpha val="36863"/>
                      </a:schemeClr>
                    </a:solidFill>
                  </a:tcPr>
                </a:tc>
                <a:extLst>
                  <a:ext uri="{0D108BD9-81ED-4DB2-BD59-A6C34878D82A}">
                    <a16:rowId xmlns:a16="http://schemas.microsoft.com/office/drawing/2014/main" val="3983178124"/>
                  </a:ext>
                </a:extLst>
              </a:tr>
              <a:tr h="0">
                <a:tc>
                  <a:txBody>
                    <a:bodyPr/>
                    <a:lstStyle/>
                    <a:p>
                      <a:pPr algn="l" fontAlgn="b"/>
                      <a:r>
                        <a:rPr lang="en-US" sz="1000" b="0" i="0" u="none" strike="noStrike">
                          <a:solidFill>
                            <a:schemeClr val="tx1"/>
                          </a:solidFill>
                          <a:effectLst/>
                          <a:latin typeface="Aptos"/>
                        </a:rPr>
                        <a:t>19-05 Nevins Road (xnj19nev)</a:t>
                      </a:r>
                    </a:p>
                  </a:txBody>
                  <a:tcPr marL="0" marR="0" marT="0" marB="0" anchor="b">
                    <a:lnL>
                      <a:noFill/>
                    </a:lnL>
                    <a:lnR>
                      <a:noFill/>
                    </a:lnR>
                    <a:lnT>
                      <a:noFill/>
                    </a:lnT>
                    <a:lnB>
                      <a:noFill/>
                    </a:lnB>
                    <a:noFill/>
                  </a:tcPr>
                </a:tc>
                <a:tc>
                  <a:txBody>
                    <a:bodyPr/>
                    <a:lstStyle/>
                    <a:p>
                      <a:pPr algn="l" fontAlgn="b"/>
                      <a:r>
                        <a:rPr lang="en-US" sz="1000" b="0" i="0" u="none" strike="noStrike">
                          <a:solidFill>
                            <a:schemeClr val="tx1"/>
                          </a:solidFill>
                          <a:effectLst/>
                          <a:latin typeface="Aptos"/>
                        </a:rPr>
                        <a:t>RD Foods America, Inc. (t0000627)</a:t>
                      </a:r>
                    </a:p>
                  </a:txBody>
                  <a:tcPr marL="0" marR="0" marT="0" marB="0" anchor="b">
                    <a:lnL>
                      <a:noFill/>
                    </a:lnL>
                    <a:lnR>
                      <a:noFill/>
                    </a:lnR>
                    <a:lnT>
                      <a:noFill/>
                    </a:lnT>
                    <a:lnB>
                      <a:noFill/>
                    </a:lnB>
                    <a:noFill/>
                  </a:tcPr>
                </a:tc>
                <a:tc>
                  <a:txBody>
                    <a:bodyPr/>
                    <a:lstStyle/>
                    <a:p>
                      <a:pPr algn="ctr" fontAlgn="b"/>
                      <a:r>
                        <a:rPr lang="en-US" sz="1000" b="0" i="0" u="none" strike="noStrike">
                          <a:solidFill>
                            <a:schemeClr val="tx1"/>
                          </a:solidFill>
                          <a:effectLst/>
                          <a:latin typeface="Aptos"/>
                        </a:rPr>
                        <a:t>50,591</a:t>
                      </a:r>
                    </a:p>
                  </a:txBody>
                  <a:tcPr marL="0" marR="0" marT="0" marB="0" anchor="b">
                    <a:lnL>
                      <a:noFill/>
                    </a:lnL>
                    <a:lnR>
                      <a:noFill/>
                    </a:lnR>
                    <a:lnT>
                      <a:noFill/>
                    </a:lnT>
                    <a:lnB>
                      <a:noFill/>
                    </a:lnB>
                    <a:noFill/>
                  </a:tcPr>
                </a:tc>
                <a:tc>
                  <a:txBody>
                    <a:bodyPr/>
                    <a:lstStyle/>
                    <a:p>
                      <a:pPr algn="ctr" fontAlgn="b"/>
                      <a:r>
                        <a:rPr lang="en-US" sz="1000" b="0" i="0" u="none" strike="noStrike">
                          <a:solidFill>
                            <a:schemeClr val="tx1"/>
                          </a:solidFill>
                          <a:effectLst/>
                          <a:latin typeface="Aptos"/>
                        </a:rPr>
                        <a:t>$15.25</a:t>
                      </a:r>
                    </a:p>
                  </a:txBody>
                  <a:tcPr marL="0" marR="0" marT="0" marB="0" anchor="b">
                    <a:lnL>
                      <a:noFill/>
                    </a:lnL>
                    <a:lnR>
                      <a:noFill/>
                    </a:lnR>
                    <a:lnT>
                      <a:noFill/>
                    </a:lnT>
                    <a:lnB>
                      <a:noFill/>
                    </a:lnB>
                    <a:noFill/>
                  </a:tcPr>
                </a:tc>
                <a:extLst>
                  <a:ext uri="{0D108BD9-81ED-4DB2-BD59-A6C34878D82A}">
                    <a16:rowId xmlns:a16="http://schemas.microsoft.com/office/drawing/2014/main" val="3578623170"/>
                  </a:ext>
                </a:extLst>
              </a:tr>
              <a:tr h="0">
                <a:tc>
                  <a:txBody>
                    <a:bodyPr/>
                    <a:lstStyle/>
                    <a:p>
                      <a:pPr algn="l" fontAlgn="b"/>
                      <a:r>
                        <a:rPr lang="en-US" sz="1000" b="0" i="0" u="none" strike="noStrike">
                          <a:solidFill>
                            <a:schemeClr val="tx1"/>
                          </a:solidFill>
                          <a:effectLst/>
                          <a:latin typeface="Aptos"/>
                        </a:rPr>
                        <a:t>1 Territorial Court (xil1terr)</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l" fontAlgn="b"/>
                      <a:r>
                        <a:rPr lang="en-US" sz="1000" b="0" i="0" u="none" strike="noStrike">
                          <a:solidFill>
                            <a:schemeClr val="tx1"/>
                          </a:solidFill>
                          <a:effectLst/>
                          <a:latin typeface="Aptos"/>
                        </a:rPr>
                        <a:t>Turbo Systems US Inc. (t0000511)</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a:rPr>
                        <a:t>22,001</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a:rPr>
                        <a:t>$8.58</a:t>
                      </a:r>
                    </a:p>
                  </a:txBody>
                  <a:tcPr marL="0" marR="0" marT="0" marB="0" anchor="b">
                    <a:lnL>
                      <a:noFill/>
                    </a:lnL>
                    <a:lnR>
                      <a:noFill/>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365421991"/>
                  </a:ext>
                </a:extLst>
              </a:tr>
              <a:tr h="0">
                <a:tc>
                  <a:txBody>
                    <a:bodyPr/>
                    <a:lstStyle/>
                    <a:p>
                      <a:pPr algn="l" fontAlgn="b"/>
                      <a:r>
                        <a:rPr lang="en-US" sz="1000" b="0" i="0" u="none" strike="noStrike">
                          <a:solidFill>
                            <a:schemeClr val="tx1"/>
                          </a:solidFill>
                          <a:effectLst/>
                          <a:latin typeface="Aptos"/>
                        </a:rPr>
                        <a:t>1100-1150 Howard (xil1100h)</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l" fontAlgn="b"/>
                      <a:r>
                        <a:rPr lang="en-US" sz="1000" b="0" i="0" u="none" strike="noStrike" err="1">
                          <a:solidFill>
                            <a:schemeClr val="tx1"/>
                          </a:solidFill>
                          <a:effectLst/>
                          <a:latin typeface="Aptos"/>
                        </a:rPr>
                        <a:t>Genband</a:t>
                      </a:r>
                      <a:r>
                        <a:rPr lang="en-US" sz="1000" b="0" i="0" u="none" strike="noStrike">
                          <a:solidFill>
                            <a:schemeClr val="tx1"/>
                          </a:solidFill>
                          <a:effectLst/>
                          <a:latin typeface="Aptos"/>
                        </a:rPr>
                        <a:t> Industries, LLC (t0001359)</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a:rPr>
                        <a:t>8,613</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a:rPr>
                        <a:t>$8.00</a:t>
                      </a:r>
                    </a:p>
                  </a:txBody>
                  <a:tcPr marL="0" marR="0" marT="0" marB="0" anchor="b">
                    <a:lnL>
                      <a:noFill/>
                    </a:lnL>
                    <a:lnR>
                      <a:noFill/>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1102407624"/>
                  </a:ext>
                </a:extLst>
              </a:tr>
              <a:tr h="0">
                <a:tc>
                  <a:txBody>
                    <a:bodyPr/>
                    <a:lstStyle/>
                    <a:p>
                      <a:pPr algn="l" fontAlgn="b"/>
                      <a:r>
                        <a:rPr lang="en-US" sz="1000" b="0" i="0" u="none" strike="noStrike">
                          <a:solidFill>
                            <a:schemeClr val="tx1"/>
                          </a:solidFill>
                          <a:effectLst/>
                          <a:latin typeface="Aptos"/>
                        </a:rPr>
                        <a:t>201 James Street (xil201ja)</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l" fontAlgn="b"/>
                      <a:r>
                        <a:rPr lang="en-US" sz="1000" b="0" i="0" u="none" strike="noStrike">
                          <a:solidFill>
                            <a:schemeClr val="tx1"/>
                          </a:solidFill>
                          <a:effectLst/>
                          <a:latin typeface="Aptos"/>
                        </a:rPr>
                        <a:t>A&amp;J Direct, Inc. (t0001418)</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a:rPr>
                        <a:t>4,680</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a:rPr>
                        <a:t>$10.00</a:t>
                      </a:r>
                    </a:p>
                  </a:txBody>
                  <a:tcPr marL="0" marR="0" marT="0" marB="0" anchor="b">
                    <a:lnL>
                      <a:noFill/>
                    </a:lnL>
                    <a:lnR>
                      <a:noFill/>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2317019993"/>
                  </a:ext>
                </a:extLst>
              </a:tr>
              <a:tr h="0">
                <a:tc>
                  <a:txBody>
                    <a:bodyPr/>
                    <a:lstStyle/>
                    <a:p>
                      <a:pPr algn="l" fontAlgn="b"/>
                      <a:r>
                        <a:rPr lang="en-US" sz="1000" b="0" i="0" u="none" strike="noStrike">
                          <a:solidFill>
                            <a:schemeClr val="tx1"/>
                          </a:solidFill>
                          <a:effectLst/>
                          <a:latin typeface="Aptos"/>
                        </a:rPr>
                        <a:t>231 James Street (xil231ja)</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r>
                        <a:rPr lang="en-US" sz="1000" b="0" i="0" u="none" strike="noStrike">
                          <a:solidFill>
                            <a:schemeClr val="tx1"/>
                          </a:solidFill>
                          <a:effectLst/>
                          <a:latin typeface="Aptos"/>
                        </a:rPr>
                        <a:t>Quench USA, Inc. (t0001417)</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a:rPr>
                        <a:t>7,494</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a:rPr>
                        <a:t>$10.26</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8009093"/>
                  </a:ext>
                </a:extLst>
              </a:tr>
              <a:tr h="0">
                <a:tc>
                  <a:txBody>
                    <a:bodyPr/>
                    <a:lstStyle/>
                    <a:p>
                      <a:pPr algn="l" fontAlgn="b"/>
                      <a:endParaRPr lang="en-US" sz="1000" b="0" i="0" u="none" strike="noStrike">
                        <a:solidFill>
                          <a:schemeClr val="tx1"/>
                        </a:solidFill>
                        <a:effectLst/>
                        <a:latin typeface="Aptos" panose="020B00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b"/>
                      <a:endParaRPr lang="en-US" sz="1000" b="0" i="0" u="none" strike="noStrike">
                        <a:solidFill>
                          <a:schemeClr val="tx1"/>
                        </a:solidFill>
                        <a:effectLst/>
                        <a:latin typeface="Aptos" panose="020B00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1000" b="1" i="0" u="none" strike="noStrike">
                          <a:solidFill>
                            <a:schemeClr val="tx1"/>
                          </a:solidFill>
                          <a:effectLst/>
                          <a:latin typeface="Aptos"/>
                        </a:rPr>
                        <a:t>93,379</a:t>
                      </a: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1000" b="1" i="0" u="none" strike="noStrike">
                          <a:solidFill>
                            <a:schemeClr val="tx1"/>
                          </a:solidFill>
                          <a:effectLst/>
                          <a:latin typeface="Aptos"/>
                        </a:rPr>
                        <a:t>$12.35</a:t>
                      </a: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083101936"/>
                  </a:ext>
                </a:extLst>
              </a:tr>
            </a:tbl>
          </a:graphicData>
        </a:graphic>
      </p:graphicFrame>
      <p:sp>
        <p:nvSpPr>
          <p:cNvPr id="3" name="TextBox 2">
            <a:extLst>
              <a:ext uri="{FF2B5EF4-FFF2-40B4-BE49-F238E27FC236}">
                <a16:creationId xmlns:a16="http://schemas.microsoft.com/office/drawing/2014/main" id="{40E7B358-ED05-7B2E-9130-88AD79B2838F}"/>
              </a:ext>
            </a:extLst>
          </p:cNvPr>
          <p:cNvSpPr txBox="1"/>
          <p:nvPr/>
        </p:nvSpPr>
        <p:spPr>
          <a:xfrm>
            <a:off x="381678" y="4045113"/>
            <a:ext cx="10914380" cy="215444"/>
          </a:xfrm>
          <a:prstGeom prst="rect">
            <a:avLst/>
          </a:prstGeom>
          <a:noFill/>
        </p:spPr>
        <p:txBody>
          <a:bodyPr wrap="square" rtlCol="0">
            <a:spAutoFit/>
          </a:bodyPr>
          <a:lstStyle/>
          <a:p>
            <a:r>
              <a:rPr lang="en-US" sz="800">
                <a:latin typeface="Aptos" panose="020B0004020202020204" pitchFamily="34" charset="0"/>
              </a:rPr>
              <a:t>*Pending Terminations include: </a:t>
            </a:r>
            <a:r>
              <a:rPr lang="en-US" sz="800" err="1">
                <a:latin typeface="Aptos" panose="020B0004020202020204" pitchFamily="34" charset="0"/>
              </a:rPr>
              <a:t>Texpak</a:t>
            </a:r>
            <a:r>
              <a:rPr lang="en-US" sz="800">
                <a:latin typeface="Aptos" panose="020B0004020202020204" pitchFamily="34" charset="0"/>
              </a:rPr>
              <a:t>, Simonik, and Global Concentrate</a:t>
            </a:r>
          </a:p>
        </p:txBody>
      </p:sp>
    </p:spTree>
    <p:extLst>
      <p:ext uri="{BB962C8B-B14F-4D97-AF65-F5344CB8AC3E}">
        <p14:creationId xmlns:p14="http://schemas.microsoft.com/office/powerpoint/2010/main" val="192040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DC02F-EB67-E5C3-F3C9-D6A124310C00}"/>
              </a:ext>
            </a:extLst>
          </p:cNvPr>
          <p:cNvSpPr>
            <a:spLocks noGrp="1"/>
          </p:cNvSpPr>
          <p:nvPr>
            <p:ph type="title"/>
          </p:nvPr>
        </p:nvSpPr>
        <p:spPr/>
        <p:txBody>
          <a:bodyPr/>
          <a:lstStyle/>
          <a:p>
            <a:r>
              <a:rPr lang="en-US"/>
              <a:t>Physical Occupancy | </a:t>
            </a:r>
            <a:r>
              <a:rPr lang="en-US" b="0"/>
              <a:t>Net Absorption – Fund 2 Cont.</a:t>
            </a:r>
            <a:endParaRPr lang="en-US"/>
          </a:p>
        </p:txBody>
      </p:sp>
      <p:graphicFrame>
        <p:nvGraphicFramePr>
          <p:cNvPr id="7" name="Table 6">
            <a:extLst>
              <a:ext uri="{FF2B5EF4-FFF2-40B4-BE49-F238E27FC236}">
                <a16:creationId xmlns:a16="http://schemas.microsoft.com/office/drawing/2014/main" id="{132BC92C-0E2F-57DC-E7D2-2C43D105E3F2}"/>
              </a:ext>
            </a:extLst>
          </p:cNvPr>
          <p:cNvGraphicFramePr>
            <a:graphicFrameLocks noGrp="1"/>
          </p:cNvGraphicFramePr>
          <p:nvPr/>
        </p:nvGraphicFramePr>
        <p:xfrm>
          <a:off x="762555" y="1352047"/>
          <a:ext cx="10565246" cy="3169920"/>
        </p:xfrm>
        <a:graphic>
          <a:graphicData uri="http://schemas.openxmlformats.org/drawingml/2006/table">
            <a:tbl>
              <a:tblPr/>
              <a:tblGrid>
                <a:gridCol w="1397867">
                  <a:extLst>
                    <a:ext uri="{9D8B030D-6E8A-4147-A177-3AD203B41FA5}">
                      <a16:colId xmlns:a16="http://schemas.microsoft.com/office/drawing/2014/main" val="1030380139"/>
                    </a:ext>
                  </a:extLst>
                </a:gridCol>
                <a:gridCol w="163230">
                  <a:extLst>
                    <a:ext uri="{9D8B030D-6E8A-4147-A177-3AD203B41FA5}">
                      <a16:colId xmlns:a16="http://schemas.microsoft.com/office/drawing/2014/main" val="2042044737"/>
                    </a:ext>
                  </a:extLst>
                </a:gridCol>
                <a:gridCol w="2646381">
                  <a:extLst>
                    <a:ext uri="{9D8B030D-6E8A-4147-A177-3AD203B41FA5}">
                      <a16:colId xmlns:a16="http://schemas.microsoft.com/office/drawing/2014/main" val="1727306762"/>
                    </a:ext>
                  </a:extLst>
                </a:gridCol>
                <a:gridCol w="597647">
                  <a:extLst>
                    <a:ext uri="{9D8B030D-6E8A-4147-A177-3AD203B41FA5}">
                      <a16:colId xmlns:a16="http://schemas.microsoft.com/office/drawing/2014/main" val="2569629059"/>
                    </a:ext>
                  </a:extLst>
                </a:gridCol>
                <a:gridCol w="2059247">
                  <a:extLst>
                    <a:ext uri="{9D8B030D-6E8A-4147-A177-3AD203B41FA5}">
                      <a16:colId xmlns:a16="http://schemas.microsoft.com/office/drawing/2014/main" val="795820182"/>
                    </a:ext>
                  </a:extLst>
                </a:gridCol>
                <a:gridCol w="3700874">
                  <a:extLst>
                    <a:ext uri="{9D8B030D-6E8A-4147-A177-3AD203B41FA5}">
                      <a16:colId xmlns:a16="http://schemas.microsoft.com/office/drawing/2014/main" val="2473937455"/>
                    </a:ext>
                  </a:extLst>
                </a:gridCol>
              </a:tblGrid>
              <a:tr h="102645">
                <a:tc>
                  <a:txBody>
                    <a:bodyPr/>
                    <a:lstStyle/>
                    <a:p>
                      <a:pPr marL="0" algn="l" eaLnBrk="1" fontAlgn="b" hangingPunct="1"/>
                      <a:r>
                        <a:rPr lang="en-US" sz="900" b="1" i="0" u="none" strike="noStrike">
                          <a:solidFill>
                            <a:schemeClr val="tx1"/>
                          </a:solidFill>
                          <a:effectLst/>
                          <a:latin typeface="Aptos"/>
                          <a:ea typeface="+mn-ea"/>
                          <a:cs typeface="+mn-cs"/>
                        </a:rPr>
                        <a:t>Property</a:t>
                      </a:r>
                    </a:p>
                  </a:txBody>
                  <a:tcPr marL="0" marR="0" marT="0" marB="0" anchor="b">
                    <a:lnL>
                      <a:noFill/>
                    </a:lnL>
                    <a:lnR>
                      <a:noFill/>
                    </a:lnR>
                    <a:lnT>
                      <a:noFill/>
                    </a:lnT>
                    <a:lnB>
                      <a:noFill/>
                    </a:lnB>
                    <a:solidFill>
                      <a:schemeClr val="accent1">
                        <a:lumMod val="20000"/>
                        <a:lumOff val="80000"/>
                      </a:schemeClr>
                    </a:solidFill>
                  </a:tcPr>
                </a:tc>
                <a:tc>
                  <a:txBody>
                    <a:bodyPr/>
                    <a:lstStyle/>
                    <a:p>
                      <a:pPr marL="0" algn="l" eaLnBrk="1" fontAlgn="b" hangingPunct="1"/>
                      <a:endParaRPr lang="en-US" sz="900" b="1"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solidFill>
                      <a:schemeClr val="accent1">
                        <a:lumMod val="20000"/>
                        <a:lumOff val="80000"/>
                      </a:schemeClr>
                    </a:solidFill>
                  </a:tcPr>
                </a:tc>
                <a:tc>
                  <a:txBody>
                    <a:bodyPr/>
                    <a:lstStyle/>
                    <a:p>
                      <a:pPr marL="0" algn="l" eaLnBrk="1" fontAlgn="b" hangingPunct="1"/>
                      <a:r>
                        <a:rPr lang="en-US" sz="900" b="1" i="0" u="none" strike="noStrike">
                          <a:solidFill>
                            <a:schemeClr val="tx1"/>
                          </a:solidFill>
                          <a:effectLst/>
                          <a:latin typeface="Aptos"/>
                          <a:ea typeface="+mn-ea"/>
                          <a:cs typeface="+mn-cs"/>
                        </a:rPr>
                        <a:t>Tenant Move-Out</a:t>
                      </a:r>
                    </a:p>
                  </a:txBody>
                  <a:tcPr marL="0" marR="0" marT="0" marB="0" anchor="b">
                    <a:lnL>
                      <a:noFill/>
                    </a:lnL>
                    <a:lnR>
                      <a:noFill/>
                    </a:lnR>
                    <a:lnT>
                      <a:noFill/>
                    </a:lnT>
                    <a:lnB>
                      <a:noFill/>
                    </a:lnB>
                    <a:solidFill>
                      <a:schemeClr val="accent1">
                        <a:lumMod val="20000"/>
                        <a:lumOff val="80000"/>
                      </a:schemeClr>
                    </a:solidFill>
                  </a:tcPr>
                </a:tc>
                <a:tc>
                  <a:txBody>
                    <a:bodyPr/>
                    <a:lstStyle/>
                    <a:p>
                      <a:pPr marL="0" algn="ctr" eaLnBrk="1" fontAlgn="b" hangingPunct="1"/>
                      <a:r>
                        <a:rPr lang="en-US" sz="900" b="1" i="0" u="none" strike="noStrike">
                          <a:solidFill>
                            <a:schemeClr val="tx1"/>
                          </a:solidFill>
                          <a:effectLst/>
                          <a:latin typeface="Aptos"/>
                          <a:ea typeface="+mn-ea"/>
                          <a:cs typeface="+mn-cs"/>
                        </a:rPr>
                        <a:t>SF</a:t>
                      </a:r>
                    </a:p>
                  </a:txBody>
                  <a:tcPr marL="0" marR="0" marT="0" marB="0" anchor="b">
                    <a:lnL>
                      <a:noFill/>
                    </a:lnL>
                    <a:lnR>
                      <a:noFill/>
                    </a:lnR>
                    <a:lnT>
                      <a:noFill/>
                    </a:lnT>
                    <a:lnB>
                      <a:noFill/>
                    </a:lnB>
                    <a:solidFill>
                      <a:schemeClr val="accent1">
                        <a:lumMod val="20000"/>
                        <a:lumOff val="80000"/>
                      </a:schemeClr>
                    </a:solidFill>
                  </a:tcPr>
                </a:tc>
                <a:tc>
                  <a:txBody>
                    <a:bodyPr/>
                    <a:lstStyle/>
                    <a:p>
                      <a:pPr algn="ctr" fontAlgn="b"/>
                      <a:r>
                        <a:rPr lang="en-US" sz="1000" b="1" i="0" u="none" strike="noStrike">
                          <a:effectLst/>
                          <a:latin typeface="Aptos"/>
                        </a:rPr>
                        <a:t>Rent PSF</a:t>
                      </a:r>
                    </a:p>
                  </a:txBody>
                  <a:tcPr marL="0" marR="0" marT="0" marB="0" anchor="b">
                    <a:lnL>
                      <a:noFill/>
                    </a:lnL>
                    <a:lnR>
                      <a:noFill/>
                    </a:lnR>
                    <a:lnT>
                      <a:noFill/>
                    </a:lnT>
                    <a:lnB>
                      <a:noFill/>
                    </a:lnB>
                    <a:solidFill>
                      <a:schemeClr val="accent1">
                        <a:lumMod val="20000"/>
                        <a:lumOff val="80000"/>
                      </a:schemeClr>
                    </a:solidFill>
                  </a:tcPr>
                </a:tc>
                <a:tc>
                  <a:txBody>
                    <a:bodyPr/>
                    <a:lstStyle/>
                    <a:p>
                      <a:pPr marL="0" algn="l" eaLnBrk="1" fontAlgn="b" hangingPunct="1"/>
                      <a:r>
                        <a:rPr lang="en-US" sz="900" b="1" i="0" u="none" strike="noStrike">
                          <a:solidFill>
                            <a:schemeClr val="tx1"/>
                          </a:solidFill>
                          <a:effectLst/>
                          <a:latin typeface="Aptos"/>
                          <a:ea typeface="+mn-ea"/>
                          <a:cs typeface="+mn-cs"/>
                        </a:rPr>
                        <a:t>Move-Out Reason</a:t>
                      </a:r>
                    </a:p>
                  </a:txBody>
                  <a:tcPr marL="12862" marR="0" marT="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785142806"/>
                  </a:ext>
                </a:extLst>
              </a:tr>
              <a:tr h="163762">
                <a:tc>
                  <a:txBody>
                    <a:bodyPr/>
                    <a:lstStyle/>
                    <a:p>
                      <a:pPr algn="l" fontAlgn="b"/>
                      <a:r>
                        <a:rPr lang="en-US" sz="900" b="0" i="0" u="none" strike="noStrike">
                          <a:effectLst/>
                          <a:latin typeface="Aptos"/>
                        </a:rPr>
                        <a:t>108 North Gold Drive</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Webtech, INC</a:t>
                      </a:r>
                    </a:p>
                  </a:txBody>
                  <a:tcPr marL="7620" marR="7620" marT="7620" anchor="b">
                    <a:lnL>
                      <a:noFill/>
                    </a:lnL>
                    <a:lnR>
                      <a:noFill/>
                    </a:lnR>
                    <a:lnT>
                      <a:noFill/>
                    </a:lnT>
                    <a:lnB>
                      <a:noFill/>
                    </a:lnB>
                    <a:noFill/>
                  </a:tcPr>
                </a:tc>
                <a:tc>
                  <a:txBody>
                    <a:bodyPr/>
                    <a:lstStyle/>
                    <a:p>
                      <a:pPr algn="ctr" fontAlgn="b"/>
                      <a:r>
                        <a:rPr lang="en-US" sz="900" b="0" i="0" u="none" strike="noStrike">
                          <a:effectLst/>
                          <a:latin typeface="Aptos"/>
                        </a:rPr>
                        <a:t>23,912</a:t>
                      </a:r>
                    </a:p>
                  </a:txBody>
                  <a:tcPr marL="7620" marR="7620" marT="7620" anchor="b">
                    <a:lnL>
                      <a:noFill/>
                    </a:lnL>
                    <a:lnR>
                      <a:noFill/>
                    </a:lnR>
                    <a:lnT>
                      <a:noFill/>
                    </a:lnT>
                    <a:lnB>
                      <a:noFill/>
                    </a:lnB>
                    <a:noFill/>
                  </a:tcPr>
                </a:tc>
                <a:tc>
                  <a:txBody>
                    <a:bodyPr/>
                    <a:lstStyle/>
                    <a:p>
                      <a:pPr algn="ctr" fontAlgn="b"/>
                      <a:r>
                        <a:rPr lang="en-US" sz="1000" b="0" i="0" u="none" strike="noStrike">
                          <a:effectLst/>
                          <a:latin typeface="Aptos"/>
                        </a:rPr>
                        <a:t>$7.77</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Business Closure</a:t>
                      </a:r>
                    </a:p>
                  </a:txBody>
                  <a:tcPr marL="114300" marR="0" marT="0" marB="0" anchor="b">
                    <a:lnL>
                      <a:noFill/>
                    </a:lnL>
                    <a:lnR>
                      <a:noFill/>
                    </a:lnR>
                    <a:lnT>
                      <a:noFill/>
                    </a:lnT>
                    <a:lnB>
                      <a:noFill/>
                    </a:lnB>
                    <a:noFill/>
                  </a:tcPr>
                </a:tc>
                <a:extLst>
                  <a:ext uri="{0D108BD9-81ED-4DB2-BD59-A6C34878D82A}">
                    <a16:rowId xmlns:a16="http://schemas.microsoft.com/office/drawing/2014/main" val="4192626314"/>
                  </a:ext>
                </a:extLst>
              </a:tr>
              <a:tr h="102645">
                <a:tc>
                  <a:txBody>
                    <a:bodyPr/>
                    <a:lstStyle/>
                    <a:p>
                      <a:pPr algn="l" fontAlgn="b"/>
                      <a:r>
                        <a:rPr lang="en-US" sz="900" b="0" i="0" u="none" strike="noStrike">
                          <a:effectLst/>
                          <a:latin typeface="Aptos"/>
                        </a:rPr>
                        <a:t>1157 Battlecreek Road</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Motorvation LLC</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166,493</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$5.03</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Financial Difficulty</a:t>
                      </a:r>
                    </a:p>
                  </a:txBody>
                  <a:tcPr marL="114300" marR="0" marT="0" marB="0" anchor="b">
                    <a:lnL>
                      <a:noFill/>
                    </a:lnL>
                    <a:lnR>
                      <a:noFill/>
                    </a:lnR>
                    <a:lnT>
                      <a:noFill/>
                    </a:lnT>
                    <a:lnB>
                      <a:noFill/>
                    </a:lnB>
                    <a:noFill/>
                  </a:tcPr>
                </a:tc>
                <a:extLst>
                  <a:ext uri="{0D108BD9-81ED-4DB2-BD59-A6C34878D82A}">
                    <a16:rowId xmlns:a16="http://schemas.microsoft.com/office/drawing/2014/main" val="2244768665"/>
                  </a:ext>
                </a:extLst>
              </a:tr>
              <a:tr h="140661">
                <a:tc>
                  <a:txBody>
                    <a:bodyPr/>
                    <a:lstStyle/>
                    <a:p>
                      <a:pPr algn="l" fontAlgn="b"/>
                      <a:r>
                        <a:rPr lang="en-US" sz="900" b="0" i="0" u="none" strike="noStrike">
                          <a:effectLst/>
                          <a:latin typeface="Aptos"/>
                        </a:rPr>
                        <a:t>1211 Ford Road</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Northeast Building</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106,045</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$5.06</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Change in Business Operations</a:t>
                      </a:r>
                    </a:p>
                  </a:txBody>
                  <a:tcPr marL="114300" marR="0" marT="0" marB="0" anchor="b">
                    <a:lnL>
                      <a:noFill/>
                    </a:lnL>
                    <a:lnR>
                      <a:noFill/>
                    </a:lnR>
                    <a:lnT>
                      <a:noFill/>
                    </a:lnT>
                    <a:lnB>
                      <a:noFill/>
                    </a:lnB>
                    <a:noFill/>
                  </a:tcPr>
                </a:tc>
                <a:extLst>
                  <a:ext uri="{0D108BD9-81ED-4DB2-BD59-A6C34878D82A}">
                    <a16:rowId xmlns:a16="http://schemas.microsoft.com/office/drawing/2014/main" val="2210391925"/>
                  </a:ext>
                </a:extLst>
              </a:tr>
              <a:tr h="102645">
                <a:tc>
                  <a:txBody>
                    <a:bodyPr/>
                    <a:lstStyle/>
                    <a:p>
                      <a:pPr algn="l" fontAlgn="b"/>
                      <a:r>
                        <a:rPr lang="en-US" sz="900" b="0" i="0" u="none" strike="noStrike">
                          <a:effectLst/>
                          <a:latin typeface="Aptos"/>
                        </a:rPr>
                        <a:t>1601-1641 Sherman Ave</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fr-FR" sz="900" b="0" i="0" u="none" strike="noStrike">
                          <a:effectLst/>
                          <a:latin typeface="Aptos"/>
                        </a:rPr>
                        <a:t>Seminole Wire &amp; Cable</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13,869</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$7.96</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Relocation for Business Contraction outside of market</a:t>
                      </a:r>
                    </a:p>
                  </a:txBody>
                  <a:tcPr marL="114300" marR="0" marT="0" marB="0" anchor="b">
                    <a:lnL>
                      <a:noFill/>
                    </a:lnL>
                    <a:lnR>
                      <a:noFill/>
                    </a:lnR>
                    <a:lnT>
                      <a:noFill/>
                    </a:lnT>
                    <a:lnB>
                      <a:noFill/>
                    </a:lnB>
                    <a:noFill/>
                  </a:tcPr>
                </a:tc>
                <a:extLst>
                  <a:ext uri="{0D108BD9-81ED-4DB2-BD59-A6C34878D82A}">
                    <a16:rowId xmlns:a16="http://schemas.microsoft.com/office/drawing/2014/main" val="3487059648"/>
                  </a:ext>
                </a:extLst>
              </a:tr>
              <a:tr h="102645">
                <a:tc>
                  <a:txBody>
                    <a:bodyPr/>
                    <a:lstStyle/>
                    <a:p>
                      <a:pPr algn="l" fontAlgn="b"/>
                      <a:r>
                        <a:rPr lang="en-US" sz="900" b="0" i="0" u="none" strike="noStrike">
                          <a:effectLst/>
                          <a:latin typeface="Aptos"/>
                        </a:rPr>
                        <a:t>1980 Old Cuthbert Road</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Ribbons Express, Inc. </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14,000</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$8.07</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Renovation or Redevelopment</a:t>
                      </a:r>
                    </a:p>
                  </a:txBody>
                  <a:tcPr marL="114300" marR="0" marT="0" marB="0" anchor="b">
                    <a:lnL>
                      <a:noFill/>
                    </a:lnL>
                    <a:lnR>
                      <a:noFill/>
                    </a:lnR>
                    <a:lnT>
                      <a:noFill/>
                    </a:lnT>
                    <a:lnB>
                      <a:noFill/>
                    </a:lnB>
                    <a:noFill/>
                  </a:tcPr>
                </a:tc>
                <a:extLst>
                  <a:ext uri="{0D108BD9-81ED-4DB2-BD59-A6C34878D82A}">
                    <a16:rowId xmlns:a16="http://schemas.microsoft.com/office/drawing/2014/main" val="1157317425"/>
                  </a:ext>
                </a:extLst>
              </a:tr>
              <a:tr h="102645">
                <a:tc>
                  <a:txBody>
                    <a:bodyPr/>
                    <a:lstStyle/>
                    <a:p>
                      <a:pPr algn="l" fontAlgn="b"/>
                      <a:r>
                        <a:rPr lang="en-US" sz="900" b="0" i="0" u="none" strike="noStrike">
                          <a:effectLst/>
                          <a:latin typeface="Aptos"/>
                        </a:rPr>
                        <a:t>2125 Vanco Drive  </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fr-FR" sz="900" b="0" i="0" u="none" strike="noStrike">
                          <a:effectLst/>
                          <a:latin typeface="Aptos"/>
                        </a:rPr>
                        <a:t>Titan Solar Power TX Inc </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26,532</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$10.35</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Bankruptcy</a:t>
                      </a:r>
                    </a:p>
                  </a:txBody>
                  <a:tcPr marL="114300" marR="0" marT="0" marB="0" anchor="b">
                    <a:lnL>
                      <a:noFill/>
                    </a:lnL>
                    <a:lnR>
                      <a:noFill/>
                    </a:lnR>
                    <a:lnT>
                      <a:noFill/>
                    </a:lnT>
                    <a:lnB>
                      <a:noFill/>
                    </a:lnB>
                    <a:noFill/>
                  </a:tcPr>
                </a:tc>
                <a:extLst>
                  <a:ext uri="{0D108BD9-81ED-4DB2-BD59-A6C34878D82A}">
                    <a16:rowId xmlns:a16="http://schemas.microsoft.com/office/drawing/2014/main" val="4108603988"/>
                  </a:ext>
                </a:extLst>
              </a:tr>
              <a:tr h="102645">
                <a:tc>
                  <a:txBody>
                    <a:bodyPr/>
                    <a:lstStyle/>
                    <a:p>
                      <a:pPr algn="l" fontAlgn="b"/>
                      <a:r>
                        <a:rPr lang="en-US" sz="900" b="0" i="0" u="none" strike="noStrike">
                          <a:effectLst/>
                          <a:latin typeface="Aptos"/>
                        </a:rPr>
                        <a:t>225 Bobrick Drive </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Redeemed Plastics </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33,340</a:t>
                      </a:r>
                    </a:p>
                  </a:txBody>
                  <a:tcPr marL="7620" marR="7620" marT="7620" anchor="b">
                    <a:lnL>
                      <a:noFill/>
                    </a:lnL>
                    <a:lnR>
                      <a:noFill/>
                    </a:lnR>
                    <a:lnT>
                      <a:noFill/>
                    </a:lnT>
                    <a:lnB>
                      <a:noFill/>
                    </a:lnB>
                    <a:noFill/>
                  </a:tcPr>
                </a:tc>
                <a:tc>
                  <a:txBody>
                    <a:bodyPr/>
                    <a:lstStyle/>
                    <a:p>
                      <a:pPr marL="0" algn="ctr" eaLnBrk="1" fontAlgn="b" hangingPunct="1"/>
                      <a:r>
                        <a:rPr lang="en-US" sz="900" b="0" i="0" u="none" strike="noStrike">
                          <a:solidFill>
                            <a:schemeClr val="tx1"/>
                          </a:solidFill>
                          <a:effectLst/>
                          <a:latin typeface="Aptos"/>
                          <a:ea typeface="+mn-ea"/>
                          <a:cs typeface="+mn-cs"/>
                        </a:rPr>
                        <a:t>$4.76</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Financial Difficulty</a:t>
                      </a:r>
                    </a:p>
                  </a:txBody>
                  <a:tcPr marL="114300" marR="0" marT="0" marB="0" anchor="b">
                    <a:lnL>
                      <a:noFill/>
                    </a:lnL>
                    <a:lnR>
                      <a:noFill/>
                    </a:lnR>
                    <a:lnT>
                      <a:noFill/>
                    </a:lnT>
                    <a:lnB>
                      <a:noFill/>
                    </a:lnB>
                    <a:noFill/>
                  </a:tcPr>
                </a:tc>
                <a:extLst>
                  <a:ext uri="{0D108BD9-81ED-4DB2-BD59-A6C34878D82A}">
                    <a16:rowId xmlns:a16="http://schemas.microsoft.com/office/drawing/2014/main" val="2688600929"/>
                  </a:ext>
                </a:extLst>
              </a:tr>
              <a:tr h="102645">
                <a:tc>
                  <a:txBody>
                    <a:bodyPr/>
                    <a:lstStyle/>
                    <a:p>
                      <a:pPr algn="l" fontAlgn="b"/>
                      <a:r>
                        <a:rPr lang="en-US" sz="900" b="0" i="0" u="none" strike="noStrike">
                          <a:effectLst/>
                          <a:latin typeface="Aptos"/>
                        </a:rPr>
                        <a:t>3001 Irwin Road </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Del-Val Food Ingredients </a:t>
                      </a:r>
                    </a:p>
                  </a:txBody>
                  <a:tcPr marL="7620" marR="7620" marT="7620" anchor="b">
                    <a:lnL>
                      <a:noFill/>
                    </a:lnL>
                    <a:lnR>
                      <a:noFill/>
                    </a:lnR>
                    <a:lnT>
                      <a:noFill/>
                    </a:lnT>
                    <a:lnB>
                      <a:noFill/>
                    </a:lnB>
                    <a:noFill/>
                  </a:tcPr>
                </a:tc>
                <a:tc>
                  <a:txBody>
                    <a:bodyPr/>
                    <a:lstStyle/>
                    <a:p>
                      <a:pPr algn="ctr" fontAlgn="b"/>
                      <a:r>
                        <a:rPr lang="en-US" sz="900" b="0" i="0" u="none" strike="noStrike">
                          <a:effectLst/>
                          <a:latin typeface="Aptos"/>
                        </a:rPr>
                        <a:t>24,600</a:t>
                      </a:r>
                    </a:p>
                  </a:txBody>
                  <a:tcPr marL="7620" marR="7620" marT="7620" anchor="b">
                    <a:lnL>
                      <a:noFill/>
                    </a:lnL>
                    <a:lnR>
                      <a:noFill/>
                    </a:lnR>
                    <a:lnT>
                      <a:noFill/>
                    </a:lnT>
                    <a:lnB>
                      <a:noFill/>
                    </a:lnB>
                    <a:noFill/>
                  </a:tcPr>
                </a:tc>
                <a:tc>
                  <a:txBody>
                    <a:bodyPr/>
                    <a:lstStyle/>
                    <a:p>
                      <a:pPr algn="ctr" fontAlgn="b"/>
                      <a:r>
                        <a:rPr lang="en-US" sz="1000" b="0" i="0" u="none" strike="noStrike">
                          <a:effectLst/>
                          <a:latin typeface="Aptos"/>
                        </a:rPr>
                        <a:t>$5.22</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Relocation for Business within the Market to FP Asset</a:t>
                      </a:r>
                    </a:p>
                  </a:txBody>
                  <a:tcPr marL="114300" marR="0" marT="0" marB="0" anchor="b">
                    <a:lnL>
                      <a:noFill/>
                    </a:lnL>
                    <a:lnR>
                      <a:noFill/>
                    </a:lnR>
                    <a:lnT>
                      <a:noFill/>
                    </a:lnT>
                    <a:lnB>
                      <a:noFill/>
                    </a:lnB>
                    <a:noFill/>
                  </a:tcPr>
                </a:tc>
                <a:extLst>
                  <a:ext uri="{0D108BD9-81ED-4DB2-BD59-A6C34878D82A}">
                    <a16:rowId xmlns:a16="http://schemas.microsoft.com/office/drawing/2014/main" val="3327669808"/>
                  </a:ext>
                </a:extLst>
              </a:tr>
              <a:tr h="102645">
                <a:tc>
                  <a:txBody>
                    <a:bodyPr/>
                    <a:lstStyle/>
                    <a:p>
                      <a:pPr algn="l" fontAlgn="b"/>
                      <a:r>
                        <a:rPr lang="en-US" sz="900" b="0" i="0" u="none" strike="noStrike">
                          <a:effectLst/>
                          <a:latin typeface="Aptos"/>
                        </a:rPr>
                        <a:t>390 New Albany Road</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CCL Label, INC. </a:t>
                      </a:r>
                    </a:p>
                  </a:txBody>
                  <a:tcPr marL="7620" marR="7620" marT="7620" anchor="b">
                    <a:lnL>
                      <a:noFill/>
                    </a:lnL>
                    <a:lnR>
                      <a:noFill/>
                    </a:lnR>
                    <a:lnT>
                      <a:noFill/>
                    </a:lnT>
                    <a:lnB>
                      <a:noFill/>
                    </a:lnB>
                    <a:noFill/>
                  </a:tcPr>
                </a:tc>
                <a:tc>
                  <a:txBody>
                    <a:bodyPr/>
                    <a:lstStyle/>
                    <a:p>
                      <a:pPr algn="ctr" fontAlgn="b"/>
                      <a:r>
                        <a:rPr lang="en-US" sz="900" b="0" i="0" u="none" strike="noStrike">
                          <a:effectLst/>
                          <a:latin typeface="Aptos"/>
                        </a:rPr>
                        <a:t>56,600</a:t>
                      </a:r>
                    </a:p>
                  </a:txBody>
                  <a:tcPr marL="7620" marR="7620" marT="7620" anchor="b">
                    <a:lnL>
                      <a:noFill/>
                    </a:lnL>
                    <a:lnR>
                      <a:noFill/>
                    </a:lnR>
                    <a:lnT>
                      <a:noFill/>
                    </a:lnT>
                    <a:lnB>
                      <a:noFill/>
                    </a:lnB>
                    <a:noFill/>
                  </a:tcPr>
                </a:tc>
                <a:tc>
                  <a:txBody>
                    <a:bodyPr/>
                    <a:lstStyle/>
                    <a:p>
                      <a:pPr algn="ctr" fontAlgn="b"/>
                      <a:r>
                        <a:rPr lang="en-US" sz="1000" b="0" i="0" u="none" strike="noStrike">
                          <a:effectLst/>
                          <a:latin typeface="Aptos"/>
                        </a:rPr>
                        <a:t>$7.17</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Relocation for Business Expansion within the Market</a:t>
                      </a:r>
                    </a:p>
                  </a:txBody>
                  <a:tcPr marL="114300" marR="0" marT="0" marB="0" anchor="b">
                    <a:lnL>
                      <a:noFill/>
                    </a:lnL>
                    <a:lnR>
                      <a:noFill/>
                    </a:lnR>
                    <a:lnT>
                      <a:noFill/>
                    </a:lnT>
                    <a:lnB>
                      <a:noFill/>
                    </a:lnB>
                    <a:noFill/>
                  </a:tcPr>
                </a:tc>
                <a:extLst>
                  <a:ext uri="{0D108BD9-81ED-4DB2-BD59-A6C34878D82A}">
                    <a16:rowId xmlns:a16="http://schemas.microsoft.com/office/drawing/2014/main" val="827644964"/>
                  </a:ext>
                </a:extLst>
              </a:tr>
              <a:tr h="102645">
                <a:tc>
                  <a:txBody>
                    <a:bodyPr/>
                    <a:lstStyle/>
                    <a:p>
                      <a:pPr algn="l" fontAlgn="b"/>
                      <a:r>
                        <a:rPr lang="en-US" sz="900" b="0" i="0" u="none" strike="noStrike">
                          <a:effectLst/>
                          <a:latin typeface="Aptos"/>
                        </a:rPr>
                        <a:t>6704 N 54th St </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Don’s Automotive Supply</a:t>
                      </a:r>
                    </a:p>
                  </a:txBody>
                  <a:tcPr marL="7620" marR="7620" marT="7620" anchor="b">
                    <a:lnL>
                      <a:noFill/>
                    </a:lnL>
                    <a:lnR>
                      <a:noFill/>
                    </a:lnR>
                    <a:lnT>
                      <a:noFill/>
                    </a:lnT>
                    <a:lnB>
                      <a:noFill/>
                    </a:lnB>
                    <a:noFill/>
                  </a:tcPr>
                </a:tc>
                <a:tc>
                  <a:txBody>
                    <a:bodyPr/>
                    <a:lstStyle/>
                    <a:p>
                      <a:pPr algn="ctr" fontAlgn="b"/>
                      <a:r>
                        <a:rPr lang="en-US" sz="900" b="0" i="0" u="none" strike="noStrike">
                          <a:effectLst/>
                          <a:latin typeface="Aptos"/>
                        </a:rPr>
                        <a:t>20,700</a:t>
                      </a:r>
                    </a:p>
                  </a:txBody>
                  <a:tcPr marL="7620" marR="7620" marT="7620" anchor="b">
                    <a:lnL>
                      <a:noFill/>
                    </a:lnL>
                    <a:lnR>
                      <a:noFill/>
                    </a:lnR>
                    <a:lnT>
                      <a:noFill/>
                    </a:lnT>
                    <a:lnB>
                      <a:noFill/>
                    </a:lnB>
                    <a:noFill/>
                  </a:tcPr>
                </a:tc>
                <a:tc>
                  <a:txBody>
                    <a:bodyPr/>
                    <a:lstStyle/>
                    <a:p>
                      <a:pPr algn="ctr" fontAlgn="b"/>
                      <a:r>
                        <a:rPr lang="en-US" sz="1000" b="0" i="0" u="none" strike="noStrike">
                          <a:effectLst/>
                          <a:latin typeface="Aptos"/>
                        </a:rPr>
                        <a:t>$9.95</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Relocation for Business Contraction within the Market</a:t>
                      </a:r>
                    </a:p>
                  </a:txBody>
                  <a:tcPr marL="114300" marR="0" marT="0" marB="0" anchor="b">
                    <a:lnL>
                      <a:noFill/>
                    </a:lnL>
                    <a:lnR>
                      <a:noFill/>
                    </a:lnR>
                    <a:lnT>
                      <a:noFill/>
                    </a:lnT>
                    <a:lnB>
                      <a:noFill/>
                    </a:lnB>
                    <a:noFill/>
                  </a:tcPr>
                </a:tc>
                <a:extLst>
                  <a:ext uri="{0D108BD9-81ED-4DB2-BD59-A6C34878D82A}">
                    <a16:rowId xmlns:a16="http://schemas.microsoft.com/office/drawing/2014/main" val="205233946"/>
                  </a:ext>
                </a:extLst>
              </a:tr>
              <a:tr h="102645">
                <a:tc>
                  <a:txBody>
                    <a:bodyPr/>
                    <a:lstStyle/>
                    <a:p>
                      <a:pPr algn="l" fontAlgn="b"/>
                      <a:r>
                        <a:rPr lang="en-US" sz="900" b="0" i="0" u="none" strike="noStrike">
                          <a:effectLst/>
                          <a:latin typeface="Aptos"/>
                        </a:rPr>
                        <a:t>19-05 Nevins Road</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Jack Daniels Motors, Inc</a:t>
                      </a:r>
                    </a:p>
                  </a:txBody>
                  <a:tcPr marL="7620" marR="7620" marT="7620" anchor="b">
                    <a:lnL>
                      <a:noFill/>
                    </a:lnL>
                    <a:lnR>
                      <a:noFill/>
                    </a:lnR>
                    <a:lnT>
                      <a:noFill/>
                    </a:lnT>
                    <a:lnB>
                      <a:noFill/>
                    </a:lnB>
                    <a:noFill/>
                  </a:tcPr>
                </a:tc>
                <a:tc>
                  <a:txBody>
                    <a:bodyPr/>
                    <a:lstStyle/>
                    <a:p>
                      <a:pPr algn="ctr" fontAlgn="b"/>
                      <a:r>
                        <a:rPr lang="en-US" sz="900" b="0" i="0" u="none" strike="noStrike">
                          <a:effectLst/>
                          <a:latin typeface="Aptos"/>
                        </a:rPr>
                        <a:t>50,591</a:t>
                      </a:r>
                    </a:p>
                  </a:txBody>
                  <a:tcPr marL="7620" marR="7620" marT="7620" anchor="b">
                    <a:lnL>
                      <a:noFill/>
                    </a:lnL>
                    <a:lnR>
                      <a:noFill/>
                    </a:lnR>
                    <a:lnT>
                      <a:noFill/>
                    </a:lnT>
                    <a:lnB>
                      <a:noFill/>
                    </a:lnB>
                    <a:noFill/>
                  </a:tcPr>
                </a:tc>
                <a:tc>
                  <a:txBody>
                    <a:bodyPr/>
                    <a:lstStyle/>
                    <a:p>
                      <a:pPr algn="ctr" fontAlgn="b"/>
                      <a:r>
                        <a:rPr lang="en-US" sz="1000" b="0" i="0" u="none" strike="noStrike">
                          <a:effectLst/>
                          <a:latin typeface="Aptos"/>
                        </a:rPr>
                        <a:t>$15.25</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Mutual Agreement FP Opportunity</a:t>
                      </a:r>
                    </a:p>
                  </a:txBody>
                  <a:tcPr marL="114300" marR="0" marT="0" marB="0" anchor="b">
                    <a:lnL>
                      <a:noFill/>
                    </a:lnL>
                    <a:lnR>
                      <a:noFill/>
                    </a:lnR>
                    <a:lnT>
                      <a:noFill/>
                    </a:lnT>
                    <a:lnB>
                      <a:noFill/>
                    </a:lnB>
                    <a:noFill/>
                  </a:tcPr>
                </a:tc>
                <a:extLst>
                  <a:ext uri="{0D108BD9-81ED-4DB2-BD59-A6C34878D82A}">
                    <a16:rowId xmlns:a16="http://schemas.microsoft.com/office/drawing/2014/main" val="1350843875"/>
                  </a:ext>
                </a:extLst>
              </a:tr>
              <a:tr h="102645">
                <a:tc>
                  <a:txBody>
                    <a:bodyPr/>
                    <a:lstStyle/>
                    <a:p>
                      <a:pPr algn="l" fontAlgn="b"/>
                      <a:r>
                        <a:rPr lang="en-US" sz="900" b="0" i="0" u="none" strike="noStrike">
                          <a:effectLst/>
                          <a:latin typeface="Aptos"/>
                        </a:rPr>
                        <a:t>1 Territorial Court</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Sunrun Inc. </a:t>
                      </a:r>
                    </a:p>
                  </a:txBody>
                  <a:tcPr marL="7620" marR="7620" marT="7620" anchor="b">
                    <a:lnL>
                      <a:noFill/>
                    </a:lnL>
                    <a:lnR>
                      <a:noFill/>
                    </a:lnR>
                    <a:lnT>
                      <a:noFill/>
                    </a:lnT>
                    <a:lnB>
                      <a:noFill/>
                    </a:lnB>
                    <a:noFill/>
                  </a:tcPr>
                </a:tc>
                <a:tc>
                  <a:txBody>
                    <a:bodyPr/>
                    <a:lstStyle/>
                    <a:p>
                      <a:pPr algn="ctr" fontAlgn="b"/>
                      <a:r>
                        <a:rPr lang="en-US" sz="900" b="0" i="0" u="none" strike="noStrike">
                          <a:effectLst/>
                          <a:latin typeface="Aptos"/>
                        </a:rPr>
                        <a:t>52,403</a:t>
                      </a:r>
                    </a:p>
                  </a:txBody>
                  <a:tcPr marL="7620" marR="7620" marT="7620" anchor="b">
                    <a:lnL>
                      <a:noFill/>
                    </a:lnL>
                    <a:lnR>
                      <a:noFill/>
                    </a:lnR>
                    <a:lnT>
                      <a:noFill/>
                    </a:lnT>
                    <a:lnB>
                      <a:noFill/>
                    </a:lnB>
                    <a:noFill/>
                  </a:tcPr>
                </a:tc>
                <a:tc>
                  <a:txBody>
                    <a:bodyPr/>
                    <a:lstStyle/>
                    <a:p>
                      <a:pPr algn="ctr" fontAlgn="b"/>
                      <a:r>
                        <a:rPr lang="en-US" sz="1000" b="0" i="0" u="none" strike="noStrike">
                          <a:effectLst/>
                          <a:latin typeface="Aptos"/>
                        </a:rPr>
                        <a:t>$8.58</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Mutual Agreement FP Opportunity</a:t>
                      </a:r>
                    </a:p>
                  </a:txBody>
                  <a:tcPr marL="114300" marR="0" marT="0" marB="0" anchor="b">
                    <a:lnL>
                      <a:noFill/>
                    </a:lnL>
                    <a:lnR>
                      <a:noFill/>
                    </a:lnR>
                    <a:lnT>
                      <a:noFill/>
                    </a:lnT>
                    <a:lnB>
                      <a:noFill/>
                    </a:lnB>
                    <a:noFill/>
                  </a:tcPr>
                </a:tc>
                <a:extLst>
                  <a:ext uri="{0D108BD9-81ED-4DB2-BD59-A6C34878D82A}">
                    <a16:rowId xmlns:a16="http://schemas.microsoft.com/office/drawing/2014/main" val="164357815"/>
                  </a:ext>
                </a:extLst>
              </a:tr>
              <a:tr h="102645">
                <a:tc>
                  <a:txBody>
                    <a:bodyPr/>
                    <a:lstStyle/>
                    <a:p>
                      <a:pPr algn="l" fontAlgn="b"/>
                      <a:r>
                        <a:rPr lang="en-US" sz="900" b="0" i="0" u="none" strike="noStrike">
                          <a:effectLst/>
                          <a:latin typeface="Aptos"/>
                        </a:rPr>
                        <a:t>19 Industrial Avenue</a:t>
                      </a:r>
                    </a:p>
                  </a:txBody>
                  <a:tcPr marL="7620" marR="7620" marT="762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a:noFill/>
                    </a:lnB>
                    <a:noFill/>
                  </a:tcPr>
                </a:tc>
                <a:tc>
                  <a:txBody>
                    <a:bodyPr/>
                    <a:lstStyle/>
                    <a:p>
                      <a:pPr algn="l" fontAlgn="b"/>
                      <a:r>
                        <a:rPr lang="en-US" sz="900" b="0" i="0" u="none" strike="noStrike">
                          <a:effectLst/>
                          <a:latin typeface="Aptos"/>
                        </a:rPr>
                        <a:t>OEM Accessories</a:t>
                      </a:r>
                    </a:p>
                  </a:txBody>
                  <a:tcPr marL="7620" marR="7620" marT="7620" anchor="b">
                    <a:lnL>
                      <a:noFill/>
                    </a:lnL>
                    <a:lnR>
                      <a:noFill/>
                    </a:lnR>
                    <a:lnT>
                      <a:noFill/>
                    </a:lnT>
                    <a:lnB>
                      <a:noFill/>
                    </a:lnB>
                    <a:noFill/>
                  </a:tcPr>
                </a:tc>
                <a:tc>
                  <a:txBody>
                    <a:bodyPr/>
                    <a:lstStyle/>
                    <a:p>
                      <a:pPr algn="ctr" fontAlgn="b"/>
                      <a:r>
                        <a:rPr lang="en-US" sz="900" b="0" i="0" u="none" strike="noStrike">
                          <a:effectLst/>
                          <a:latin typeface="Aptos"/>
                        </a:rPr>
                        <a:t>17,600</a:t>
                      </a:r>
                    </a:p>
                  </a:txBody>
                  <a:tcPr marL="7620" marR="7620" marT="7620" anchor="b">
                    <a:lnL>
                      <a:noFill/>
                    </a:lnL>
                    <a:lnR>
                      <a:noFill/>
                    </a:lnR>
                    <a:lnT>
                      <a:noFill/>
                    </a:lnT>
                    <a:lnB>
                      <a:noFill/>
                    </a:lnB>
                    <a:noFill/>
                  </a:tcPr>
                </a:tc>
                <a:tc>
                  <a:txBody>
                    <a:bodyPr/>
                    <a:lstStyle/>
                    <a:p>
                      <a:pPr algn="ctr" fontAlgn="b"/>
                      <a:r>
                        <a:rPr lang="en-US" sz="1000" b="0" i="0" u="none" strike="noStrike">
                          <a:effectLst/>
                          <a:latin typeface="Aptos"/>
                        </a:rPr>
                        <a:t>$13.39</a:t>
                      </a:r>
                    </a:p>
                  </a:txBody>
                  <a:tcPr marL="0" marR="0" marT="0" marB="0" anchor="b">
                    <a:lnL>
                      <a:noFill/>
                    </a:lnL>
                    <a:lnR>
                      <a:noFill/>
                    </a:lnR>
                    <a:lnT>
                      <a:noFill/>
                    </a:lnT>
                    <a:lnB>
                      <a:noFill/>
                    </a:lnB>
                    <a:noFill/>
                  </a:tcPr>
                </a:tc>
                <a:tc>
                  <a:txBody>
                    <a:bodyPr/>
                    <a:lstStyle/>
                    <a:p>
                      <a:pPr marL="0" algn="l" eaLnBrk="1" fontAlgn="b" hangingPunct="1"/>
                      <a:r>
                        <a:rPr lang="en-US" sz="1100" b="0" i="0" u="none" strike="noStrike">
                          <a:solidFill>
                            <a:srgbClr val="000000"/>
                          </a:solidFill>
                          <a:effectLst/>
                          <a:latin typeface="Aptos"/>
                          <a:ea typeface="+mn-ea"/>
                          <a:cs typeface="+mn-cs"/>
                        </a:rPr>
                        <a:t>Mutual Agreement FP Opportunity</a:t>
                      </a:r>
                    </a:p>
                  </a:txBody>
                  <a:tcPr marL="114300" marR="0" marT="0" marB="0" anchor="b">
                    <a:lnL>
                      <a:noFill/>
                    </a:lnL>
                    <a:lnR>
                      <a:noFill/>
                    </a:lnR>
                    <a:lnT>
                      <a:noFill/>
                    </a:lnT>
                    <a:lnB>
                      <a:noFill/>
                    </a:lnB>
                    <a:noFill/>
                  </a:tcPr>
                </a:tc>
                <a:extLst>
                  <a:ext uri="{0D108BD9-81ED-4DB2-BD59-A6C34878D82A}">
                    <a16:rowId xmlns:a16="http://schemas.microsoft.com/office/drawing/2014/main" val="315400486"/>
                  </a:ext>
                </a:extLst>
              </a:tr>
              <a:tr h="102645">
                <a:tc>
                  <a:txBody>
                    <a:bodyPr/>
                    <a:lstStyle/>
                    <a:p>
                      <a:pPr algn="l" fontAlgn="b"/>
                      <a:r>
                        <a:rPr lang="en-US" sz="1000" b="0" i="0" u="none" strike="noStrike">
                          <a:effectLst/>
                          <a:latin typeface="Aptos"/>
                        </a:rPr>
                        <a:t>231 James Street </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l" fontAlgn="b"/>
                      <a:endParaRPr lang="en-US" sz="1000" b="0" i="0" u="none" strike="noStrike">
                        <a:effectLst/>
                        <a:latin typeface="Aptos" panose="020B0004020202020204" pitchFamily="34" charset="0"/>
                      </a:endParaRP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l" fontAlgn="b"/>
                      <a:r>
                        <a:rPr lang="en-US" sz="1000" b="0" i="0" u="none" strike="noStrike">
                          <a:effectLst/>
                          <a:latin typeface="Aptos"/>
                        </a:rPr>
                        <a:t>Vacancy Reconciliation</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effectLst/>
                          <a:latin typeface="Aptos"/>
                        </a:rPr>
                        <a:t>6</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effectLst/>
                          <a:latin typeface="Aptos"/>
                        </a:rPr>
                        <a:t>$0.00</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marL="0" algn="l" eaLnBrk="1" fontAlgn="b" hangingPunct="1"/>
                      <a:r>
                        <a:rPr lang="en-US" sz="1100" b="0" i="0" u="none" strike="noStrike">
                          <a:solidFill>
                            <a:srgbClr val="000000"/>
                          </a:solidFill>
                          <a:effectLst/>
                          <a:latin typeface="Aptos"/>
                          <a:ea typeface="+mn-ea"/>
                          <a:cs typeface="+mn-cs"/>
                        </a:rPr>
                        <a:t>Tied to new lease</a:t>
                      </a:r>
                    </a:p>
                  </a:txBody>
                  <a:tcPr marL="114300" marR="0" marT="0" marB="0" anchor="b">
                    <a:lnL>
                      <a:noFill/>
                    </a:lnL>
                    <a:lnR>
                      <a:noFill/>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1087503822"/>
                  </a:ext>
                </a:extLst>
              </a:tr>
              <a:tr h="102645">
                <a:tc>
                  <a:txBody>
                    <a:bodyPr/>
                    <a:lstStyle/>
                    <a:p>
                      <a:pPr algn="l" fontAlgn="b"/>
                      <a:r>
                        <a:rPr lang="en-US" sz="900" b="0" i="0" u="none" strike="noStrike">
                          <a:effectLst/>
                          <a:latin typeface="Aptos"/>
                        </a:rPr>
                        <a:t>1 Pearl Buck Court</a:t>
                      </a:r>
                    </a:p>
                  </a:txBody>
                  <a:tcPr marL="7620" marR="7620" marT="762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endParaRPr lang="en-US" sz="900" b="0" i="0" u="none" strike="noStrike">
                        <a:effectLst/>
                        <a:latin typeface="Aptos" panose="020B0004020202020204" pitchFamily="34" charset="0"/>
                      </a:endParaRPr>
                    </a:p>
                  </a:txBody>
                  <a:tcPr marL="7620" marR="7620" marT="762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r>
                        <a:rPr lang="en-US" sz="900" b="0" i="0" u="none" strike="noStrike">
                          <a:effectLst/>
                          <a:latin typeface="Aptos"/>
                        </a:rPr>
                        <a:t>Blendco Systems, LLC SF Reconciliation</a:t>
                      </a:r>
                    </a:p>
                  </a:txBody>
                  <a:tcPr marL="7620" marR="7620" marT="762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900" b="0" i="0" u="none" strike="noStrike">
                          <a:effectLst/>
                          <a:latin typeface="Aptos"/>
                        </a:rPr>
                        <a:t>400</a:t>
                      </a:r>
                    </a:p>
                  </a:txBody>
                  <a:tcPr marL="7620" marR="7620" marT="762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effectLst/>
                          <a:latin typeface="Aptos"/>
                        </a:rPr>
                        <a:t>$7.83</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marL="0" algn="l" eaLnBrk="1" fontAlgn="b" hangingPunct="1"/>
                      <a:r>
                        <a:rPr lang="en-US" sz="1100" b="0" i="0" u="none" strike="noStrike">
                          <a:solidFill>
                            <a:srgbClr val="000000"/>
                          </a:solidFill>
                          <a:effectLst/>
                          <a:latin typeface="Aptos"/>
                          <a:ea typeface="+mn-ea"/>
                          <a:cs typeface="+mn-cs"/>
                        </a:rPr>
                        <a:t>    Tied to new lease</a:t>
                      </a:r>
                    </a:p>
                  </a:txBody>
                  <a:tcPr marL="7620" marR="7620" marT="7620" anchor="b">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7140241"/>
                  </a:ext>
                </a:extLst>
              </a:tr>
              <a:tr h="102645">
                <a:tc>
                  <a:txBody>
                    <a:bodyPr/>
                    <a:lstStyle/>
                    <a:p>
                      <a:pPr algn="l" fontAlgn="b"/>
                      <a:endParaRPr lang="en-US" sz="900" b="0" i="0" u="none" strike="noStrike">
                        <a:effectLst/>
                        <a:latin typeface="Aptos"/>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endParaRPr lang="en-US" sz="900" b="0" i="0" u="none" strike="noStrike">
                        <a:effectLst/>
                        <a:latin typeface="Aptos" panose="020B00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endParaRPr lang="en-US" sz="900" b="0" i="0" u="none" strike="noStrike">
                        <a:effectLst/>
                        <a:latin typeface="Aptos"/>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r>
                        <a:rPr lang="en-US" sz="1000" b="1" i="0" u="none" strike="noStrike">
                          <a:effectLst/>
                          <a:latin typeface="Aptos"/>
                        </a:rPr>
                        <a:t>607,091</a:t>
                      </a: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r>
                        <a:rPr lang="en-US" sz="1000" b="1" i="0" u="none" strike="noStrike">
                          <a:effectLst/>
                          <a:latin typeface="Aptos"/>
                        </a:rPr>
                        <a:t>$7.28</a:t>
                      </a: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900" b="1" i="0" u="none" strike="noStrike">
                        <a:effectLst/>
                        <a:latin typeface="Aptos"/>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650059344"/>
                  </a:ext>
                </a:extLst>
              </a:tr>
            </a:tbl>
          </a:graphicData>
        </a:graphic>
      </p:graphicFrame>
    </p:spTree>
    <p:extLst>
      <p:ext uri="{BB962C8B-B14F-4D97-AF65-F5344CB8AC3E}">
        <p14:creationId xmlns:p14="http://schemas.microsoft.com/office/powerpoint/2010/main" val="2511400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52E07-67E3-88A9-CCC4-53C6099D37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5B10A0-2982-E55C-B6B1-0BA8124D1719}"/>
              </a:ext>
            </a:extLst>
          </p:cNvPr>
          <p:cNvSpPr>
            <a:spLocks noGrp="1"/>
          </p:cNvSpPr>
          <p:nvPr>
            <p:ph type="title"/>
          </p:nvPr>
        </p:nvSpPr>
        <p:spPr/>
        <p:txBody>
          <a:bodyPr/>
          <a:lstStyle/>
          <a:p>
            <a:r>
              <a:rPr lang="en-US"/>
              <a:t>Current Vacant Spaces | Property Level </a:t>
            </a:r>
            <a:r>
              <a:rPr lang="en-US" b="0"/>
              <a:t>Leasing Updates</a:t>
            </a:r>
            <a:r>
              <a:rPr lang="en-US"/>
              <a:t> </a:t>
            </a:r>
            <a:r>
              <a:rPr lang="en-US" b="0"/>
              <a:t>Fund 2</a:t>
            </a:r>
          </a:p>
        </p:txBody>
      </p:sp>
      <p:sp>
        <p:nvSpPr>
          <p:cNvPr id="14" name="Content Placeholder 4">
            <a:extLst>
              <a:ext uri="{FF2B5EF4-FFF2-40B4-BE49-F238E27FC236}">
                <a16:creationId xmlns:a16="http://schemas.microsoft.com/office/drawing/2014/main" id="{A9A7FB6E-02A1-A5D3-E200-BAC38EA28274}"/>
              </a:ext>
            </a:extLst>
          </p:cNvPr>
          <p:cNvSpPr txBox="1">
            <a:spLocks/>
          </p:cNvSpPr>
          <p:nvPr/>
        </p:nvSpPr>
        <p:spPr>
          <a:xfrm>
            <a:off x="391160" y="1133814"/>
            <a:ext cx="11592560" cy="685481"/>
          </a:xfrm>
          <a:prstGeom prst="rect">
            <a:avLst/>
          </a:prstGeom>
          <a:solidFill>
            <a:schemeClr val="bg1">
              <a:lumMod val="95000"/>
            </a:schemeClr>
          </a:solidFill>
        </p:spPr>
        <p:txBody>
          <a:bodyPr wrap="square" lIns="0" tIns="0" rIns="0" bIns="0" anchor="t">
            <a:normAutofit/>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defTabSz="914400"/>
            <a:endParaRPr lang="en-US" sz="1200" kern="0">
              <a:latin typeface="Aptos" panose="020B0004020202020204" pitchFamily="34" charset="0"/>
            </a:endParaRPr>
          </a:p>
          <a:p>
            <a:pPr defTabSz="914400"/>
            <a:r>
              <a:rPr lang="en-US" sz="1200" kern="0">
                <a:latin typeface="Aptos"/>
                <a:ea typeface="Lato Medium"/>
                <a:cs typeface="Lato Medium"/>
              </a:rPr>
              <a:t>31 suites are currently vacant with a </a:t>
            </a:r>
            <a:r>
              <a:rPr lang="en-US" sz="1200" kern="0" err="1">
                <a:latin typeface="Aptos"/>
                <a:ea typeface="Lato Medium"/>
                <a:cs typeface="Lato Medium"/>
              </a:rPr>
              <a:t>wtd</a:t>
            </a:r>
            <a:r>
              <a:rPr lang="en-US" sz="1200" kern="0">
                <a:latin typeface="Aptos"/>
                <a:ea typeface="Lato Medium"/>
                <a:cs typeface="Lato Medium"/>
              </a:rPr>
              <a:t> avg downtime of 9 months as of 1Q 2025 and an additional </a:t>
            </a:r>
            <a:r>
              <a:rPr lang="en-US" sz="1200" b="1" kern="0">
                <a:solidFill>
                  <a:schemeClr val="accent1">
                    <a:lumMod val="75000"/>
                  </a:schemeClr>
                </a:solidFill>
                <a:latin typeface="Aptos"/>
                <a:ea typeface="Lato Medium"/>
                <a:cs typeface="Lato Medium"/>
              </a:rPr>
              <a:t>forecasted lease-up time of 5 months starting 4/1/2025</a:t>
            </a:r>
            <a:r>
              <a:rPr lang="en-US" sz="1200" kern="0">
                <a:latin typeface="Aptos"/>
                <a:ea typeface="Lato Medium"/>
                <a:cs typeface="Lato Medium"/>
              </a:rPr>
              <a:t>.</a:t>
            </a:r>
          </a:p>
          <a:p>
            <a:pPr lvl="1" defTabSz="914400"/>
            <a:r>
              <a:rPr lang="en-US" sz="1000" kern="0">
                <a:solidFill>
                  <a:srgbClr val="44546A"/>
                </a:solidFill>
                <a:latin typeface="Aptos"/>
                <a:ea typeface="Lato Medium"/>
                <a:cs typeface="Lato Medium"/>
              </a:rPr>
              <a:t>3857 Miller and 7550 Crescent are not included in the below list</a:t>
            </a:r>
          </a:p>
        </p:txBody>
      </p:sp>
      <p:graphicFrame>
        <p:nvGraphicFramePr>
          <p:cNvPr id="19" name="Content Placeholder 18">
            <a:extLst>
              <a:ext uri="{FF2B5EF4-FFF2-40B4-BE49-F238E27FC236}">
                <a16:creationId xmlns:a16="http://schemas.microsoft.com/office/drawing/2014/main" id="{0E3A7A23-9FC5-FDA2-9601-67BB4691B23F}"/>
              </a:ext>
            </a:extLst>
          </p:cNvPr>
          <p:cNvGraphicFramePr>
            <a:graphicFrameLocks noGrp="1"/>
          </p:cNvGraphicFramePr>
          <p:nvPr>
            <p:ph idx="1"/>
          </p:nvPr>
        </p:nvGraphicFramePr>
        <p:xfrm>
          <a:off x="391159" y="1918337"/>
          <a:ext cx="11029313" cy="4145280"/>
        </p:xfrm>
        <a:graphic>
          <a:graphicData uri="http://schemas.openxmlformats.org/drawingml/2006/table">
            <a:tbl>
              <a:tblPr/>
              <a:tblGrid>
                <a:gridCol w="808991">
                  <a:extLst>
                    <a:ext uri="{9D8B030D-6E8A-4147-A177-3AD203B41FA5}">
                      <a16:colId xmlns:a16="http://schemas.microsoft.com/office/drawing/2014/main" val="1899505962"/>
                    </a:ext>
                  </a:extLst>
                </a:gridCol>
                <a:gridCol w="1381125">
                  <a:extLst>
                    <a:ext uri="{9D8B030D-6E8A-4147-A177-3AD203B41FA5}">
                      <a16:colId xmlns:a16="http://schemas.microsoft.com/office/drawing/2014/main" val="788615964"/>
                    </a:ext>
                  </a:extLst>
                </a:gridCol>
                <a:gridCol w="561975">
                  <a:extLst>
                    <a:ext uri="{9D8B030D-6E8A-4147-A177-3AD203B41FA5}">
                      <a16:colId xmlns:a16="http://schemas.microsoft.com/office/drawing/2014/main" val="1527733814"/>
                    </a:ext>
                  </a:extLst>
                </a:gridCol>
                <a:gridCol w="428625">
                  <a:extLst>
                    <a:ext uri="{9D8B030D-6E8A-4147-A177-3AD203B41FA5}">
                      <a16:colId xmlns:a16="http://schemas.microsoft.com/office/drawing/2014/main" val="3550993618"/>
                    </a:ext>
                  </a:extLst>
                </a:gridCol>
                <a:gridCol w="1133475">
                  <a:extLst>
                    <a:ext uri="{9D8B030D-6E8A-4147-A177-3AD203B41FA5}">
                      <a16:colId xmlns:a16="http://schemas.microsoft.com/office/drawing/2014/main" val="1165670917"/>
                    </a:ext>
                  </a:extLst>
                </a:gridCol>
                <a:gridCol w="971550">
                  <a:extLst>
                    <a:ext uri="{9D8B030D-6E8A-4147-A177-3AD203B41FA5}">
                      <a16:colId xmlns:a16="http://schemas.microsoft.com/office/drawing/2014/main" val="636647487"/>
                    </a:ext>
                  </a:extLst>
                </a:gridCol>
                <a:gridCol w="962025">
                  <a:extLst>
                    <a:ext uri="{9D8B030D-6E8A-4147-A177-3AD203B41FA5}">
                      <a16:colId xmlns:a16="http://schemas.microsoft.com/office/drawing/2014/main" val="3364288450"/>
                    </a:ext>
                  </a:extLst>
                </a:gridCol>
                <a:gridCol w="942975">
                  <a:extLst>
                    <a:ext uri="{9D8B030D-6E8A-4147-A177-3AD203B41FA5}">
                      <a16:colId xmlns:a16="http://schemas.microsoft.com/office/drawing/2014/main" val="2886938823"/>
                    </a:ext>
                  </a:extLst>
                </a:gridCol>
                <a:gridCol w="1031671">
                  <a:extLst>
                    <a:ext uri="{9D8B030D-6E8A-4147-A177-3AD203B41FA5}">
                      <a16:colId xmlns:a16="http://schemas.microsoft.com/office/drawing/2014/main" val="1475568355"/>
                    </a:ext>
                  </a:extLst>
                </a:gridCol>
                <a:gridCol w="2806901">
                  <a:extLst>
                    <a:ext uri="{9D8B030D-6E8A-4147-A177-3AD203B41FA5}">
                      <a16:colId xmlns:a16="http://schemas.microsoft.com/office/drawing/2014/main" val="138876217"/>
                    </a:ext>
                  </a:extLst>
                </a:gridCol>
              </a:tblGrid>
              <a:tr h="157040">
                <a:tc>
                  <a:txBody>
                    <a:bodyPr/>
                    <a:lstStyle/>
                    <a:p>
                      <a:pPr algn="l" fontAlgn="b"/>
                      <a:r>
                        <a:rPr lang="en-US" sz="800" b="1" i="0" u="none" strike="noStrike">
                          <a:solidFill>
                            <a:srgbClr val="FFFFFF"/>
                          </a:solidFill>
                          <a:effectLst/>
                          <a:latin typeface="Aptos"/>
                        </a:rPr>
                        <a:t>Market</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Property</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Vacant SF</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Suite Count</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Asking Rent PSF</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Annual Rent</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Actual Downtime as of Q1</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l" fontAlgn="b"/>
                      <a:r>
                        <a:rPr lang="en-US" sz="800" b="1" i="0" u="none" strike="noStrike">
                          <a:solidFill>
                            <a:srgbClr val="FFFFFF"/>
                          </a:solidFill>
                          <a:effectLst/>
                          <a:latin typeface="Aptos"/>
                        </a:rPr>
                        <a:t>1Q25 Remining Downtime MLA</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l" fontAlgn="b"/>
                      <a:r>
                        <a:rPr lang="en-US" sz="800" b="1" i="0" u="none" strike="noStrike">
                          <a:solidFill>
                            <a:srgbClr val="FFFFFF"/>
                          </a:solidFill>
                          <a:effectLst/>
                          <a:latin typeface="Aptos"/>
                        </a:rPr>
                        <a:t>Total Forecasted DT</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l" fontAlgn="b"/>
                      <a:r>
                        <a:rPr lang="en-US" sz="800" b="1" i="0" u="none" strike="noStrike">
                          <a:solidFill>
                            <a:srgbClr val="FFFFFF"/>
                          </a:solidFill>
                          <a:effectLst/>
                          <a:latin typeface="Aptos"/>
                        </a:rPr>
                        <a:t>Leasing Updates</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extLst>
                  <a:ext uri="{0D108BD9-81ED-4DB2-BD59-A6C34878D82A}">
                    <a16:rowId xmlns:a16="http://schemas.microsoft.com/office/drawing/2014/main" val="2469502217"/>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a:rPr>
                        <a:t>1211 Ford Road</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a:rPr>
                        <a:t>      106,045 </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a:rPr>
                        <a:t>       9.50 </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a:rPr>
                        <a:t>      1,007,428 </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800" b="0" i="0" u="none" strike="noStrike">
                          <a:solidFill>
                            <a:srgbClr val="000000"/>
                          </a:solidFill>
                          <a:effectLst/>
                          <a:latin typeface="Arial"/>
                        </a:rPr>
                        <a:t>12</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chemeClr val="tx1"/>
                          </a:solidFill>
                          <a:effectLst/>
                          <a:latin typeface="Arial"/>
                        </a:rPr>
                        <a:t>Property is currently on the market for a sale</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104725546"/>
                  </a:ext>
                </a:extLst>
              </a:tr>
              <a:tr h="107965">
                <a:tc>
                  <a:txBody>
                    <a:bodyPr/>
                    <a:lstStyle/>
                    <a:p>
                      <a:pPr algn="l" fontAlgn="b"/>
                      <a:r>
                        <a:rPr lang="en-US" sz="800" b="0" i="0" u="none" strike="noStrike">
                          <a:solidFill>
                            <a:srgbClr val="000000"/>
                          </a:solidFill>
                          <a:effectLst/>
                          <a:latin typeface="Arial"/>
                        </a:rPr>
                        <a:t>Atlanta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1157 Battlecreek Road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166,493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5.58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929,031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10</a:t>
                      </a:r>
                    </a:p>
                  </a:txBody>
                  <a:tcPr marL="0" marR="0" marT="0" marB="0" anchor="b">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800" b="0" i="0" u="none" strike="noStrike">
                          <a:solidFill>
                            <a:schemeClr val="tx1"/>
                          </a:solidFill>
                          <a:effectLst/>
                          <a:latin typeface="Arial"/>
                        </a:rPr>
                        <a:t>Property is currently on the market for a sale</a:t>
                      </a:r>
                    </a:p>
                  </a:txBody>
                  <a:tcPr marL="0" marR="0" marT="0" marB="0" anchor="b">
                    <a:lnL>
                      <a:noFill/>
                    </a:lnL>
                    <a:lnR>
                      <a:noFill/>
                    </a:lnR>
                    <a:lnT>
                      <a:noFill/>
                    </a:lnT>
                    <a:lnB>
                      <a:noFill/>
                    </a:lnB>
                    <a:noFill/>
                  </a:tcPr>
                </a:tc>
                <a:extLst>
                  <a:ext uri="{0D108BD9-81ED-4DB2-BD59-A6C34878D82A}">
                    <a16:rowId xmlns:a16="http://schemas.microsoft.com/office/drawing/2014/main" val="2709057887"/>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390 New Albany Road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56,600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12.00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679,200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12</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14</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Property is undergoing make-ready – roof raise put on hold</a:t>
                      </a:r>
                    </a:p>
                  </a:txBody>
                  <a:tcPr marL="0" marR="0" marT="0" marB="0" anchor="b">
                    <a:lnL>
                      <a:noFill/>
                    </a:lnL>
                    <a:lnR>
                      <a:noFill/>
                    </a:lnR>
                    <a:lnT>
                      <a:noFill/>
                    </a:lnT>
                    <a:lnB>
                      <a:noFill/>
                    </a:lnB>
                    <a:noFill/>
                  </a:tcPr>
                </a:tc>
                <a:extLst>
                  <a:ext uri="{0D108BD9-81ED-4DB2-BD59-A6C34878D82A}">
                    <a16:rowId xmlns:a16="http://schemas.microsoft.com/office/drawing/2014/main" val="3914314884"/>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1010 Old Egg Harbor</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73,489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8.50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624,657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Property is currently on the market for a sale</a:t>
                      </a:r>
                    </a:p>
                  </a:txBody>
                  <a:tcPr marL="0" marR="0" marT="0" marB="0" anchor="b">
                    <a:lnL>
                      <a:noFill/>
                    </a:lnL>
                    <a:lnR>
                      <a:noFill/>
                    </a:lnR>
                    <a:lnT>
                      <a:noFill/>
                    </a:lnT>
                    <a:lnB>
                      <a:noFill/>
                    </a:lnB>
                    <a:noFill/>
                  </a:tcPr>
                </a:tc>
                <a:extLst>
                  <a:ext uri="{0D108BD9-81ED-4DB2-BD59-A6C34878D82A}">
                    <a16:rowId xmlns:a16="http://schemas.microsoft.com/office/drawing/2014/main" val="1384074170"/>
                  </a:ext>
                </a:extLst>
              </a:tr>
              <a:tr h="107965">
                <a:tc>
                  <a:txBody>
                    <a:bodyPr/>
                    <a:lstStyle/>
                    <a:p>
                      <a:pPr algn="l" fontAlgn="b"/>
                      <a:r>
                        <a:rPr lang="en-US" sz="800" b="0" i="0" u="none" strike="noStrike">
                          <a:solidFill>
                            <a:srgbClr val="000000"/>
                          </a:solidFill>
                          <a:effectLst/>
                          <a:latin typeface="Arial"/>
                        </a:rPr>
                        <a:t>Texas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4000 Dan Morton Dr</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77,536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6.00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465,216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5</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14</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Undergoing make-ready</a:t>
                      </a:r>
                    </a:p>
                  </a:txBody>
                  <a:tcPr marL="0" marR="0" marT="0" marB="0" anchor="b">
                    <a:lnL>
                      <a:noFill/>
                    </a:lnL>
                    <a:lnR>
                      <a:noFill/>
                    </a:lnR>
                    <a:lnT>
                      <a:noFill/>
                    </a:lnT>
                    <a:lnB>
                      <a:noFill/>
                    </a:lnB>
                    <a:noFill/>
                  </a:tcPr>
                </a:tc>
                <a:extLst>
                  <a:ext uri="{0D108BD9-81ED-4DB2-BD59-A6C34878D82A}">
                    <a16:rowId xmlns:a16="http://schemas.microsoft.com/office/drawing/2014/main" val="3368194559"/>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900 Kennedy Boulevard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41,500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10.25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425,375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12</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15</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Property is currently on the market for a sale</a:t>
                      </a:r>
                    </a:p>
                  </a:txBody>
                  <a:tcPr marL="0" marR="0" marT="0" marB="0" anchor="b">
                    <a:lnL>
                      <a:noFill/>
                    </a:lnL>
                    <a:lnR>
                      <a:noFill/>
                    </a:lnR>
                    <a:lnT>
                      <a:noFill/>
                    </a:lnT>
                    <a:lnB>
                      <a:noFill/>
                    </a:lnB>
                    <a:noFill/>
                  </a:tcPr>
                </a:tc>
                <a:extLst>
                  <a:ext uri="{0D108BD9-81ED-4DB2-BD59-A6C34878D82A}">
                    <a16:rowId xmlns:a16="http://schemas.microsoft.com/office/drawing/2014/main" val="989166108"/>
                  </a:ext>
                </a:extLst>
              </a:tr>
              <a:tr h="107965">
                <a:tc>
                  <a:txBody>
                    <a:bodyPr/>
                    <a:lstStyle/>
                    <a:p>
                      <a:pPr algn="l" fontAlgn="b"/>
                      <a:r>
                        <a:rPr lang="en-US" sz="800" b="0" i="0" u="none" strike="noStrike">
                          <a:solidFill>
                            <a:srgbClr val="000000"/>
                          </a:solidFill>
                          <a:effectLst/>
                          <a:latin typeface="Arial"/>
                        </a:rPr>
                        <a:t>Atlanta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3350 Hamilton Boulevard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54,643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2</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7.00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382,501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26</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29</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Property is currently under contract</a:t>
                      </a:r>
                    </a:p>
                  </a:txBody>
                  <a:tcPr marL="0" marR="0" marT="0" marB="0" anchor="b">
                    <a:lnL>
                      <a:noFill/>
                    </a:lnL>
                    <a:lnR>
                      <a:noFill/>
                    </a:lnR>
                    <a:lnT>
                      <a:noFill/>
                    </a:lnT>
                    <a:lnB>
                      <a:noFill/>
                    </a:lnB>
                    <a:noFill/>
                  </a:tcPr>
                </a:tc>
                <a:extLst>
                  <a:ext uri="{0D108BD9-81ED-4DB2-BD59-A6C34878D82A}">
                    <a16:rowId xmlns:a16="http://schemas.microsoft.com/office/drawing/2014/main" val="3660431276"/>
                  </a:ext>
                </a:extLst>
              </a:tr>
              <a:tr h="107965">
                <a:tc>
                  <a:txBody>
                    <a:bodyPr/>
                    <a:lstStyle/>
                    <a:p>
                      <a:pPr algn="l" fontAlgn="b"/>
                      <a:r>
                        <a:rPr lang="en-US" sz="800" b="0" i="0" u="none" strike="noStrike">
                          <a:solidFill>
                            <a:srgbClr val="000000"/>
                          </a:solidFill>
                          <a:effectLst/>
                          <a:latin typeface="Arial"/>
                        </a:rPr>
                        <a:t>Florida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7720 Philips Highway</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42,952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7.50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322,140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10</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13</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Negotiating a lease with a prospect</a:t>
                      </a:r>
                    </a:p>
                  </a:txBody>
                  <a:tcPr marL="0" marR="0" marT="0" marB="0" anchor="b">
                    <a:lnL>
                      <a:noFill/>
                    </a:lnL>
                    <a:lnR>
                      <a:noFill/>
                    </a:lnR>
                    <a:lnT>
                      <a:noFill/>
                    </a:lnT>
                    <a:lnB>
                      <a:noFill/>
                    </a:lnB>
                    <a:noFill/>
                  </a:tcPr>
                </a:tc>
                <a:extLst>
                  <a:ext uri="{0D108BD9-81ED-4DB2-BD59-A6C34878D82A}">
                    <a16:rowId xmlns:a16="http://schemas.microsoft.com/office/drawing/2014/main" val="1877504004"/>
                  </a:ext>
                </a:extLst>
              </a:tr>
              <a:tr h="107965">
                <a:tc>
                  <a:txBody>
                    <a:bodyPr/>
                    <a:lstStyle/>
                    <a:p>
                      <a:pPr algn="l" fontAlgn="b"/>
                      <a:r>
                        <a:rPr lang="en-US" sz="800" b="0" i="0" u="none" strike="noStrike">
                          <a:solidFill>
                            <a:srgbClr val="000000"/>
                          </a:solidFill>
                          <a:effectLst/>
                          <a:latin typeface="Arial"/>
                        </a:rPr>
                        <a:t>Atlanta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5070 Minola Drive</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48,276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6.60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318,622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10</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Broker has been given a few more months</a:t>
                      </a:r>
                    </a:p>
                  </a:txBody>
                  <a:tcPr marL="0" marR="0" marT="0" marB="0" anchor="b">
                    <a:lnL>
                      <a:noFill/>
                    </a:lnL>
                    <a:lnR>
                      <a:noFill/>
                    </a:lnR>
                    <a:lnT>
                      <a:noFill/>
                    </a:lnT>
                    <a:lnB>
                      <a:noFill/>
                    </a:lnB>
                    <a:noFill/>
                  </a:tcPr>
                </a:tc>
                <a:extLst>
                  <a:ext uri="{0D108BD9-81ED-4DB2-BD59-A6C34878D82A}">
                    <a16:rowId xmlns:a16="http://schemas.microsoft.com/office/drawing/2014/main" val="2809811935"/>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7055 Central Highway</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30,688 </a:t>
                      </a:r>
                    </a:p>
                  </a:txBody>
                  <a:tcPr marL="0" marR="0" marT="0" marB="0" anchor="b">
                    <a:lnL>
                      <a:noFill/>
                    </a:lnL>
                    <a:lnR>
                      <a:noFill/>
                    </a:lnR>
                    <a:lnT>
                      <a:noFill/>
                    </a:lnT>
                    <a:lnB>
                      <a:noFill/>
                    </a:lnB>
                    <a:solidFill>
                      <a:srgbClr val="E2EFDA"/>
                    </a:solidFill>
                  </a:tcPr>
                </a:tc>
                <a:tc>
                  <a:txBody>
                    <a:bodyPr/>
                    <a:lstStyle/>
                    <a:p>
                      <a:pPr algn="r" fontAlgn="b"/>
                      <a:r>
                        <a:rPr lang="en-US" sz="800" b="0" i="0" u="none" strike="noStrike">
                          <a:solidFill>
                            <a:srgbClr val="000000"/>
                          </a:solidFill>
                          <a:effectLst/>
                          <a:latin typeface="Arial"/>
                        </a:rPr>
                        <a:t>2</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10.17 </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312,060 </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13</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19</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chemeClr val="tx1"/>
                          </a:solidFill>
                          <a:effectLst/>
                          <a:latin typeface="Arial"/>
                        </a:rPr>
                        <a:t>Agreed to terms with a tenant at $9.75</a:t>
                      </a:r>
                    </a:p>
                  </a:txBody>
                  <a:tcPr marL="0" marR="0" marT="0" marB="0" anchor="b">
                    <a:lnL>
                      <a:noFill/>
                    </a:lnL>
                    <a:lnR>
                      <a:noFill/>
                    </a:lnR>
                    <a:lnT>
                      <a:noFill/>
                    </a:lnT>
                    <a:lnB>
                      <a:noFill/>
                    </a:lnB>
                    <a:solidFill>
                      <a:srgbClr val="E2EFDA"/>
                    </a:solidFill>
                  </a:tcPr>
                </a:tc>
                <a:extLst>
                  <a:ext uri="{0D108BD9-81ED-4DB2-BD59-A6C34878D82A}">
                    <a16:rowId xmlns:a16="http://schemas.microsoft.com/office/drawing/2014/main" val="4014562477"/>
                  </a:ext>
                </a:extLst>
              </a:tr>
              <a:tr h="107965">
                <a:tc>
                  <a:txBody>
                    <a:bodyPr/>
                    <a:lstStyle/>
                    <a:p>
                      <a:pPr algn="l" fontAlgn="b"/>
                      <a:r>
                        <a:rPr lang="en-US" sz="800" b="0" i="0" u="none" strike="noStrike">
                          <a:solidFill>
                            <a:srgbClr val="000000"/>
                          </a:solidFill>
                          <a:effectLst/>
                          <a:latin typeface="Arial"/>
                        </a:rPr>
                        <a:t>Atlanta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4225 Phil Niekro Parkway</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14,486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2</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20.81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301,512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16</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19</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Switched brokers, activity has still been slow</a:t>
                      </a:r>
                    </a:p>
                  </a:txBody>
                  <a:tcPr marL="0" marR="0" marT="0" marB="0" anchor="b">
                    <a:lnL>
                      <a:noFill/>
                    </a:lnL>
                    <a:lnR>
                      <a:noFill/>
                    </a:lnR>
                    <a:lnT>
                      <a:noFill/>
                    </a:lnT>
                    <a:lnB>
                      <a:noFill/>
                    </a:lnB>
                    <a:noFill/>
                  </a:tcPr>
                </a:tc>
                <a:extLst>
                  <a:ext uri="{0D108BD9-81ED-4DB2-BD59-A6C34878D82A}">
                    <a16:rowId xmlns:a16="http://schemas.microsoft.com/office/drawing/2014/main" val="1647790894"/>
                  </a:ext>
                </a:extLst>
              </a:tr>
              <a:tr h="107965">
                <a:tc>
                  <a:txBody>
                    <a:bodyPr/>
                    <a:lstStyle/>
                    <a:p>
                      <a:pPr algn="l" fontAlgn="b"/>
                      <a:r>
                        <a:rPr lang="en-US" sz="800" b="0" i="0" u="none" strike="noStrike">
                          <a:solidFill>
                            <a:srgbClr val="000000"/>
                          </a:solidFill>
                          <a:effectLst/>
                          <a:latin typeface="Arial"/>
                        </a:rPr>
                        <a:t>Memphis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4319 Delp Street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72,000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288,000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15</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Trading paper with prospect</a:t>
                      </a:r>
                    </a:p>
                  </a:txBody>
                  <a:tcPr marL="0" marR="0" marT="0" marB="0" anchor="b">
                    <a:lnL>
                      <a:noFill/>
                    </a:lnL>
                    <a:lnR>
                      <a:noFill/>
                    </a:lnR>
                    <a:lnT>
                      <a:noFill/>
                    </a:lnT>
                    <a:lnB>
                      <a:noFill/>
                    </a:lnB>
                    <a:noFill/>
                  </a:tcPr>
                </a:tc>
                <a:extLst>
                  <a:ext uri="{0D108BD9-81ED-4DB2-BD59-A6C34878D82A}">
                    <a16:rowId xmlns:a16="http://schemas.microsoft.com/office/drawing/2014/main" val="4241332804"/>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156 Algonquin Parkway</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17,761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16.00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284,176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16</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18</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Broker event held March 2025, Two offers for lease and close to terms with one.</a:t>
                      </a:r>
                      <a:endParaRPr lang="en-US" sz="800" b="0" i="0" u="none" strike="noStrike">
                        <a:solidFill>
                          <a:schemeClr val="tx1"/>
                        </a:solidFill>
                        <a:effectLst/>
                        <a:highlight>
                          <a:srgbClr val="FF0000"/>
                        </a:highlight>
                        <a:latin typeface="Arial"/>
                      </a:endParaRPr>
                    </a:p>
                  </a:txBody>
                  <a:tcPr marL="0" marR="0" marT="0" marB="0" anchor="b">
                    <a:lnL>
                      <a:noFill/>
                    </a:lnL>
                    <a:lnR>
                      <a:noFill/>
                    </a:lnR>
                    <a:lnT>
                      <a:noFill/>
                    </a:lnT>
                    <a:lnB>
                      <a:noFill/>
                    </a:lnB>
                    <a:noFill/>
                  </a:tcPr>
                </a:tc>
                <a:extLst>
                  <a:ext uri="{0D108BD9-81ED-4DB2-BD59-A6C34878D82A}">
                    <a16:rowId xmlns:a16="http://schemas.microsoft.com/office/drawing/2014/main" val="2256341371"/>
                  </a:ext>
                </a:extLst>
              </a:tr>
              <a:tr h="107965">
                <a:tc>
                  <a:txBody>
                    <a:bodyPr/>
                    <a:lstStyle/>
                    <a:p>
                      <a:pPr algn="l" fontAlgn="b"/>
                      <a:r>
                        <a:rPr lang="en-US" sz="800" b="0" i="0" u="none" strike="noStrike">
                          <a:solidFill>
                            <a:srgbClr val="000000"/>
                          </a:solidFill>
                          <a:effectLst/>
                          <a:latin typeface="Arial"/>
                        </a:rPr>
                        <a:t>Texas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2125 Vanco Drive</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26,532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10.50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278,586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16</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White box just completed, marketing for lease</a:t>
                      </a:r>
                      <a:endParaRPr lang="en-US" sz="800" b="0" i="0" u="none" strike="noStrike">
                        <a:solidFill>
                          <a:schemeClr val="tx1"/>
                        </a:solidFill>
                        <a:effectLst/>
                        <a:latin typeface="Arial" panose="020B06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745700125"/>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3001 Irwin Road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24,805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11.00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272,855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10</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13</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Trading paper with (2) prospects</a:t>
                      </a:r>
                    </a:p>
                  </a:txBody>
                  <a:tcPr marL="0" marR="0" marT="0" marB="0" anchor="b">
                    <a:lnL>
                      <a:noFill/>
                    </a:lnL>
                    <a:lnR>
                      <a:noFill/>
                    </a:lnR>
                    <a:lnT>
                      <a:noFill/>
                    </a:lnT>
                    <a:lnB>
                      <a:noFill/>
                    </a:lnB>
                    <a:noFill/>
                  </a:tcPr>
                </a:tc>
                <a:extLst>
                  <a:ext uri="{0D108BD9-81ED-4DB2-BD59-A6C34878D82A}">
                    <a16:rowId xmlns:a16="http://schemas.microsoft.com/office/drawing/2014/main" val="340139209"/>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3001 Irwin Road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24,600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11.00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270,600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Trading paper with (2) prospects</a:t>
                      </a:r>
                    </a:p>
                  </a:txBody>
                  <a:tcPr marL="0" marR="0" marT="0" marB="0" anchor="b">
                    <a:lnL>
                      <a:noFill/>
                    </a:lnL>
                    <a:lnR>
                      <a:noFill/>
                    </a:lnR>
                    <a:lnT>
                      <a:noFill/>
                    </a:lnT>
                    <a:lnB>
                      <a:noFill/>
                    </a:lnB>
                    <a:noFill/>
                  </a:tcPr>
                </a:tc>
                <a:extLst>
                  <a:ext uri="{0D108BD9-81ED-4DB2-BD59-A6C34878D82A}">
                    <a16:rowId xmlns:a16="http://schemas.microsoft.com/office/drawing/2014/main" val="351528110"/>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108 North Gold Drive</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23,912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11.00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263,032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8</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Lost a tenant due to inability to do outdoor storage – minimal prospects at this point.</a:t>
                      </a:r>
                    </a:p>
                  </a:txBody>
                  <a:tcPr marL="0" marR="0" marT="0" marB="0" anchor="b">
                    <a:lnL>
                      <a:noFill/>
                    </a:lnL>
                    <a:lnR>
                      <a:noFill/>
                    </a:lnR>
                    <a:lnT>
                      <a:noFill/>
                    </a:lnT>
                    <a:lnB>
                      <a:noFill/>
                    </a:lnB>
                    <a:noFill/>
                  </a:tcPr>
                </a:tc>
                <a:extLst>
                  <a:ext uri="{0D108BD9-81ED-4DB2-BD59-A6C34878D82A}">
                    <a16:rowId xmlns:a16="http://schemas.microsoft.com/office/drawing/2014/main" val="329512468"/>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6900 River Road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22,698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10.25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232,655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16</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19</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Property is currently on the market for a sale</a:t>
                      </a:r>
                    </a:p>
                  </a:txBody>
                  <a:tcPr marL="0" marR="0" marT="0" marB="0" anchor="b">
                    <a:lnL>
                      <a:noFill/>
                    </a:lnL>
                    <a:lnR>
                      <a:noFill/>
                    </a:lnR>
                    <a:lnT>
                      <a:noFill/>
                    </a:lnT>
                    <a:lnB>
                      <a:noFill/>
                    </a:lnB>
                    <a:noFill/>
                  </a:tcPr>
                </a:tc>
                <a:extLst>
                  <a:ext uri="{0D108BD9-81ED-4DB2-BD59-A6C34878D82A}">
                    <a16:rowId xmlns:a16="http://schemas.microsoft.com/office/drawing/2014/main" val="2413561822"/>
                  </a:ext>
                </a:extLst>
              </a:tr>
              <a:tr h="107965">
                <a:tc>
                  <a:txBody>
                    <a:bodyPr/>
                    <a:lstStyle/>
                    <a:p>
                      <a:pPr algn="l" fontAlgn="b"/>
                      <a:r>
                        <a:rPr lang="en-US" sz="800" b="0" i="0" u="none" strike="noStrike">
                          <a:solidFill>
                            <a:srgbClr val="000000"/>
                          </a:solidFill>
                          <a:effectLst/>
                          <a:latin typeface="Arial"/>
                        </a:rPr>
                        <a:t>Florida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6704 N 54th 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20,700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10.90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225,630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4</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5</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Recently on the market for lease</a:t>
                      </a:r>
                    </a:p>
                  </a:txBody>
                  <a:tcPr marL="0" marR="0" marT="0" marB="0" anchor="b">
                    <a:lnL>
                      <a:noFill/>
                    </a:lnL>
                    <a:lnR>
                      <a:noFill/>
                    </a:lnR>
                    <a:lnT>
                      <a:noFill/>
                    </a:lnT>
                    <a:lnB>
                      <a:noFill/>
                    </a:lnB>
                    <a:noFill/>
                  </a:tcPr>
                </a:tc>
                <a:extLst>
                  <a:ext uri="{0D108BD9-81ED-4DB2-BD59-A6C34878D82A}">
                    <a16:rowId xmlns:a16="http://schemas.microsoft.com/office/drawing/2014/main" val="318724994"/>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1803 Underwood Boulevard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17,600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10.50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184,800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20</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21</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New broker engaged</a:t>
                      </a:r>
                    </a:p>
                  </a:txBody>
                  <a:tcPr marL="0" marR="0" marT="0" marB="0" anchor="b">
                    <a:lnL>
                      <a:noFill/>
                    </a:lnL>
                    <a:lnR>
                      <a:noFill/>
                    </a:lnR>
                    <a:lnT>
                      <a:noFill/>
                    </a:lnT>
                    <a:lnB>
                      <a:noFill/>
                    </a:lnB>
                    <a:noFill/>
                  </a:tcPr>
                </a:tc>
                <a:extLst>
                  <a:ext uri="{0D108BD9-81ED-4DB2-BD59-A6C34878D82A}">
                    <a16:rowId xmlns:a16="http://schemas.microsoft.com/office/drawing/2014/main" val="3996483114"/>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220 Route 70</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23,545 </a:t>
                      </a:r>
                    </a:p>
                  </a:txBody>
                  <a:tcPr marL="0" marR="0" marT="0" marB="0" anchor="b">
                    <a:lnL>
                      <a:noFill/>
                    </a:lnL>
                    <a:lnR>
                      <a:noFill/>
                    </a:lnR>
                    <a:lnT>
                      <a:noFill/>
                    </a:lnT>
                    <a:lnB>
                      <a:noFill/>
                    </a:lnB>
                    <a:solidFill>
                      <a:srgbClr val="E2EFDA"/>
                    </a:solid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7.40 </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174,233 </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1</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chemeClr val="tx1"/>
                          </a:solidFill>
                          <a:effectLst/>
                          <a:latin typeface="Arial"/>
                        </a:rPr>
                        <a:t>Agreed to terms with neighboring tenant RPI to downsize to this suite</a:t>
                      </a:r>
                    </a:p>
                  </a:txBody>
                  <a:tcPr marL="0" marR="0" marT="0" marB="0" anchor="b">
                    <a:lnL>
                      <a:noFill/>
                    </a:lnL>
                    <a:lnR>
                      <a:noFill/>
                    </a:lnR>
                    <a:lnT>
                      <a:noFill/>
                    </a:lnT>
                    <a:lnB>
                      <a:noFill/>
                    </a:lnB>
                    <a:solidFill>
                      <a:srgbClr val="E2EFDA"/>
                    </a:solidFill>
                  </a:tcPr>
                </a:tc>
                <a:extLst>
                  <a:ext uri="{0D108BD9-81ED-4DB2-BD59-A6C34878D82A}">
                    <a16:rowId xmlns:a16="http://schemas.microsoft.com/office/drawing/2014/main" val="378328177"/>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1601-1641 Sherman Avenue</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13,869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10.75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149,092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Make-ready underway _ Limited leasing activity </a:t>
                      </a:r>
                    </a:p>
                  </a:txBody>
                  <a:tcPr marL="0" marR="0" marT="0" marB="0" anchor="b">
                    <a:lnL>
                      <a:noFill/>
                    </a:lnL>
                    <a:lnR>
                      <a:noFill/>
                    </a:lnR>
                    <a:lnT>
                      <a:noFill/>
                    </a:lnT>
                    <a:lnB>
                      <a:noFill/>
                    </a:lnB>
                    <a:noFill/>
                  </a:tcPr>
                </a:tc>
                <a:extLst>
                  <a:ext uri="{0D108BD9-81ED-4DB2-BD59-A6C34878D82A}">
                    <a16:rowId xmlns:a16="http://schemas.microsoft.com/office/drawing/2014/main" val="1470947771"/>
                  </a:ext>
                </a:extLst>
              </a:tr>
              <a:tr h="107965">
                <a:tc>
                  <a:txBody>
                    <a:bodyPr/>
                    <a:lstStyle/>
                    <a:p>
                      <a:pPr marL="0" algn="l" eaLnBrk="1" fontAlgn="b" hangingPunct="1"/>
                      <a:r>
                        <a:rPr lang="en-US" sz="800" b="0" i="0" u="none" strike="noStrike">
                          <a:solidFill>
                            <a:srgbClr val="000000"/>
                          </a:solidFill>
                          <a:effectLst/>
                          <a:latin typeface="Arial"/>
                          <a:ea typeface="+mn-ea"/>
                          <a:cs typeface="+mn-cs"/>
                        </a:rPr>
                        <a:t>Memphis</a:t>
                      </a:r>
                    </a:p>
                  </a:txBody>
                  <a:tcPr marL="0" marR="0" marT="0" marB="0" anchor="b">
                    <a:lnL>
                      <a:noFill/>
                    </a:lnL>
                    <a:lnR>
                      <a:noFill/>
                    </a:lnR>
                    <a:lnT>
                      <a:noFill/>
                    </a:lnT>
                    <a:lnB>
                      <a:noFill/>
                    </a:lnB>
                    <a:noFill/>
                  </a:tcPr>
                </a:tc>
                <a:tc>
                  <a:txBody>
                    <a:bodyPr/>
                    <a:lstStyle/>
                    <a:p>
                      <a:pPr marL="0" algn="l" eaLnBrk="1" fontAlgn="b" hangingPunct="1"/>
                      <a:r>
                        <a:rPr lang="en-US" sz="800" b="0" i="0" u="none" strike="noStrike">
                          <a:solidFill>
                            <a:srgbClr val="000000"/>
                          </a:solidFill>
                          <a:effectLst/>
                          <a:latin typeface="Arial"/>
                          <a:ea typeface="+mn-ea"/>
                          <a:cs typeface="+mn-cs"/>
                        </a:rPr>
                        <a:t>225 Bobrick Drive</a:t>
                      </a:r>
                    </a:p>
                  </a:txBody>
                  <a:tcPr marL="0" marR="0" marT="0" marB="0" anchor="b">
                    <a:lnL>
                      <a:noFill/>
                    </a:lnL>
                    <a:lnR>
                      <a:noFill/>
                    </a:lnR>
                    <a:lnT>
                      <a:noFill/>
                    </a:lnT>
                    <a:lnB>
                      <a:noFill/>
                    </a:lnB>
                    <a:noFill/>
                  </a:tcPr>
                </a:tc>
                <a:tc>
                  <a:txBody>
                    <a:bodyPr/>
                    <a:lstStyle/>
                    <a:p>
                      <a:pPr marL="0" algn="l" eaLnBrk="1" fontAlgn="b" hangingPunct="1"/>
                      <a:r>
                        <a:rPr lang="en-US" sz="800" b="0" i="0" u="none" strike="noStrike">
                          <a:solidFill>
                            <a:srgbClr val="000000"/>
                          </a:solidFill>
                          <a:effectLst/>
                          <a:latin typeface="Arial"/>
                          <a:ea typeface="+mn-ea"/>
                          <a:cs typeface="+mn-cs"/>
                        </a:rPr>
                        <a:t>        33,340 </a:t>
                      </a:r>
                    </a:p>
                  </a:txBody>
                  <a:tcPr marL="0" marR="0" marT="0" marB="0" anchor="b">
                    <a:lnL>
                      <a:noFill/>
                    </a:lnL>
                    <a:lnR>
                      <a:noFill/>
                    </a:lnR>
                    <a:lnT>
                      <a:noFill/>
                    </a:lnT>
                    <a:lnB>
                      <a:noFill/>
                    </a:lnB>
                    <a:noFill/>
                  </a:tcPr>
                </a:tc>
                <a:tc>
                  <a:txBody>
                    <a:bodyPr/>
                    <a:lstStyle/>
                    <a:p>
                      <a:pPr marL="0" algn="l" eaLnBrk="1" fontAlgn="b" hangingPunct="1"/>
                      <a:r>
                        <a:rPr lang="en-US" sz="800" b="0" i="0" u="none" strike="noStrike">
                          <a:solidFill>
                            <a:srgbClr val="000000"/>
                          </a:solidFill>
                          <a:effectLst/>
                          <a:latin typeface="Arial"/>
                          <a:ea typeface="+mn-ea"/>
                          <a:cs typeface="+mn-cs"/>
                        </a:rPr>
                        <a:t>1</a:t>
                      </a:r>
                    </a:p>
                  </a:txBody>
                  <a:tcPr marL="0" marR="0" marT="0" marB="0" anchor="b">
                    <a:lnL>
                      <a:noFill/>
                    </a:lnL>
                    <a:lnR>
                      <a:noFill/>
                    </a:lnR>
                    <a:lnT>
                      <a:noFill/>
                    </a:lnT>
                    <a:lnB>
                      <a:noFill/>
                    </a:lnB>
                    <a:noFill/>
                  </a:tcPr>
                </a:tc>
                <a:tc>
                  <a:txBody>
                    <a:bodyPr/>
                    <a:lstStyle/>
                    <a:p>
                      <a:pPr marL="0" algn="l" eaLnBrk="1" fontAlgn="b" hangingPunct="1"/>
                      <a:r>
                        <a:rPr lang="en-US" sz="800" b="0" i="0" u="none" strike="noStrike">
                          <a:solidFill>
                            <a:srgbClr val="000000"/>
                          </a:solidFill>
                          <a:effectLst/>
                          <a:latin typeface="Arial"/>
                          <a:ea typeface="+mn-ea"/>
                          <a:cs typeface="+mn-cs"/>
                        </a:rPr>
                        <a:t>       4.00 </a:t>
                      </a:r>
                    </a:p>
                  </a:txBody>
                  <a:tcPr marL="0" marR="0" marT="0" marB="0" anchor="b">
                    <a:lnL>
                      <a:noFill/>
                    </a:lnL>
                    <a:lnR>
                      <a:noFill/>
                    </a:lnR>
                    <a:lnT>
                      <a:noFill/>
                    </a:lnT>
                    <a:lnB>
                      <a:noFill/>
                    </a:lnB>
                    <a:noFill/>
                  </a:tcPr>
                </a:tc>
                <a:tc>
                  <a:txBody>
                    <a:bodyPr/>
                    <a:lstStyle/>
                    <a:p>
                      <a:pPr marL="0" algn="l" eaLnBrk="1" fontAlgn="b" hangingPunct="1"/>
                      <a:r>
                        <a:rPr lang="en-US" sz="800" b="0" i="0" u="none" strike="noStrike">
                          <a:solidFill>
                            <a:srgbClr val="000000"/>
                          </a:solidFill>
                          <a:effectLst/>
                          <a:latin typeface="Arial"/>
                          <a:ea typeface="+mn-ea"/>
                          <a:cs typeface="+mn-cs"/>
                        </a:rPr>
                        <a:t>         133,360 </a:t>
                      </a:r>
                    </a:p>
                  </a:txBody>
                  <a:tcPr marL="0" marR="0" marT="0" marB="0" anchor="b">
                    <a:lnL>
                      <a:noFill/>
                    </a:lnL>
                    <a:lnR>
                      <a:noFill/>
                    </a:lnR>
                    <a:lnT>
                      <a:noFill/>
                    </a:lnT>
                    <a:lnB>
                      <a:noFill/>
                    </a:lnB>
                    <a:noFill/>
                  </a:tcPr>
                </a:tc>
                <a:tc>
                  <a:txBody>
                    <a:bodyPr/>
                    <a:lstStyle/>
                    <a:p>
                      <a:pPr marL="0" algn="l" eaLnBrk="1" fontAlgn="b" hangingPunct="1"/>
                      <a:r>
                        <a:rPr lang="en-US" sz="800" b="0" i="0" u="none" strike="noStrike">
                          <a:solidFill>
                            <a:srgbClr val="000000"/>
                          </a:solidFill>
                          <a:effectLst/>
                          <a:latin typeface="Arial"/>
                          <a:ea typeface="+mn-ea"/>
                          <a:cs typeface="+mn-cs"/>
                        </a:rPr>
                        <a:t>6</a:t>
                      </a:r>
                    </a:p>
                  </a:txBody>
                  <a:tcPr marL="0" marR="0" marT="0" marB="0" anchor="b">
                    <a:lnL>
                      <a:noFill/>
                    </a:lnL>
                    <a:lnR>
                      <a:noFill/>
                    </a:lnR>
                    <a:lnT>
                      <a:noFill/>
                    </a:lnT>
                    <a:lnB>
                      <a:noFill/>
                    </a:lnB>
                    <a:noFill/>
                  </a:tcPr>
                </a:tc>
                <a:tc>
                  <a:txBody>
                    <a:bodyPr/>
                    <a:lstStyle/>
                    <a:p>
                      <a:pPr marL="0" algn="l" eaLnBrk="1" fontAlgn="b" hangingPunct="1"/>
                      <a:r>
                        <a:rPr lang="en-US" sz="800" b="0" i="0" u="none" strike="noStrike">
                          <a:solidFill>
                            <a:srgbClr val="000000"/>
                          </a:solidFill>
                          <a:effectLst/>
                          <a:latin typeface="Arial"/>
                          <a:ea typeface="+mn-ea"/>
                          <a:cs typeface="+mn-cs"/>
                        </a:rPr>
                        <a:t>3</a:t>
                      </a:r>
                    </a:p>
                  </a:txBody>
                  <a:tcPr marL="0" marR="0" marT="0" marB="0" anchor="b">
                    <a:lnL>
                      <a:noFill/>
                    </a:lnL>
                    <a:lnR>
                      <a:noFill/>
                    </a:lnR>
                    <a:lnT>
                      <a:noFill/>
                    </a:lnT>
                    <a:lnB>
                      <a:noFill/>
                    </a:lnB>
                    <a:noFill/>
                  </a:tcPr>
                </a:tc>
                <a:tc>
                  <a:txBody>
                    <a:bodyPr/>
                    <a:lstStyle/>
                    <a:p>
                      <a:pPr marL="0" algn="l" eaLnBrk="1" fontAlgn="b" hangingPunct="1"/>
                      <a:r>
                        <a:rPr lang="en-US" sz="800" b="0" i="0" u="none" strike="noStrike">
                          <a:solidFill>
                            <a:srgbClr val="000000"/>
                          </a:solidFill>
                          <a:effectLst/>
                          <a:latin typeface="Arial"/>
                          <a:ea typeface="+mn-ea"/>
                          <a:cs typeface="+mn-cs"/>
                        </a:rPr>
                        <a:t>9</a:t>
                      </a:r>
                    </a:p>
                  </a:txBody>
                  <a:tcPr marL="0" marR="0" marT="0" marB="0" anchor="b">
                    <a:lnL>
                      <a:noFill/>
                    </a:lnL>
                    <a:lnR>
                      <a:noFill/>
                    </a:lnR>
                    <a:lnT>
                      <a:noFill/>
                    </a:lnT>
                    <a:lnB>
                      <a:noFill/>
                    </a:lnB>
                    <a:noFill/>
                  </a:tcPr>
                </a:tc>
                <a:tc>
                  <a:txBody>
                    <a:bodyPr/>
                    <a:lstStyle/>
                    <a:p>
                      <a:pPr marL="0" algn="l" eaLnBrk="1" fontAlgn="b" hangingPunct="1"/>
                      <a:r>
                        <a:rPr lang="en-US" sz="800" b="0" i="0" u="none" strike="noStrike">
                          <a:solidFill>
                            <a:srgbClr val="000000"/>
                          </a:solidFill>
                          <a:effectLst/>
                          <a:latin typeface="Arial"/>
                          <a:ea typeface="+mn-ea"/>
                          <a:cs typeface="+mn-cs"/>
                        </a:rPr>
                        <a:t>Property is currently on the market for sale</a:t>
                      </a:r>
                    </a:p>
                  </a:txBody>
                  <a:tcPr marL="0" marR="0" marT="0" marB="0" anchor="b">
                    <a:lnL>
                      <a:noFill/>
                    </a:lnL>
                    <a:lnR>
                      <a:noFill/>
                    </a:lnR>
                    <a:lnT>
                      <a:noFill/>
                    </a:lnT>
                    <a:lnB>
                      <a:noFill/>
                    </a:lnB>
                    <a:noFill/>
                  </a:tcPr>
                </a:tc>
                <a:extLst>
                  <a:ext uri="{0D108BD9-81ED-4DB2-BD59-A6C34878D82A}">
                    <a16:rowId xmlns:a16="http://schemas.microsoft.com/office/drawing/2014/main" val="3866199167"/>
                  </a:ext>
                </a:extLst>
              </a:tr>
              <a:tr h="107964">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1980 Old Cuthbert Road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14,000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9.50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133,000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Make-ready underway_ Trading paper with a prospect</a:t>
                      </a:r>
                    </a:p>
                  </a:txBody>
                  <a:tcPr marL="0" marR="0" marT="0" marB="0" anchor="b">
                    <a:lnL>
                      <a:noFill/>
                    </a:lnL>
                    <a:lnR>
                      <a:noFill/>
                    </a:lnR>
                    <a:lnT>
                      <a:noFill/>
                    </a:lnT>
                    <a:lnB>
                      <a:noFill/>
                    </a:lnB>
                    <a:noFill/>
                  </a:tcPr>
                </a:tc>
                <a:extLst>
                  <a:ext uri="{0D108BD9-81ED-4DB2-BD59-A6C34878D82A}">
                    <a16:rowId xmlns:a16="http://schemas.microsoft.com/office/drawing/2014/main" val="2107071191"/>
                  </a:ext>
                </a:extLst>
              </a:tr>
              <a:tr h="107965">
                <a:tc>
                  <a:txBody>
                    <a:bodyPr/>
                    <a:lstStyle/>
                    <a:p>
                      <a:pPr algn="l" fontAlgn="b"/>
                      <a:r>
                        <a:rPr lang="en-US" sz="800" b="0" i="0" u="none" strike="noStrike">
                          <a:solidFill>
                            <a:srgbClr val="000000"/>
                          </a:solidFill>
                          <a:effectLst/>
                          <a:latin typeface="Arial"/>
                        </a:rPr>
                        <a:t>Texas</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4728 Goldfield Drive</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          8,730 </a:t>
                      </a:r>
                    </a:p>
                  </a:txBody>
                  <a:tcPr marL="0" marR="0" marT="0" marB="0" anchor="b">
                    <a:lnL>
                      <a:noFill/>
                    </a:lnL>
                    <a:lnR>
                      <a:noFill/>
                    </a:lnR>
                    <a:lnT>
                      <a:noFill/>
                    </a:lnT>
                    <a:lnB>
                      <a:noFill/>
                    </a:lnB>
                    <a:solidFill>
                      <a:schemeClr val="bg1"/>
                    </a:solid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       8.50 </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           74,205 </a:t>
                      </a:r>
                    </a:p>
                  </a:txBody>
                  <a:tcPr marL="0" marR="0" marT="0" marB="0" anchor="b">
                    <a:lnL>
                      <a:noFill/>
                    </a:lnL>
                    <a:lnR>
                      <a:noFill/>
                    </a:lnR>
                    <a:lnT>
                      <a:noFill/>
                    </a:lnT>
                    <a:lnB>
                      <a:noFill/>
                    </a:lnB>
                    <a:solidFill>
                      <a:schemeClr val="bg1"/>
                    </a:solid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solidFill>
                      <a:schemeClr val="bg1"/>
                    </a:solid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solidFill>
                      <a:schemeClr val="bg1"/>
                    </a:solidFill>
                  </a:tcPr>
                </a:tc>
                <a:tc>
                  <a:txBody>
                    <a:bodyPr/>
                    <a:lstStyle/>
                    <a:p>
                      <a:pPr algn="ctr" fontAlgn="b"/>
                      <a:r>
                        <a:rPr lang="en-US" sz="800" b="0" i="0" u="none" strike="noStrike">
                          <a:solidFill>
                            <a:srgbClr val="000000"/>
                          </a:solidFill>
                          <a:effectLst/>
                          <a:latin typeface="Arial"/>
                        </a:rPr>
                        <a:t>12</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a:rPr>
                        <a:t>Property is under contract</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2407307853"/>
                  </a:ext>
                </a:extLst>
              </a:tr>
              <a:tr h="107965">
                <a:tc>
                  <a:txBody>
                    <a:bodyPr/>
                    <a:lstStyle/>
                    <a:p>
                      <a:pPr algn="l" fontAlgn="b"/>
                      <a:r>
                        <a:rPr lang="en-US" sz="800" b="0" i="0" u="none" strike="noStrike">
                          <a:solidFill>
                            <a:srgbClr val="000000"/>
                          </a:solidFill>
                          <a:effectLst/>
                          <a:latin typeface="Arial"/>
                        </a:rPr>
                        <a:t>Texas</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10501 King William Drive</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          6,525 </a:t>
                      </a:r>
                    </a:p>
                  </a:txBody>
                  <a:tcPr marL="0" marR="0" marT="0" marB="0" anchor="b">
                    <a:lnL>
                      <a:noFill/>
                    </a:lnL>
                    <a:lnR>
                      <a:noFill/>
                    </a:lnR>
                    <a:lnT>
                      <a:noFill/>
                    </a:lnT>
                    <a:lnB>
                      <a:noFill/>
                    </a:lnB>
                    <a:solidFill>
                      <a:schemeClr val="bg1"/>
                    </a:solid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       9.00 </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           58,725 </a:t>
                      </a:r>
                    </a:p>
                  </a:txBody>
                  <a:tcPr marL="0" marR="0" marT="0" marB="0" anchor="b">
                    <a:lnL>
                      <a:noFill/>
                    </a:lnL>
                    <a:lnR>
                      <a:noFill/>
                    </a:lnR>
                    <a:lnT>
                      <a:noFill/>
                    </a:lnT>
                    <a:lnB>
                      <a:noFill/>
                    </a:lnB>
                    <a:solidFill>
                      <a:schemeClr val="bg1"/>
                    </a:solid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solidFill>
                      <a:schemeClr val="bg1"/>
                    </a:solid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solidFill>
                      <a:schemeClr val="bg1"/>
                    </a:solid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a:rPr>
                        <a:t>Limited leasing activity </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4166742883"/>
                  </a:ext>
                </a:extLst>
              </a:tr>
              <a:tr h="107965">
                <a:tc>
                  <a:txBody>
                    <a:bodyPr/>
                    <a:lstStyle/>
                    <a:p>
                      <a:pPr algn="l" fontAlgn="b"/>
                      <a:r>
                        <a:rPr lang="en-US" sz="800" b="0" i="0" u="none" strike="noStrike">
                          <a:solidFill>
                            <a:srgbClr val="000000"/>
                          </a:solidFill>
                          <a:effectLst/>
                          <a:latin typeface="Arial"/>
                        </a:rPr>
                        <a:t>Midwest</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141-145 Bernice</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          2,925 </a:t>
                      </a:r>
                    </a:p>
                  </a:txBody>
                  <a:tcPr marL="0" marR="0" marT="0" marB="0" anchor="b">
                    <a:lnL>
                      <a:noFill/>
                    </a:lnL>
                    <a:lnR>
                      <a:noFill/>
                    </a:lnR>
                    <a:lnT>
                      <a:noFill/>
                    </a:lnT>
                    <a:lnB>
                      <a:noFill/>
                    </a:lnB>
                    <a:solidFill>
                      <a:schemeClr val="bg1"/>
                    </a:solid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       8.50 </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rgbClr val="000000"/>
                          </a:solidFill>
                          <a:effectLst/>
                          <a:latin typeface="Arial"/>
                        </a:rPr>
                        <a:t>           24,863 </a:t>
                      </a:r>
                    </a:p>
                  </a:txBody>
                  <a:tcPr marL="0" marR="0" marT="0" marB="0" anchor="b">
                    <a:lnL>
                      <a:noFill/>
                    </a:lnL>
                    <a:lnR>
                      <a:noFill/>
                    </a:lnR>
                    <a:lnT>
                      <a:noFill/>
                    </a:lnT>
                    <a:lnB>
                      <a:noFill/>
                    </a:lnB>
                    <a:solidFill>
                      <a:schemeClr val="bg1"/>
                    </a:solidFill>
                  </a:tcPr>
                </a:tc>
                <a:tc>
                  <a:txBody>
                    <a:bodyPr/>
                    <a:lstStyle/>
                    <a:p>
                      <a:pPr algn="ctr" fontAlgn="b"/>
                      <a:r>
                        <a:rPr lang="en-US" sz="800" b="0" i="0" u="none" strike="noStrike">
                          <a:solidFill>
                            <a:srgbClr val="000000"/>
                          </a:solidFill>
                          <a:effectLst/>
                          <a:latin typeface="Arial"/>
                        </a:rPr>
                        <a:t>10</a:t>
                      </a:r>
                    </a:p>
                  </a:txBody>
                  <a:tcPr marL="0" marR="0" marT="0" marB="0" anchor="b">
                    <a:lnL>
                      <a:noFill/>
                    </a:lnL>
                    <a:lnR>
                      <a:noFill/>
                    </a:lnR>
                    <a:lnT>
                      <a:noFill/>
                    </a:lnT>
                    <a:lnB>
                      <a:noFill/>
                    </a:lnB>
                    <a:solidFill>
                      <a:schemeClr val="bg1"/>
                    </a:solid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solidFill>
                      <a:schemeClr val="bg1"/>
                    </a:solidFill>
                  </a:tcPr>
                </a:tc>
                <a:tc>
                  <a:txBody>
                    <a:bodyPr/>
                    <a:lstStyle/>
                    <a:p>
                      <a:pPr algn="ctr" fontAlgn="b"/>
                      <a:r>
                        <a:rPr lang="en-US" sz="800" b="0" i="0" u="none" strike="noStrike">
                          <a:solidFill>
                            <a:srgbClr val="000000"/>
                          </a:solidFill>
                          <a:effectLst/>
                          <a:latin typeface="Arial"/>
                        </a:rPr>
                        <a:t>13</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a:rPr>
                        <a:t>Minimal leasing activity – heavier office build-out.</a:t>
                      </a:r>
                      <a:endParaRPr lang="en-US" sz="800" b="0" i="0" u="none" strike="noStrike">
                        <a:solidFill>
                          <a:schemeClr val="tx1"/>
                        </a:solidFill>
                        <a:effectLst/>
                        <a:latin typeface="Arial" panose="020B0604020202020204" pitchFamily="34" charset="0"/>
                      </a:endParaRP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249376153"/>
                  </a:ext>
                </a:extLst>
              </a:tr>
              <a:tr h="107965">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440 Benigno Boulevard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343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15.50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5,317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48</a:t>
                      </a:r>
                    </a:p>
                  </a:txBody>
                  <a:tcPr marL="0" marR="0" marT="0" marB="0" anchor="b">
                    <a:lnL>
                      <a:noFill/>
                    </a:lnL>
                    <a:lnR>
                      <a:noFill/>
                    </a:lnR>
                    <a:lnT>
                      <a:noFill/>
                    </a:lnT>
                    <a:lnB>
                      <a:noFill/>
                    </a:lnB>
                    <a:noFill/>
                  </a:tcPr>
                </a:tc>
                <a:tc>
                  <a:txBody>
                    <a:bodyPr/>
                    <a:lstStyle/>
                    <a:p>
                      <a:pPr algn="l" fontAlgn="b"/>
                      <a:r>
                        <a:rPr lang="en-US" sz="800" b="0" i="0" u="none" strike="noStrike">
                          <a:solidFill>
                            <a:schemeClr val="tx1"/>
                          </a:solidFill>
                          <a:effectLst/>
                          <a:latin typeface="Arial"/>
                        </a:rPr>
                        <a:t>Property is currently under contract</a:t>
                      </a:r>
                    </a:p>
                  </a:txBody>
                  <a:tcPr marL="0" marR="0" marT="0" marB="0" anchor="b">
                    <a:lnL>
                      <a:noFill/>
                    </a:lnL>
                    <a:lnR>
                      <a:noFill/>
                    </a:lnR>
                    <a:lnT>
                      <a:noFill/>
                    </a:lnT>
                    <a:lnB>
                      <a:noFill/>
                    </a:lnB>
                    <a:noFill/>
                  </a:tcPr>
                </a:tc>
                <a:extLst>
                  <a:ext uri="{0D108BD9-81ED-4DB2-BD59-A6C34878D82A}">
                    <a16:rowId xmlns:a16="http://schemas.microsoft.com/office/drawing/2014/main" val="3309531269"/>
                  </a:ext>
                </a:extLst>
              </a:tr>
              <a:tr h="107965">
                <a:tc>
                  <a:txBody>
                    <a:bodyPr/>
                    <a:lstStyle/>
                    <a:p>
                      <a:pPr algn="l" fontAlgn="b"/>
                      <a:r>
                        <a:rPr lang="en-US" sz="800" b="1" i="0" u="none" strike="noStrike">
                          <a:solidFill>
                            <a:srgbClr val="000000"/>
                          </a:solidFill>
                          <a:effectLst/>
                          <a:latin typeface="Arial"/>
                        </a:rPr>
                        <a:t>Total </a:t>
                      </a:r>
                    </a:p>
                  </a:txBody>
                  <a:tcPr marL="0" marR="0" marT="0" marB="0" anchor="b">
                    <a:lnL>
                      <a:noFill/>
                    </a:lnL>
                    <a:lnR>
                      <a:noFill/>
                    </a:lnR>
                    <a:lnT>
                      <a:noFill/>
                    </a:lnT>
                    <a:lnB>
                      <a:noFill/>
                    </a:lnB>
                    <a:solidFill>
                      <a:srgbClr val="C9C9C9"/>
                    </a:solidFill>
                  </a:tcPr>
                </a:tc>
                <a:tc>
                  <a:txBody>
                    <a:bodyPr/>
                    <a:lstStyle/>
                    <a:p>
                      <a:pPr algn="l" fontAlgn="b"/>
                      <a:endParaRPr lang="en-US" sz="800" b="1" i="0" u="none" strike="noStrike">
                        <a:solidFill>
                          <a:srgbClr val="000000"/>
                        </a:solidFill>
                        <a:effectLst/>
                        <a:latin typeface="Arial"/>
                      </a:endParaRPr>
                    </a:p>
                  </a:txBody>
                  <a:tcPr marL="0" marR="0" marT="0" marB="0" anchor="b">
                    <a:lnL>
                      <a:noFill/>
                    </a:lnL>
                    <a:lnR>
                      <a:noFill/>
                    </a:lnR>
                    <a:lnT>
                      <a:noFill/>
                    </a:lnT>
                    <a:lnB>
                      <a:noFill/>
                    </a:lnB>
                    <a:solidFill>
                      <a:srgbClr val="C9C9C9"/>
                    </a:solidFill>
                  </a:tcPr>
                </a:tc>
                <a:tc>
                  <a:txBody>
                    <a:bodyPr/>
                    <a:lstStyle/>
                    <a:p>
                      <a:pPr algn="l" fontAlgn="b"/>
                      <a:r>
                        <a:rPr lang="en-US" sz="800" b="1" i="0" u="none" strike="noStrike">
                          <a:solidFill>
                            <a:srgbClr val="000000"/>
                          </a:solidFill>
                          <a:effectLst/>
                          <a:latin typeface="Arial"/>
                        </a:rPr>
                        <a:t>   1,066,593 </a:t>
                      </a:r>
                    </a:p>
                  </a:txBody>
                  <a:tcPr marL="0" marR="0" marT="0" marB="0" anchor="b">
                    <a:lnL>
                      <a:noFill/>
                    </a:lnL>
                    <a:lnR>
                      <a:noFill/>
                    </a:lnR>
                    <a:lnT>
                      <a:noFill/>
                    </a:lnT>
                    <a:lnB>
                      <a:noFill/>
                    </a:lnB>
                    <a:solidFill>
                      <a:srgbClr val="C9C9C9"/>
                    </a:solidFill>
                  </a:tcPr>
                </a:tc>
                <a:tc>
                  <a:txBody>
                    <a:bodyPr/>
                    <a:lstStyle/>
                    <a:p>
                      <a:pPr algn="l" fontAlgn="b"/>
                      <a:r>
                        <a:rPr lang="en-US" sz="800" b="1" i="0" u="none" strike="noStrike">
                          <a:solidFill>
                            <a:srgbClr val="000000"/>
                          </a:solidFill>
                          <a:effectLst/>
                          <a:latin typeface="Arial"/>
                        </a:rPr>
                        <a:t>          31 </a:t>
                      </a:r>
                    </a:p>
                  </a:txBody>
                  <a:tcPr marL="0" marR="0" marT="0" marB="0" anchor="b">
                    <a:lnL>
                      <a:noFill/>
                    </a:lnL>
                    <a:lnR>
                      <a:noFill/>
                    </a:lnR>
                    <a:lnT>
                      <a:noFill/>
                    </a:lnT>
                    <a:lnB>
                      <a:noFill/>
                    </a:lnB>
                    <a:solidFill>
                      <a:srgbClr val="C9C9C9"/>
                    </a:solidFill>
                  </a:tcPr>
                </a:tc>
                <a:tc>
                  <a:txBody>
                    <a:bodyPr/>
                    <a:lstStyle/>
                    <a:p>
                      <a:pPr algn="l" fontAlgn="b"/>
                      <a:r>
                        <a:rPr lang="en-US" sz="800" b="1" i="0" u="none" strike="noStrike">
                          <a:solidFill>
                            <a:srgbClr val="000000"/>
                          </a:solidFill>
                          <a:effectLst/>
                          <a:latin typeface="Arial"/>
                        </a:rPr>
                        <a:t>           8 </a:t>
                      </a:r>
                    </a:p>
                  </a:txBody>
                  <a:tcPr marL="0" marR="0" marT="0" marB="0" anchor="b">
                    <a:lnL>
                      <a:noFill/>
                    </a:lnL>
                    <a:lnR>
                      <a:noFill/>
                    </a:lnR>
                    <a:lnT>
                      <a:noFill/>
                    </a:lnT>
                    <a:lnB>
                      <a:noFill/>
                    </a:lnB>
                    <a:solidFill>
                      <a:srgbClr val="C9C9C9"/>
                    </a:solidFill>
                  </a:tcPr>
                </a:tc>
                <a:tc>
                  <a:txBody>
                    <a:bodyPr/>
                    <a:lstStyle/>
                    <a:p>
                      <a:pPr algn="l" fontAlgn="b"/>
                      <a:r>
                        <a:rPr lang="en-US" sz="800" b="1" i="0" u="none" strike="noStrike">
                          <a:solidFill>
                            <a:srgbClr val="000000"/>
                          </a:solidFill>
                          <a:effectLst/>
                          <a:latin typeface="Arial"/>
                        </a:rPr>
                        <a:t>      8,820,868 </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a:rPr>
                        <a:t>9</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a:rPr>
                        <a:t>5</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a:rPr>
                        <a:t>14</a:t>
                      </a:r>
                    </a:p>
                  </a:txBody>
                  <a:tcPr marL="0" marR="0" marT="0" marB="0" anchor="b">
                    <a:lnL>
                      <a:noFill/>
                    </a:lnL>
                    <a:lnR>
                      <a:noFill/>
                    </a:lnR>
                    <a:lnT>
                      <a:noFill/>
                    </a:lnT>
                    <a:lnB>
                      <a:noFill/>
                    </a:lnB>
                    <a:solidFill>
                      <a:srgbClr val="C9C9C9"/>
                    </a:solidFill>
                  </a:tcPr>
                </a:tc>
                <a:tc>
                  <a:txBody>
                    <a:bodyPr/>
                    <a:lstStyle/>
                    <a:p>
                      <a:pPr algn="l" fontAlgn="b"/>
                      <a:endParaRPr lang="en-US" sz="800" b="1" i="0" u="none" strike="noStrike">
                        <a:solidFill>
                          <a:schemeClr val="tx1"/>
                        </a:solidFill>
                        <a:effectLst/>
                        <a:latin typeface="Arial"/>
                      </a:endParaRPr>
                    </a:p>
                  </a:txBody>
                  <a:tcPr marL="0" marR="0" marT="0" marB="0" anchor="b">
                    <a:lnL>
                      <a:noFill/>
                    </a:lnL>
                    <a:lnR>
                      <a:noFill/>
                    </a:lnR>
                    <a:lnT>
                      <a:noFill/>
                    </a:lnT>
                    <a:lnB>
                      <a:noFill/>
                    </a:lnB>
                    <a:solidFill>
                      <a:srgbClr val="C9C9C9"/>
                    </a:solidFill>
                  </a:tcPr>
                </a:tc>
                <a:extLst>
                  <a:ext uri="{0D108BD9-81ED-4DB2-BD59-A6C34878D82A}">
                    <a16:rowId xmlns:a16="http://schemas.microsoft.com/office/drawing/2014/main" val="1828606838"/>
                  </a:ext>
                </a:extLst>
              </a:tr>
            </a:tbl>
          </a:graphicData>
        </a:graphic>
      </p:graphicFrame>
    </p:spTree>
    <p:extLst>
      <p:ext uri="{BB962C8B-B14F-4D97-AF65-F5344CB8AC3E}">
        <p14:creationId xmlns:p14="http://schemas.microsoft.com/office/powerpoint/2010/main" val="3961711943"/>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86B5E-4C32-9BAB-2BB1-CAC256ACC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D7D27-AD72-6ECB-8593-68CC0F7CACDA}"/>
              </a:ext>
            </a:extLst>
          </p:cNvPr>
          <p:cNvSpPr>
            <a:spLocks noGrp="1"/>
          </p:cNvSpPr>
          <p:nvPr>
            <p:ph type="title"/>
          </p:nvPr>
        </p:nvSpPr>
        <p:spPr/>
        <p:txBody>
          <a:bodyPr/>
          <a:lstStyle/>
          <a:p>
            <a:r>
              <a:rPr lang="en-US"/>
              <a:t>Planned Dispositions | </a:t>
            </a:r>
            <a:r>
              <a:rPr lang="en-US" b="0"/>
              <a:t>Fund 2</a:t>
            </a:r>
          </a:p>
        </p:txBody>
      </p:sp>
      <p:graphicFrame>
        <p:nvGraphicFramePr>
          <p:cNvPr id="4" name="Table 3">
            <a:extLst>
              <a:ext uri="{FF2B5EF4-FFF2-40B4-BE49-F238E27FC236}">
                <a16:creationId xmlns:a16="http://schemas.microsoft.com/office/drawing/2014/main" id="{F3F4A1FE-3ACE-932D-25AC-6D8A83044167}"/>
              </a:ext>
            </a:extLst>
          </p:cNvPr>
          <p:cNvGraphicFramePr>
            <a:graphicFrameLocks noGrp="1"/>
          </p:cNvGraphicFramePr>
          <p:nvPr/>
        </p:nvGraphicFramePr>
        <p:xfrm>
          <a:off x="391160" y="1891546"/>
          <a:ext cx="11592561" cy="3975972"/>
        </p:xfrm>
        <a:graphic>
          <a:graphicData uri="http://schemas.openxmlformats.org/drawingml/2006/table">
            <a:tbl>
              <a:tblPr/>
              <a:tblGrid>
                <a:gridCol w="2542417">
                  <a:extLst>
                    <a:ext uri="{9D8B030D-6E8A-4147-A177-3AD203B41FA5}">
                      <a16:colId xmlns:a16="http://schemas.microsoft.com/office/drawing/2014/main" val="3604581832"/>
                    </a:ext>
                  </a:extLst>
                </a:gridCol>
                <a:gridCol w="838870">
                  <a:extLst>
                    <a:ext uri="{9D8B030D-6E8A-4147-A177-3AD203B41FA5}">
                      <a16:colId xmlns:a16="http://schemas.microsoft.com/office/drawing/2014/main" val="2807268274"/>
                    </a:ext>
                  </a:extLst>
                </a:gridCol>
                <a:gridCol w="1384132">
                  <a:extLst>
                    <a:ext uri="{9D8B030D-6E8A-4147-A177-3AD203B41FA5}">
                      <a16:colId xmlns:a16="http://schemas.microsoft.com/office/drawing/2014/main" val="3791068865"/>
                    </a:ext>
                  </a:extLst>
                </a:gridCol>
                <a:gridCol w="654833">
                  <a:extLst>
                    <a:ext uri="{9D8B030D-6E8A-4147-A177-3AD203B41FA5}">
                      <a16:colId xmlns:a16="http://schemas.microsoft.com/office/drawing/2014/main" val="3520238026"/>
                    </a:ext>
                  </a:extLst>
                </a:gridCol>
                <a:gridCol w="754758">
                  <a:extLst>
                    <a:ext uri="{9D8B030D-6E8A-4147-A177-3AD203B41FA5}">
                      <a16:colId xmlns:a16="http://schemas.microsoft.com/office/drawing/2014/main" val="15517860"/>
                    </a:ext>
                  </a:extLst>
                </a:gridCol>
                <a:gridCol w="977969">
                  <a:extLst>
                    <a:ext uri="{9D8B030D-6E8A-4147-A177-3AD203B41FA5}">
                      <a16:colId xmlns:a16="http://schemas.microsoft.com/office/drawing/2014/main" val="1646487482"/>
                    </a:ext>
                  </a:extLst>
                </a:gridCol>
                <a:gridCol w="709805">
                  <a:extLst>
                    <a:ext uri="{9D8B030D-6E8A-4147-A177-3AD203B41FA5}">
                      <a16:colId xmlns:a16="http://schemas.microsoft.com/office/drawing/2014/main" val="2070200171"/>
                    </a:ext>
                  </a:extLst>
                </a:gridCol>
                <a:gridCol w="761441">
                  <a:extLst>
                    <a:ext uri="{9D8B030D-6E8A-4147-A177-3AD203B41FA5}">
                      <a16:colId xmlns:a16="http://schemas.microsoft.com/office/drawing/2014/main" val="368756743"/>
                    </a:ext>
                  </a:extLst>
                </a:gridCol>
                <a:gridCol w="619480">
                  <a:extLst>
                    <a:ext uri="{9D8B030D-6E8A-4147-A177-3AD203B41FA5}">
                      <a16:colId xmlns:a16="http://schemas.microsoft.com/office/drawing/2014/main" val="340416032"/>
                    </a:ext>
                  </a:extLst>
                </a:gridCol>
                <a:gridCol w="761441">
                  <a:extLst>
                    <a:ext uri="{9D8B030D-6E8A-4147-A177-3AD203B41FA5}">
                      <a16:colId xmlns:a16="http://schemas.microsoft.com/office/drawing/2014/main" val="969853778"/>
                    </a:ext>
                  </a:extLst>
                </a:gridCol>
                <a:gridCol w="967935">
                  <a:extLst>
                    <a:ext uri="{9D8B030D-6E8A-4147-A177-3AD203B41FA5}">
                      <a16:colId xmlns:a16="http://schemas.microsoft.com/office/drawing/2014/main" val="1952731768"/>
                    </a:ext>
                  </a:extLst>
                </a:gridCol>
                <a:gridCol w="619480">
                  <a:extLst>
                    <a:ext uri="{9D8B030D-6E8A-4147-A177-3AD203B41FA5}">
                      <a16:colId xmlns:a16="http://schemas.microsoft.com/office/drawing/2014/main" val="2416414700"/>
                    </a:ext>
                  </a:extLst>
                </a:gridCol>
              </a:tblGrid>
              <a:tr h="140521">
                <a:tc rowSpan="2">
                  <a:txBody>
                    <a:bodyPr/>
                    <a:lstStyle/>
                    <a:p>
                      <a:pPr algn="l" fontAlgn="b"/>
                      <a:r>
                        <a:rPr lang="en-US" sz="1000" b="1" i="0" u="none" strike="noStrike">
                          <a:solidFill>
                            <a:srgbClr val="FFFFFF"/>
                          </a:solidFill>
                          <a:effectLst/>
                          <a:latin typeface="Aptos Narrow"/>
                        </a:rPr>
                        <a:t>Address</a:t>
                      </a:r>
                    </a:p>
                  </a:txBody>
                  <a:tcPr marL="4696"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Market</a:t>
                      </a:r>
                    </a:p>
                  </a:txBody>
                  <a:tcPr marL="522"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Stage</a:t>
                      </a:r>
                    </a:p>
                  </a:txBody>
                  <a:tcPr marL="522"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Estimated Timing</a:t>
                      </a:r>
                    </a:p>
                  </a:txBody>
                  <a:tcPr marL="522"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SF</a:t>
                      </a:r>
                    </a:p>
                  </a:txBody>
                  <a:tcPr marL="522"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Buyer</a:t>
                      </a:r>
                    </a:p>
                  </a:txBody>
                  <a:tcPr marL="522" marR="522" marT="522" marB="0" anchor="b">
                    <a:lnL>
                      <a:noFill/>
                    </a:lnL>
                    <a:lnR>
                      <a:noFill/>
                    </a:lnR>
                    <a:lnT>
                      <a:noFill/>
                    </a:lnT>
                    <a:lnB>
                      <a:noFill/>
                    </a:lnB>
                    <a:solidFill>
                      <a:srgbClr val="0E2841"/>
                    </a:solidFill>
                  </a:tcPr>
                </a:tc>
                <a:tc>
                  <a:txBody>
                    <a:bodyPr/>
                    <a:lstStyle/>
                    <a:p>
                      <a:pPr algn="ctr" fontAlgn="b"/>
                      <a:r>
                        <a:rPr lang="en-US" sz="1000" b="1" i="0" u="none" strike="noStrike">
                          <a:solidFill>
                            <a:srgbClr val="FFFFFF"/>
                          </a:solidFill>
                          <a:effectLst/>
                          <a:latin typeface="Aptos Narrow"/>
                        </a:rPr>
                        <a:t>Quarter</a:t>
                      </a:r>
                    </a:p>
                  </a:txBody>
                  <a:tcPr marL="522"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Appraisal</a:t>
                      </a:r>
                    </a:p>
                  </a:txBody>
                  <a:tcPr marL="522"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 / SF</a:t>
                      </a:r>
                    </a:p>
                  </a:txBody>
                  <a:tcPr marL="522"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Cost</a:t>
                      </a:r>
                    </a:p>
                  </a:txBody>
                  <a:tcPr marL="522"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Offer Price</a:t>
                      </a:r>
                    </a:p>
                  </a:txBody>
                  <a:tcPr marL="522" marR="522" marT="522" marB="0" anchor="b">
                    <a:lnL>
                      <a:noFill/>
                    </a:lnL>
                    <a:lnR>
                      <a:noFill/>
                    </a:lnR>
                    <a:lnT>
                      <a:noFill/>
                    </a:lnT>
                    <a:lnB>
                      <a:noFill/>
                    </a:lnB>
                    <a:solidFill>
                      <a:srgbClr val="0E2841"/>
                    </a:solidFill>
                  </a:tcPr>
                </a:tc>
                <a:tc rowSpan="2">
                  <a:txBody>
                    <a:bodyPr/>
                    <a:lstStyle/>
                    <a:p>
                      <a:pPr algn="ctr" fontAlgn="b"/>
                      <a:r>
                        <a:rPr lang="en-US" sz="1000" b="1" i="0" u="none" strike="noStrike">
                          <a:solidFill>
                            <a:srgbClr val="FFFFFF"/>
                          </a:solidFill>
                          <a:effectLst/>
                          <a:latin typeface="Aptos Narrow"/>
                        </a:rPr>
                        <a:t>Occupancy</a:t>
                      </a:r>
                    </a:p>
                  </a:txBody>
                  <a:tcPr marL="522" marR="522" marT="522" marB="0" anchor="b">
                    <a:lnL>
                      <a:noFill/>
                    </a:lnL>
                    <a:lnR>
                      <a:noFill/>
                    </a:lnR>
                    <a:lnT>
                      <a:noFill/>
                    </a:lnT>
                    <a:lnB>
                      <a:noFill/>
                    </a:lnB>
                    <a:solidFill>
                      <a:srgbClr val="0E2841"/>
                    </a:solidFill>
                  </a:tcPr>
                </a:tc>
                <a:extLst>
                  <a:ext uri="{0D108BD9-81ED-4DB2-BD59-A6C34878D82A}">
                    <a16:rowId xmlns:a16="http://schemas.microsoft.com/office/drawing/2014/main" val="717264386"/>
                  </a:ext>
                </a:extLst>
              </a:tr>
              <a:tr h="14052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1000" b="1" i="0" u="none" strike="noStrike">
                          <a:solidFill>
                            <a:srgbClr val="FFFFFF"/>
                          </a:solidFill>
                          <a:effectLst/>
                          <a:latin typeface="Aptos Narrow"/>
                        </a:rPr>
                        <a:t>Appraised</a:t>
                      </a:r>
                    </a:p>
                  </a:txBody>
                  <a:tcPr marL="522" marR="522" marT="522" marB="0" anchor="b">
                    <a:lnL>
                      <a:noFill/>
                    </a:lnL>
                    <a:lnR>
                      <a:noFill/>
                    </a:lnR>
                    <a:lnT>
                      <a:noFill/>
                    </a:lnT>
                    <a:lnB>
                      <a:noFill/>
                    </a:lnB>
                    <a:solidFill>
                      <a:srgbClr val="0E284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33396167"/>
                  </a:ext>
                </a:extLst>
              </a:tr>
              <a:tr h="140521">
                <a:tc>
                  <a:txBody>
                    <a:bodyPr/>
                    <a:lstStyle/>
                    <a:p>
                      <a:pPr algn="l" fontAlgn="b"/>
                      <a:r>
                        <a:rPr lang="sv-SE" sz="1000" b="0" i="0" u="none" strike="noStrike">
                          <a:solidFill>
                            <a:srgbClr val="000000"/>
                          </a:solidFill>
                          <a:effectLst/>
                          <a:latin typeface="Aptos Narrow"/>
                        </a:rPr>
                        <a:t>3350 Hamilton Boulevard SW, Atlanta, GA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Atlanta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PSA Negotiations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Q3 - 25</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86,468 SF</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B&amp;D</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Q4 -24</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$8,200,000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$94.83</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$9,667,787</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$8,100,000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37%</a:t>
                      </a:r>
                    </a:p>
                  </a:txBody>
                  <a:tcPr marL="522" marR="522" marT="522" marB="0" anchor="b">
                    <a:lnL>
                      <a:noFill/>
                    </a:lnL>
                    <a:lnR>
                      <a:noFill/>
                    </a:lnR>
                    <a:lnT>
                      <a:noFill/>
                    </a:lnT>
                    <a:lnB>
                      <a:noFill/>
                    </a:lnB>
                    <a:noFill/>
                  </a:tcPr>
                </a:tc>
                <a:extLst>
                  <a:ext uri="{0D108BD9-81ED-4DB2-BD59-A6C34878D82A}">
                    <a16:rowId xmlns:a16="http://schemas.microsoft.com/office/drawing/2014/main" val="2747058858"/>
                  </a:ext>
                </a:extLst>
              </a:tr>
              <a:tr h="140521">
                <a:tc>
                  <a:txBody>
                    <a:bodyPr/>
                    <a:lstStyle/>
                    <a:p>
                      <a:pPr algn="l" fontAlgn="b"/>
                      <a:r>
                        <a:rPr lang="en-US" sz="1000" b="0" i="0" u="none" strike="noStrike">
                          <a:solidFill>
                            <a:srgbClr val="000000"/>
                          </a:solidFill>
                          <a:effectLst/>
                          <a:latin typeface="Aptos Narrow"/>
                        </a:rPr>
                        <a:t>1157 Battlecreek Road, Jonesboro, Atlanta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Atlanta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On Market</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166,493 SF</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Q4 -24</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$12,600,000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$75.68</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$10,306,707</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0%</a:t>
                      </a:r>
                    </a:p>
                  </a:txBody>
                  <a:tcPr marL="522" marR="522" marT="522" marB="0" anchor="b">
                    <a:lnL>
                      <a:noFill/>
                    </a:lnL>
                    <a:lnR>
                      <a:noFill/>
                    </a:lnR>
                    <a:lnT>
                      <a:noFill/>
                    </a:lnT>
                    <a:lnB>
                      <a:noFill/>
                    </a:lnB>
                    <a:noFill/>
                  </a:tcPr>
                </a:tc>
                <a:extLst>
                  <a:ext uri="{0D108BD9-81ED-4DB2-BD59-A6C34878D82A}">
                    <a16:rowId xmlns:a16="http://schemas.microsoft.com/office/drawing/2014/main" val="1410292904"/>
                  </a:ext>
                </a:extLst>
              </a:tr>
              <a:tr h="140521">
                <a:tc>
                  <a:txBody>
                    <a:bodyPr/>
                    <a:lstStyle/>
                    <a:p>
                      <a:pPr algn="l" fontAlgn="b"/>
                      <a:r>
                        <a:rPr lang="en-US" sz="1000" b="0" i="0" u="none" strike="noStrike">
                          <a:solidFill>
                            <a:srgbClr val="000000"/>
                          </a:solidFill>
                          <a:effectLst/>
                          <a:latin typeface="Aptos Narrow"/>
                        </a:rPr>
                        <a:t>1000 E 87th St, Chicago, IL</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Chicago</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On Market</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Q3 - 25</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34,330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Q1 - 25</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 $2,060,000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$2,820,843</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174923640"/>
                  </a:ext>
                </a:extLst>
              </a:tr>
              <a:tr h="140521">
                <a:tc>
                  <a:txBody>
                    <a:bodyPr/>
                    <a:lstStyle/>
                    <a:p>
                      <a:pPr algn="l" fontAlgn="b"/>
                      <a:r>
                        <a:rPr lang="en-US" sz="1000" b="0" i="0" u="none" strike="noStrike">
                          <a:solidFill>
                            <a:srgbClr val="000000"/>
                          </a:solidFill>
                          <a:effectLst/>
                          <a:latin typeface="Aptos Narrow"/>
                        </a:rPr>
                        <a:t>4175 Aero ParkWay, Florence, OH</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Cincinnati</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Negotiating w/ Tenant</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180,000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Q4 -24</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$18,200,000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$101.11</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$17.998,414</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1845561165"/>
                  </a:ext>
                </a:extLst>
              </a:tr>
              <a:tr h="140521">
                <a:tc>
                  <a:txBody>
                    <a:bodyPr/>
                    <a:lstStyle/>
                    <a:p>
                      <a:pPr algn="l" fontAlgn="b"/>
                      <a:r>
                        <a:rPr lang="en-US" sz="1000" b="0" i="0" u="none" strike="noStrike">
                          <a:solidFill>
                            <a:srgbClr val="000000"/>
                          </a:solidFill>
                          <a:effectLst/>
                          <a:latin typeface="Aptos Narrow"/>
                        </a:rPr>
                        <a:t>3040 - 3050 E 14th Avenue, Columbus, OH</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Columbus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Unsolicited Offers</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Q4 - 25</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11,518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Q1 - 25</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 $1,340,000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$913,576</a:t>
                      </a:r>
                      <a:endParaRPr lang="en-US"/>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$1,324,570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692270504"/>
                  </a:ext>
                </a:extLst>
              </a:tr>
              <a:tr h="140521">
                <a:tc>
                  <a:txBody>
                    <a:bodyPr/>
                    <a:lstStyle/>
                    <a:p>
                      <a:pPr algn="l" fontAlgn="b"/>
                      <a:r>
                        <a:rPr lang="en-US" sz="1000" b="0" i="0" u="none" strike="noStrike">
                          <a:solidFill>
                            <a:srgbClr val="000000"/>
                          </a:solidFill>
                          <a:effectLst/>
                          <a:latin typeface="Aptos Narrow"/>
                        </a:rPr>
                        <a:t>3045 - 3065 Switzer Avenue, Columbus, OH</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Columbus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Unsolicited Offers</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Q4 - 25</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17,930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Q1 - 25</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 $2,050,000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$1,160,907</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$2,061,950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1649158284"/>
                  </a:ext>
                </a:extLst>
              </a:tr>
              <a:tr h="88488">
                <a:tc>
                  <a:txBody>
                    <a:bodyPr/>
                    <a:lstStyle/>
                    <a:p>
                      <a:pPr algn="l" fontAlgn="b"/>
                      <a:r>
                        <a:rPr lang="en-US" sz="1000" b="0" i="0" u="none" strike="noStrike">
                          <a:solidFill>
                            <a:srgbClr val="000000"/>
                          </a:solidFill>
                          <a:effectLst/>
                          <a:latin typeface="Aptos Narrow"/>
                        </a:rPr>
                        <a:t>1149 - 1161 Rarig Avenue, Columbus, OH</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Columbus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Unsolicited Offers</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Q4 - 25</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28,808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Q1 - 25</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 $2,980,000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$1,916,770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$3,312,920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3470104382"/>
                  </a:ext>
                </a:extLst>
              </a:tr>
              <a:tr h="140521">
                <a:tc>
                  <a:txBody>
                    <a:bodyPr/>
                    <a:lstStyle/>
                    <a:p>
                      <a:pPr algn="l" fontAlgn="b"/>
                      <a:r>
                        <a:rPr lang="en-US" sz="1000" b="0" i="0" u="none" strike="noStrike">
                          <a:solidFill>
                            <a:srgbClr val="000000"/>
                          </a:solidFill>
                          <a:effectLst/>
                          <a:latin typeface="Aptos Narrow"/>
                        </a:rPr>
                        <a:t>3000 - 3004 E 14th Avenue, Columbus, OH</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Columbus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Unsolicited Offers</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Q4 - 25</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61,850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Q1 - 25</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 $6,630,000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$4,335,465</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$7,112,750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282442964"/>
                  </a:ext>
                </a:extLst>
              </a:tr>
              <a:tr h="140521">
                <a:tc>
                  <a:txBody>
                    <a:bodyPr/>
                    <a:lstStyle/>
                    <a:p>
                      <a:pPr algn="l" fontAlgn="b"/>
                      <a:r>
                        <a:rPr lang="en-US" sz="1000" b="0" i="0" u="none" strike="noStrike">
                          <a:solidFill>
                            <a:srgbClr val="000000"/>
                          </a:solidFill>
                          <a:effectLst/>
                          <a:latin typeface="Aptos Narrow"/>
                        </a:rPr>
                        <a:t>1919 Avenue E, Lubbock, TX</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Dallas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Soft Marketing</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79,970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Q3 - 24</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$6,500,000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$81.28</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$5,290,825</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741695710"/>
                  </a:ext>
                </a:extLst>
              </a:tr>
              <a:tr h="140521">
                <a:tc>
                  <a:txBody>
                    <a:bodyPr/>
                    <a:lstStyle/>
                    <a:p>
                      <a:pPr algn="l" fontAlgn="b"/>
                      <a:r>
                        <a:rPr lang="en-US" sz="1000" b="0" i="0" u="none" strike="noStrike">
                          <a:solidFill>
                            <a:srgbClr val="000000"/>
                          </a:solidFill>
                          <a:effectLst/>
                          <a:latin typeface="Aptos Narrow"/>
                        </a:rPr>
                        <a:t>3857 Miller, Garland, TX</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Dallas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Design Phase</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Q1 -26</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Land</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Q3 - 24</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$1,070,000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N/A</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$4,161,305</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N/A</a:t>
                      </a:r>
                    </a:p>
                  </a:txBody>
                  <a:tcPr marL="522" marR="522" marT="522" marB="0" anchor="b">
                    <a:lnL>
                      <a:noFill/>
                    </a:lnL>
                    <a:lnR>
                      <a:noFill/>
                    </a:lnR>
                    <a:lnT>
                      <a:noFill/>
                    </a:lnT>
                    <a:lnB>
                      <a:noFill/>
                    </a:lnB>
                    <a:noFill/>
                  </a:tcPr>
                </a:tc>
                <a:extLst>
                  <a:ext uri="{0D108BD9-81ED-4DB2-BD59-A6C34878D82A}">
                    <a16:rowId xmlns:a16="http://schemas.microsoft.com/office/drawing/2014/main" val="989191847"/>
                  </a:ext>
                </a:extLst>
              </a:tr>
              <a:tr h="140521">
                <a:tc>
                  <a:txBody>
                    <a:bodyPr/>
                    <a:lstStyle/>
                    <a:p>
                      <a:pPr algn="l" fontAlgn="b"/>
                      <a:r>
                        <a:rPr lang="en-US" sz="1000" b="0" i="0" u="none" strike="noStrike">
                          <a:solidFill>
                            <a:srgbClr val="000000"/>
                          </a:solidFill>
                          <a:effectLst/>
                          <a:latin typeface="Aptos Narrow"/>
                        </a:rPr>
                        <a:t>225 Bobrick Drive, Jackson, TN</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Memphis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Soft Marketing</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100,000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Q1 - 25</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 $4,600,000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$2,759,834</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67%</a:t>
                      </a:r>
                    </a:p>
                  </a:txBody>
                  <a:tcPr marL="522" marR="522" marT="522" marB="0" anchor="b">
                    <a:lnL>
                      <a:noFill/>
                    </a:lnL>
                    <a:lnR>
                      <a:noFill/>
                    </a:lnR>
                    <a:lnT>
                      <a:noFill/>
                    </a:lnT>
                    <a:lnB>
                      <a:noFill/>
                    </a:lnB>
                    <a:noFill/>
                  </a:tcPr>
                </a:tc>
                <a:extLst>
                  <a:ext uri="{0D108BD9-81ED-4DB2-BD59-A6C34878D82A}">
                    <a16:rowId xmlns:a16="http://schemas.microsoft.com/office/drawing/2014/main" val="1741249095"/>
                  </a:ext>
                </a:extLst>
              </a:tr>
              <a:tr h="140521">
                <a:tc>
                  <a:txBody>
                    <a:bodyPr/>
                    <a:lstStyle/>
                    <a:p>
                      <a:pPr algn="l" fontAlgn="b"/>
                      <a:r>
                        <a:rPr lang="en-US" sz="1000" b="0" i="0" u="none" strike="noStrike">
                          <a:solidFill>
                            <a:srgbClr val="000000"/>
                          </a:solidFill>
                          <a:effectLst/>
                          <a:latin typeface="Aptos Narrow"/>
                        </a:rPr>
                        <a:t>4290 Delp Street, Memphis, TN</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Memphis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Soft Marketing</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153,216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Q4 -24</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$8,100,000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$52.87</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$3,998,454</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3759090419"/>
                  </a:ext>
                </a:extLst>
              </a:tr>
              <a:tr h="140521">
                <a:tc>
                  <a:txBody>
                    <a:bodyPr/>
                    <a:lstStyle/>
                    <a:p>
                      <a:pPr algn="l" fontAlgn="b"/>
                      <a:r>
                        <a:rPr lang="en-US" sz="1000" b="0" i="0" u="none" strike="noStrike">
                          <a:solidFill>
                            <a:srgbClr val="000000"/>
                          </a:solidFill>
                          <a:effectLst/>
                          <a:latin typeface="Aptos Narrow"/>
                        </a:rPr>
                        <a:t>4319 Delp Street, Memphis, TN</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Memphis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Soft Marketing</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144,000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Q3 - 24</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$8,000,000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$55.56</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$3,776,508</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50%</a:t>
                      </a:r>
                    </a:p>
                  </a:txBody>
                  <a:tcPr marL="522" marR="522" marT="522" marB="0" anchor="b">
                    <a:lnL>
                      <a:noFill/>
                    </a:lnL>
                    <a:lnR>
                      <a:noFill/>
                    </a:lnR>
                    <a:lnT>
                      <a:noFill/>
                    </a:lnT>
                    <a:lnB>
                      <a:noFill/>
                    </a:lnB>
                    <a:noFill/>
                  </a:tcPr>
                </a:tc>
                <a:extLst>
                  <a:ext uri="{0D108BD9-81ED-4DB2-BD59-A6C34878D82A}">
                    <a16:rowId xmlns:a16="http://schemas.microsoft.com/office/drawing/2014/main" val="2704286080"/>
                  </a:ext>
                </a:extLst>
              </a:tr>
              <a:tr h="140521">
                <a:tc>
                  <a:txBody>
                    <a:bodyPr/>
                    <a:lstStyle/>
                    <a:p>
                      <a:pPr algn="l" fontAlgn="b"/>
                      <a:r>
                        <a:rPr lang="en-US" sz="1000" b="0" i="0" u="none" strike="noStrike">
                          <a:solidFill>
                            <a:srgbClr val="000000"/>
                          </a:solidFill>
                          <a:effectLst/>
                          <a:latin typeface="Aptos Narrow"/>
                        </a:rPr>
                        <a:t>3961 Outland Drive, Memphis, TN</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Memphis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Soft Marketing</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74,906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Q1 - 25</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ea typeface="+mn-ea"/>
                          <a:cs typeface="+mn-cs"/>
                        </a:rPr>
                        <a:t> $5,080,000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$4,849,279</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4056222212"/>
                  </a:ext>
                </a:extLst>
              </a:tr>
              <a:tr h="140521">
                <a:tc>
                  <a:txBody>
                    <a:bodyPr/>
                    <a:lstStyle/>
                    <a:p>
                      <a:pPr algn="l" fontAlgn="b"/>
                      <a:r>
                        <a:rPr lang="en-US" sz="1000" b="0" i="0" u="none" strike="noStrike">
                          <a:solidFill>
                            <a:srgbClr val="000000"/>
                          </a:solidFill>
                          <a:effectLst/>
                          <a:latin typeface="Aptos Narrow"/>
                        </a:rPr>
                        <a:t>40 Potash Road, Oakland, NJ</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New Jersey</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Not on Market</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60,994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Q3 - 24</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$12,700,000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$208.22</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$22,580,453</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3345918185"/>
                  </a:ext>
                </a:extLst>
              </a:tr>
              <a:tr h="140521">
                <a:tc>
                  <a:txBody>
                    <a:bodyPr/>
                    <a:lstStyle/>
                    <a:p>
                      <a:pPr algn="l" fontAlgn="b"/>
                      <a:r>
                        <a:rPr lang="nb-NO" sz="1000" b="0" i="0" u="none" strike="noStrike">
                          <a:solidFill>
                            <a:srgbClr val="000000"/>
                          </a:solidFill>
                          <a:effectLst/>
                          <a:latin typeface="Aptos Narrow"/>
                        </a:rPr>
                        <a:t>95 Bauer Drive, Oakland, NJ</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New Jersey</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Not on Market</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6,792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Q2 - 24</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$1,600,000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$235.57</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$2,299,436</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1097303835"/>
                  </a:ext>
                </a:extLst>
              </a:tr>
              <a:tr h="140521">
                <a:tc>
                  <a:txBody>
                    <a:bodyPr/>
                    <a:lstStyle/>
                    <a:p>
                      <a:pPr algn="l" fontAlgn="b"/>
                      <a:r>
                        <a:rPr lang="en-US" sz="1000" b="0" i="0" u="none" strike="noStrike">
                          <a:solidFill>
                            <a:srgbClr val="000000"/>
                          </a:solidFill>
                          <a:effectLst/>
                          <a:latin typeface="Aptos Narrow"/>
                        </a:rPr>
                        <a:t>6900 River Road, Pennsauken, NJ</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Philadelphia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Soft Marketing</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Q2 - 25</a:t>
                      </a: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23,428 SF</a:t>
                      </a:r>
                    </a:p>
                  </a:txBody>
                  <a:tcPr marL="522" marR="522" marT="522"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solidFill>
                      <a:schemeClr val="bg1"/>
                    </a:solidFill>
                  </a:tcPr>
                </a:tc>
                <a:tc>
                  <a:txBody>
                    <a:bodyPr/>
                    <a:lstStyle/>
                    <a:p>
                      <a:pPr algn="l" fontAlgn="b"/>
                      <a:r>
                        <a:rPr lang="en-US" sz="1000" b="0" i="0" u="none" strike="noStrike">
                          <a:solidFill>
                            <a:srgbClr val="000000"/>
                          </a:solidFill>
                          <a:effectLst/>
                          <a:latin typeface="Aptos Narrow"/>
                        </a:rPr>
                        <a:t>Q2 - 24</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$2,900,000</a:t>
                      </a:r>
                    </a:p>
                  </a:txBody>
                  <a:tcPr marL="522" marR="522" marT="522" marB="0" anchor="b">
                    <a:lnL>
                      <a:noFill/>
                    </a:lnL>
                    <a:lnR>
                      <a:noFill/>
                    </a:lnR>
                    <a:lnT>
                      <a:noFill/>
                    </a:lnT>
                    <a:lnB>
                      <a:noFill/>
                    </a:lnB>
                    <a:solidFill>
                      <a:schemeClr val="bg1"/>
                    </a:solidFill>
                  </a:tcPr>
                </a:tc>
                <a:tc>
                  <a:txBody>
                    <a:bodyPr/>
                    <a:lstStyle/>
                    <a:p>
                      <a:pPr algn="r" fontAlgn="b"/>
                      <a:r>
                        <a:rPr lang="en-US" sz="1000" b="0" i="0" u="none" strike="noStrike">
                          <a:solidFill>
                            <a:srgbClr val="000000"/>
                          </a:solidFill>
                          <a:effectLst/>
                          <a:latin typeface="Aptos Narrow"/>
                        </a:rPr>
                        <a:t>$123.78</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$1,785,823</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0%</a:t>
                      </a:r>
                    </a:p>
                  </a:txBody>
                  <a:tcPr marL="522" marR="522" marT="522" marB="0" anchor="b">
                    <a:lnL>
                      <a:noFill/>
                    </a:lnL>
                    <a:lnR>
                      <a:noFill/>
                    </a:lnR>
                    <a:lnT>
                      <a:noFill/>
                    </a:lnT>
                    <a:lnB>
                      <a:noFill/>
                    </a:lnB>
                    <a:noFill/>
                  </a:tcPr>
                </a:tc>
                <a:extLst>
                  <a:ext uri="{0D108BD9-81ED-4DB2-BD59-A6C34878D82A}">
                    <a16:rowId xmlns:a16="http://schemas.microsoft.com/office/drawing/2014/main" val="1857011448"/>
                  </a:ext>
                </a:extLst>
              </a:tr>
              <a:tr h="140521">
                <a:tc>
                  <a:txBody>
                    <a:bodyPr/>
                    <a:lstStyle/>
                    <a:p>
                      <a:pPr algn="l" fontAlgn="b"/>
                      <a:r>
                        <a:rPr lang="en-US" sz="1000" b="0" i="0" u="none" strike="noStrike">
                          <a:solidFill>
                            <a:srgbClr val="000000"/>
                          </a:solidFill>
                          <a:effectLst/>
                          <a:latin typeface="Aptos Narrow"/>
                        </a:rPr>
                        <a:t>420 &amp; 440 Benigno Boulevard, Bellmawr, NJ</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Philadelphia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Under Contract</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Q2 - 25</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96,020 SF</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Camber</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Q3/Q4 - 24</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$11,290,000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$117.58</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$9,067,810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$12,800,000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a:t>
                      </a:r>
                    </a:p>
                  </a:txBody>
                  <a:tcPr marL="522" marR="522" marT="522" marB="0" anchor="b">
                    <a:lnL>
                      <a:noFill/>
                    </a:lnL>
                    <a:lnR>
                      <a:noFill/>
                    </a:lnR>
                    <a:lnT>
                      <a:noFill/>
                    </a:lnT>
                    <a:lnB>
                      <a:noFill/>
                    </a:lnB>
                    <a:noFill/>
                  </a:tcPr>
                </a:tc>
                <a:extLst>
                  <a:ext uri="{0D108BD9-81ED-4DB2-BD59-A6C34878D82A}">
                    <a16:rowId xmlns:a16="http://schemas.microsoft.com/office/drawing/2014/main" val="1765032062"/>
                  </a:ext>
                </a:extLst>
              </a:tr>
              <a:tr h="140521">
                <a:tc>
                  <a:txBody>
                    <a:bodyPr/>
                    <a:lstStyle/>
                    <a:p>
                      <a:pPr algn="l" fontAlgn="b"/>
                      <a:r>
                        <a:rPr lang="en-US" sz="1000" b="0" i="0" u="none" strike="noStrike">
                          <a:solidFill>
                            <a:srgbClr val="000000"/>
                          </a:solidFill>
                          <a:effectLst/>
                          <a:latin typeface="Aptos Narrow"/>
                        </a:rPr>
                        <a:t>900 Kennedy Boulevard, Somerdale, NJ</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Philadelphia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Under Contract</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Q2 - 25</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41,500 SF</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FW Webb</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Q3 - 24</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$5,800,000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$139.76</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$3,457,697</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$6,400,000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0%</a:t>
                      </a:r>
                    </a:p>
                  </a:txBody>
                  <a:tcPr marL="522" marR="522" marT="522" marB="0" anchor="b">
                    <a:lnL>
                      <a:noFill/>
                    </a:lnL>
                    <a:lnR>
                      <a:noFill/>
                    </a:lnR>
                    <a:lnT>
                      <a:noFill/>
                    </a:lnT>
                    <a:lnB>
                      <a:noFill/>
                    </a:lnB>
                    <a:noFill/>
                  </a:tcPr>
                </a:tc>
                <a:extLst>
                  <a:ext uri="{0D108BD9-81ED-4DB2-BD59-A6C34878D82A}">
                    <a16:rowId xmlns:a16="http://schemas.microsoft.com/office/drawing/2014/main" val="2710000605"/>
                  </a:ext>
                </a:extLst>
              </a:tr>
              <a:tr h="140521">
                <a:tc>
                  <a:txBody>
                    <a:bodyPr/>
                    <a:lstStyle/>
                    <a:p>
                      <a:pPr algn="l" fontAlgn="b"/>
                      <a:r>
                        <a:rPr lang="en-US" sz="1000" b="0" i="0" u="none" strike="noStrike">
                          <a:solidFill>
                            <a:srgbClr val="000000"/>
                          </a:solidFill>
                          <a:effectLst/>
                          <a:latin typeface="Aptos Narrow"/>
                        </a:rPr>
                        <a:t>1211 Ford Road, Bensalem, PA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Philadelphia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PSA Negotiations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Q3 - 25</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106,045 SF</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Q4 -24</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$11,800,000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$111.27</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$11,188,352</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$12,500,000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0%</a:t>
                      </a:r>
                    </a:p>
                  </a:txBody>
                  <a:tcPr marL="522" marR="522" marT="522" marB="0" anchor="b">
                    <a:lnL>
                      <a:noFill/>
                    </a:lnL>
                    <a:lnR>
                      <a:noFill/>
                    </a:lnR>
                    <a:lnT>
                      <a:noFill/>
                    </a:lnT>
                    <a:lnB>
                      <a:noFill/>
                    </a:lnB>
                    <a:noFill/>
                  </a:tcPr>
                </a:tc>
                <a:extLst>
                  <a:ext uri="{0D108BD9-81ED-4DB2-BD59-A6C34878D82A}">
                    <a16:rowId xmlns:a16="http://schemas.microsoft.com/office/drawing/2014/main" val="1967186813"/>
                  </a:ext>
                </a:extLst>
              </a:tr>
              <a:tr h="140521">
                <a:tc>
                  <a:txBody>
                    <a:bodyPr/>
                    <a:lstStyle/>
                    <a:p>
                      <a:pPr algn="l" fontAlgn="b"/>
                      <a:r>
                        <a:rPr lang="en-US" sz="1000" b="0" i="0" u="none" strike="noStrike">
                          <a:solidFill>
                            <a:srgbClr val="000000"/>
                          </a:solidFill>
                          <a:effectLst/>
                          <a:latin typeface="Aptos Narrow"/>
                        </a:rPr>
                        <a:t>1010 Old Egg Harbor, Voorhees Township, PA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Philadelphia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On Market</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73,489 SF</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Q4 -24</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$6,870,000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$93.48</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$3,788,806</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0%</a:t>
                      </a:r>
                    </a:p>
                  </a:txBody>
                  <a:tcPr marL="522" marR="522" marT="522" marB="0" anchor="b">
                    <a:lnL>
                      <a:noFill/>
                    </a:lnL>
                    <a:lnR>
                      <a:noFill/>
                    </a:lnR>
                    <a:lnT>
                      <a:noFill/>
                    </a:lnT>
                    <a:lnB>
                      <a:noFill/>
                    </a:lnB>
                    <a:noFill/>
                  </a:tcPr>
                </a:tc>
                <a:extLst>
                  <a:ext uri="{0D108BD9-81ED-4DB2-BD59-A6C34878D82A}">
                    <a16:rowId xmlns:a16="http://schemas.microsoft.com/office/drawing/2014/main" val="2153414607"/>
                  </a:ext>
                </a:extLst>
              </a:tr>
              <a:tr h="140521">
                <a:tc>
                  <a:txBody>
                    <a:bodyPr/>
                    <a:lstStyle/>
                    <a:p>
                      <a:pPr algn="l" fontAlgn="b"/>
                      <a:r>
                        <a:rPr lang="en-US" sz="1000" b="0" i="0" u="none" strike="noStrike">
                          <a:solidFill>
                            <a:srgbClr val="000000"/>
                          </a:solidFill>
                          <a:effectLst/>
                          <a:latin typeface="Aptos Narrow"/>
                        </a:rPr>
                        <a:t>7550 Crescent, Pennsauken, NJ</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Philadelphia</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Permitting Phase</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Q1 - 26</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Land</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Q4 -24</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$560,000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N/A</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$1,813,622</a:t>
                      </a:r>
                    </a:p>
                  </a:txBody>
                  <a:tcPr marL="522" marR="522" marT="522"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N/A</a:t>
                      </a:r>
                    </a:p>
                  </a:txBody>
                  <a:tcPr marL="522" marR="522" marT="522" marB="0" anchor="b">
                    <a:lnL>
                      <a:noFill/>
                    </a:lnL>
                    <a:lnR>
                      <a:noFill/>
                    </a:lnR>
                    <a:lnT>
                      <a:noFill/>
                    </a:lnT>
                    <a:lnB>
                      <a:noFill/>
                    </a:lnB>
                    <a:noFill/>
                  </a:tcPr>
                </a:tc>
                <a:extLst>
                  <a:ext uri="{0D108BD9-81ED-4DB2-BD59-A6C34878D82A}">
                    <a16:rowId xmlns:a16="http://schemas.microsoft.com/office/drawing/2014/main" val="2628504715"/>
                  </a:ext>
                </a:extLst>
              </a:tr>
              <a:tr h="140521">
                <a:tc>
                  <a:txBody>
                    <a:bodyPr/>
                    <a:lstStyle/>
                    <a:p>
                      <a:pPr algn="l" fontAlgn="b"/>
                      <a:r>
                        <a:rPr lang="en-US" sz="1000" b="0" i="0" u="none" strike="noStrike">
                          <a:solidFill>
                            <a:srgbClr val="000000"/>
                          </a:solidFill>
                          <a:effectLst/>
                          <a:latin typeface="Aptos Narrow"/>
                        </a:rPr>
                        <a:t>4728 Goldfield Dr, San Antonio, TX</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San Antonio</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PSA Negotiations</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Q3 - 25</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77,722 SF</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Escalera Capital</a:t>
                      </a:r>
                    </a:p>
                  </a:txBody>
                  <a:tcPr marL="522" marR="522" marT="522" marB="0" anchor="b">
                    <a:lnL>
                      <a:noFill/>
                    </a:lnL>
                    <a:lnR>
                      <a:noFill/>
                    </a:lnR>
                    <a:lnT>
                      <a:noFill/>
                    </a:lnT>
                    <a:lnB>
                      <a:noFill/>
                    </a:lnB>
                    <a:noFill/>
                  </a:tcPr>
                </a:tc>
                <a:tc>
                  <a:txBody>
                    <a:bodyPr/>
                    <a:lstStyle/>
                    <a:p>
                      <a:pPr algn="l" fontAlgn="b"/>
                      <a:r>
                        <a:rPr lang="en-US" sz="1000" b="0" i="0" u="none" strike="noStrike">
                          <a:solidFill>
                            <a:srgbClr val="000000"/>
                          </a:solidFill>
                          <a:effectLst/>
                          <a:latin typeface="Aptos Narrow"/>
                        </a:rPr>
                        <a:t>Q4 -24</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$9,340,000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$120.17</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 $8,139,482</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$10,050,000</a:t>
                      </a:r>
                    </a:p>
                  </a:txBody>
                  <a:tcPr marL="522" marR="522" marT="522" marB="0" anchor="b">
                    <a:lnL>
                      <a:noFill/>
                    </a:lnL>
                    <a:lnR>
                      <a:noFill/>
                    </a:lnR>
                    <a:lnT>
                      <a:noFill/>
                    </a:lnT>
                    <a:lnB>
                      <a:noFill/>
                    </a:lnB>
                    <a:noFill/>
                  </a:tcPr>
                </a:tc>
                <a:tc>
                  <a:txBody>
                    <a:bodyPr/>
                    <a:lstStyle/>
                    <a:p>
                      <a:pPr algn="r" fontAlgn="b"/>
                      <a:r>
                        <a:rPr lang="en-US" sz="1000" b="0" i="0" u="none" strike="noStrike">
                          <a:solidFill>
                            <a:srgbClr val="000000"/>
                          </a:solidFill>
                          <a:effectLst/>
                          <a:latin typeface="Aptos Narrow"/>
                        </a:rPr>
                        <a:t>89%</a:t>
                      </a:r>
                    </a:p>
                  </a:txBody>
                  <a:tcPr marL="522" marR="522" marT="522" marB="0" anchor="b">
                    <a:lnL>
                      <a:noFill/>
                    </a:lnL>
                    <a:lnR>
                      <a:noFill/>
                    </a:lnR>
                    <a:lnT>
                      <a:noFill/>
                    </a:lnT>
                    <a:lnB>
                      <a:noFill/>
                    </a:lnB>
                    <a:noFill/>
                  </a:tcPr>
                </a:tc>
                <a:extLst>
                  <a:ext uri="{0D108BD9-81ED-4DB2-BD59-A6C34878D82A}">
                    <a16:rowId xmlns:a16="http://schemas.microsoft.com/office/drawing/2014/main" val="3294674250"/>
                  </a:ext>
                </a:extLst>
              </a:tr>
              <a:tr h="140520">
                <a:tc>
                  <a:txBody>
                    <a:bodyPr/>
                    <a:lstStyle/>
                    <a:p>
                      <a:pPr lvl="0" algn="l">
                        <a:buNone/>
                      </a:pPr>
                      <a:endParaRPr lang="en-US" sz="1000" b="0" i="0" u="none" strike="noStrike">
                        <a:solidFill>
                          <a:srgbClr val="000000"/>
                        </a:solidFill>
                        <a:effectLst/>
                        <a:latin typeface="Aptos Narrow"/>
                      </a:endParaRPr>
                    </a:p>
                  </a:txBody>
                  <a:tcPr marL="522" marR="522" marT="522" marB="0" anchor="b">
                    <a:lnL w="0">
                      <a:noFill/>
                    </a:lnL>
                    <a:lnR w="0">
                      <a:noFill/>
                    </a:lnR>
                    <a:lnT w="0">
                      <a:noFill/>
                    </a:lnT>
                    <a:lnB w="0">
                      <a:noFill/>
                    </a:lnB>
                    <a:noFill/>
                  </a:tcPr>
                </a:tc>
                <a:tc>
                  <a:txBody>
                    <a:bodyPr/>
                    <a:lstStyle/>
                    <a:p>
                      <a:pPr lvl="0" algn="l">
                        <a:buNone/>
                      </a:pPr>
                      <a:endParaRPr lang="en-US" sz="1000" b="0" i="0" u="none" strike="noStrike">
                        <a:solidFill>
                          <a:srgbClr val="000000"/>
                        </a:solidFill>
                        <a:effectLst/>
                        <a:latin typeface="Aptos Narrow"/>
                      </a:endParaRPr>
                    </a:p>
                  </a:txBody>
                  <a:tcPr marL="522" marR="522" marT="522" marB="0" anchor="b">
                    <a:lnL w="0">
                      <a:noFill/>
                    </a:lnL>
                    <a:lnR w="0">
                      <a:noFill/>
                    </a:lnR>
                    <a:lnT w="0">
                      <a:noFill/>
                    </a:lnT>
                    <a:lnB w="0">
                      <a:noFill/>
                    </a:lnB>
                    <a:noFill/>
                  </a:tcPr>
                </a:tc>
                <a:tc>
                  <a:txBody>
                    <a:bodyPr/>
                    <a:lstStyle/>
                    <a:p>
                      <a:pPr lvl="0" algn="l">
                        <a:buNone/>
                      </a:pPr>
                      <a:endParaRPr lang="en-US" sz="1000" b="0" i="0" u="none" strike="noStrike">
                        <a:solidFill>
                          <a:srgbClr val="000000"/>
                        </a:solidFill>
                        <a:effectLst/>
                        <a:latin typeface="Aptos Narrow"/>
                      </a:endParaRPr>
                    </a:p>
                  </a:txBody>
                  <a:tcPr marL="522" marR="522" marT="522" marB="0" anchor="b">
                    <a:lnL w="0">
                      <a:noFill/>
                    </a:lnL>
                    <a:lnR w="0">
                      <a:noFill/>
                    </a:lnR>
                    <a:lnT w="0">
                      <a:noFill/>
                    </a:lnT>
                    <a:lnB w="0">
                      <a:noFill/>
                    </a:lnB>
                    <a:noFill/>
                  </a:tcPr>
                </a:tc>
                <a:tc>
                  <a:txBody>
                    <a:bodyPr/>
                    <a:lstStyle/>
                    <a:p>
                      <a:pPr lvl="0" algn="l">
                        <a:buNone/>
                      </a:pPr>
                      <a:endParaRPr lang="en-US" sz="1000" b="0" i="0" u="none" strike="noStrike">
                        <a:solidFill>
                          <a:srgbClr val="000000"/>
                        </a:solidFill>
                        <a:effectLst/>
                        <a:latin typeface="Aptos Narrow"/>
                      </a:endParaRPr>
                    </a:p>
                  </a:txBody>
                  <a:tcPr marL="522" marR="522" marT="522" marB="0" anchor="b">
                    <a:lnL w="0">
                      <a:noFill/>
                    </a:lnL>
                    <a:lnR w="0">
                      <a:noFill/>
                    </a:lnR>
                    <a:lnT w="0">
                      <a:noFill/>
                    </a:lnT>
                    <a:lnB w="0">
                      <a:noFill/>
                    </a:lnB>
                    <a:noFill/>
                  </a:tcPr>
                </a:tc>
                <a:tc>
                  <a:txBody>
                    <a:bodyPr/>
                    <a:lstStyle/>
                    <a:p>
                      <a:pPr lvl="0" algn="l">
                        <a:buNone/>
                      </a:pPr>
                      <a:r>
                        <a:rPr lang="en-US" sz="1000" b="1" i="0" u="none" strike="noStrike">
                          <a:solidFill>
                            <a:srgbClr val="000000"/>
                          </a:solidFill>
                          <a:effectLst/>
                          <a:latin typeface="Aptos Narrow"/>
                        </a:rPr>
                        <a:t>1,625,479 SF</a:t>
                      </a:r>
                    </a:p>
                  </a:txBody>
                  <a:tcPr marL="522" marR="522" marT="522" marB="0" anchor="b">
                    <a:lnL w="0">
                      <a:noFill/>
                    </a:lnL>
                    <a:lnR w="0">
                      <a:noFill/>
                    </a:lnR>
                    <a:lnT w="0">
                      <a:noFill/>
                    </a:lnT>
                    <a:lnB w="0">
                      <a:noFill/>
                    </a:lnB>
                    <a:noFill/>
                  </a:tcPr>
                </a:tc>
                <a:tc>
                  <a:txBody>
                    <a:bodyPr/>
                    <a:lstStyle/>
                    <a:p>
                      <a:pPr lvl="0" algn="l">
                        <a:buNone/>
                      </a:pPr>
                      <a:endParaRPr lang="en-US" sz="1000" b="0" i="0" u="none" strike="noStrike">
                        <a:solidFill>
                          <a:srgbClr val="000000"/>
                        </a:solidFill>
                        <a:effectLst/>
                        <a:latin typeface="Aptos Narrow"/>
                      </a:endParaRPr>
                    </a:p>
                  </a:txBody>
                  <a:tcPr marL="522" marR="522" marT="522" marB="0" anchor="b">
                    <a:lnL w="0">
                      <a:noFill/>
                    </a:lnL>
                    <a:lnR w="0">
                      <a:noFill/>
                    </a:lnR>
                    <a:lnT w="0">
                      <a:noFill/>
                    </a:lnT>
                    <a:lnB w="0">
                      <a:noFill/>
                    </a:lnB>
                    <a:noFill/>
                  </a:tcPr>
                </a:tc>
                <a:tc>
                  <a:txBody>
                    <a:bodyPr/>
                    <a:lstStyle/>
                    <a:p>
                      <a:pPr lvl="0" algn="l">
                        <a:buNone/>
                      </a:pPr>
                      <a:endParaRPr lang="en-US" sz="1000" b="0" i="0" u="none" strike="noStrike">
                        <a:solidFill>
                          <a:srgbClr val="000000"/>
                        </a:solidFill>
                        <a:effectLst/>
                        <a:latin typeface="Aptos Narrow"/>
                      </a:endParaRPr>
                    </a:p>
                  </a:txBody>
                  <a:tcPr marL="522" marR="522" marT="522" marB="0" anchor="b">
                    <a:lnL w="0">
                      <a:noFill/>
                    </a:lnL>
                    <a:lnR w="0">
                      <a:noFill/>
                    </a:lnR>
                    <a:lnT w="0">
                      <a:noFill/>
                    </a:lnT>
                    <a:lnB w="0">
                      <a:noFill/>
                    </a:lnB>
                    <a:noFill/>
                  </a:tcPr>
                </a:tc>
                <a:tc>
                  <a:txBody>
                    <a:bodyPr/>
                    <a:lstStyle/>
                    <a:p>
                      <a:pPr lvl="0" algn="r">
                        <a:buNone/>
                      </a:pPr>
                      <a:r>
                        <a:rPr lang="en-US" sz="1000" b="1" i="0" u="none" strike="noStrike">
                          <a:solidFill>
                            <a:srgbClr val="000000"/>
                          </a:solidFill>
                          <a:effectLst/>
                          <a:latin typeface="Aptos Narrow"/>
                        </a:rPr>
                        <a:t>$150,270,000</a:t>
                      </a:r>
                    </a:p>
                  </a:txBody>
                  <a:tcPr marL="522" marR="522" marT="522" marB="0" anchor="b">
                    <a:lnL w="0">
                      <a:noFill/>
                    </a:lnL>
                    <a:lnR w="0">
                      <a:noFill/>
                    </a:lnR>
                    <a:lnT w="0">
                      <a:noFill/>
                    </a:lnT>
                    <a:lnB w="0">
                      <a:noFill/>
                    </a:lnB>
                    <a:noFill/>
                  </a:tcPr>
                </a:tc>
                <a:tc>
                  <a:txBody>
                    <a:bodyPr/>
                    <a:lstStyle/>
                    <a:p>
                      <a:pPr lvl="0" algn="r">
                        <a:buNone/>
                      </a:pPr>
                      <a:r>
                        <a:rPr lang="en-US" sz="1000" b="1" i="0" u="none" strike="noStrike">
                          <a:solidFill>
                            <a:srgbClr val="000000"/>
                          </a:solidFill>
                          <a:effectLst/>
                          <a:latin typeface="Aptos Narrow"/>
                        </a:rPr>
                        <a:t>$92.45</a:t>
                      </a:r>
                    </a:p>
                  </a:txBody>
                  <a:tcPr marL="522" marR="522" marT="522" marB="0" anchor="b">
                    <a:lnL w="0">
                      <a:noFill/>
                    </a:lnL>
                    <a:lnR w="0">
                      <a:noFill/>
                    </a:lnR>
                    <a:lnT w="0">
                      <a:noFill/>
                    </a:lnT>
                    <a:lnB w="0">
                      <a:noFill/>
                    </a:lnB>
                    <a:noFill/>
                  </a:tcPr>
                </a:tc>
                <a:tc>
                  <a:txBody>
                    <a:bodyPr/>
                    <a:lstStyle/>
                    <a:p>
                      <a:pPr lvl="0" algn="r">
                        <a:buNone/>
                      </a:pPr>
                      <a:r>
                        <a:rPr lang="en-US" sz="1000" b="1" i="0" u="none" strike="noStrike">
                          <a:solidFill>
                            <a:srgbClr val="000000"/>
                          </a:solidFill>
                          <a:effectLst/>
                          <a:latin typeface="Aptos Narrow"/>
                        </a:rPr>
                        <a:t>$138,077,155</a:t>
                      </a:r>
                    </a:p>
                  </a:txBody>
                  <a:tcPr marL="522" marR="522" marT="522" marB="0" anchor="b">
                    <a:lnL w="0">
                      <a:noFill/>
                    </a:lnL>
                    <a:lnR w="0">
                      <a:noFill/>
                    </a:lnR>
                    <a:lnT w="0">
                      <a:noFill/>
                    </a:lnT>
                    <a:lnB w="0">
                      <a:noFill/>
                    </a:lnB>
                    <a:noFill/>
                  </a:tcPr>
                </a:tc>
                <a:tc>
                  <a:txBody>
                    <a:bodyPr/>
                    <a:lstStyle/>
                    <a:p>
                      <a:pPr lvl="0" algn="r">
                        <a:buNone/>
                      </a:pPr>
                      <a:r>
                        <a:rPr lang="en-US" sz="1000" b="1" i="0" u="none" strike="noStrike">
                          <a:solidFill>
                            <a:srgbClr val="000000"/>
                          </a:solidFill>
                          <a:effectLst/>
                          <a:latin typeface="Aptos Narrow"/>
                        </a:rPr>
                        <a:t>$64,111,810</a:t>
                      </a:r>
                    </a:p>
                  </a:txBody>
                  <a:tcPr marL="522" marR="522" marT="522" marB="0" anchor="b">
                    <a:lnL w="0">
                      <a:noFill/>
                    </a:lnL>
                    <a:lnR w="0">
                      <a:noFill/>
                    </a:lnR>
                    <a:lnT w="0">
                      <a:noFill/>
                    </a:lnT>
                    <a:lnB w="0">
                      <a:noFill/>
                    </a:lnB>
                    <a:noFill/>
                  </a:tcPr>
                </a:tc>
                <a:tc>
                  <a:txBody>
                    <a:bodyPr/>
                    <a:lstStyle/>
                    <a:p>
                      <a:pPr lvl="0" algn="r">
                        <a:buNone/>
                      </a:pPr>
                      <a:endParaRPr lang="en-US" sz="1000" b="1" i="0" u="none" strike="noStrike">
                        <a:solidFill>
                          <a:srgbClr val="000000"/>
                        </a:solidFill>
                        <a:effectLst/>
                        <a:latin typeface="Aptos Narrow"/>
                      </a:endParaRPr>
                    </a:p>
                  </a:txBody>
                  <a:tcPr marL="522" marR="522" marT="522" marB="0" anchor="b">
                    <a:lnL w="0">
                      <a:noFill/>
                    </a:lnL>
                    <a:lnR w="0">
                      <a:noFill/>
                    </a:lnR>
                    <a:lnT w="0">
                      <a:noFill/>
                    </a:lnT>
                    <a:lnB w="0">
                      <a:noFill/>
                    </a:lnB>
                    <a:noFill/>
                  </a:tcPr>
                </a:tc>
                <a:extLst>
                  <a:ext uri="{0D108BD9-81ED-4DB2-BD59-A6C34878D82A}">
                    <a16:rowId xmlns:a16="http://schemas.microsoft.com/office/drawing/2014/main" val="4257993211"/>
                  </a:ext>
                </a:extLst>
              </a:tr>
            </a:tbl>
          </a:graphicData>
        </a:graphic>
      </p:graphicFrame>
      <p:sp>
        <p:nvSpPr>
          <p:cNvPr id="7" name="Content Placeholder 4">
            <a:extLst>
              <a:ext uri="{FF2B5EF4-FFF2-40B4-BE49-F238E27FC236}">
                <a16:creationId xmlns:a16="http://schemas.microsoft.com/office/drawing/2014/main" id="{4102988A-C313-ADE6-1279-0ACD3592DBD6}"/>
              </a:ext>
            </a:extLst>
          </p:cNvPr>
          <p:cNvSpPr txBox="1">
            <a:spLocks/>
          </p:cNvSpPr>
          <p:nvPr/>
        </p:nvSpPr>
        <p:spPr>
          <a:xfrm>
            <a:off x="391160" y="1351280"/>
            <a:ext cx="11592560" cy="540266"/>
          </a:xfrm>
          <a:prstGeom prst="rect">
            <a:avLst/>
          </a:prstGeom>
          <a:solidFill>
            <a:schemeClr val="bg1">
              <a:lumMod val="95000"/>
            </a:schemeClr>
          </a:solidFill>
        </p:spPr>
        <p:txBody>
          <a:bodyPr wrap="square" lIns="0" tIns="0" rIns="0" bIns="0">
            <a:normAutofit/>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marL="0" indent="0" defTabSz="914400">
              <a:buNone/>
            </a:pPr>
            <a:endParaRPr lang="en-US" sz="1200" kern="0">
              <a:latin typeface="Aptos" panose="020B0004020202020204" pitchFamily="34" charset="0"/>
            </a:endParaRPr>
          </a:p>
          <a:p>
            <a:pPr marL="0" indent="0">
              <a:buNone/>
            </a:pPr>
            <a:r>
              <a:rPr lang="en-US" sz="1400">
                <a:latin typeface="Aptos" panose="020B0004020202020204" pitchFamily="34" charset="0"/>
              </a:rPr>
              <a:t>Removing the dispositions from the overall portfolio reduces the vacancy by just under 6%.</a:t>
            </a:r>
          </a:p>
        </p:txBody>
      </p:sp>
    </p:spTree>
    <p:extLst>
      <p:ext uri="{BB962C8B-B14F-4D97-AF65-F5344CB8AC3E}">
        <p14:creationId xmlns:p14="http://schemas.microsoft.com/office/powerpoint/2010/main" val="3431664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05443-22C2-0589-5772-C4D07C922A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E1D2A-C1A9-6008-5B6A-5ABEDF835678}"/>
              </a:ext>
            </a:extLst>
          </p:cNvPr>
          <p:cNvSpPr>
            <a:spLocks noGrp="1"/>
          </p:cNvSpPr>
          <p:nvPr>
            <p:ph type="title"/>
          </p:nvPr>
        </p:nvSpPr>
        <p:spPr/>
        <p:txBody>
          <a:bodyPr/>
          <a:lstStyle/>
          <a:p>
            <a:r>
              <a:rPr lang="en-US" sz="2150"/>
              <a:t>Economic Occupancy | 2025 Forecast </a:t>
            </a:r>
            <a:r>
              <a:rPr lang="en-US" sz="2150" b="0"/>
              <a:t>– Fund 2</a:t>
            </a:r>
          </a:p>
        </p:txBody>
      </p:sp>
      <p:sp>
        <p:nvSpPr>
          <p:cNvPr id="3" name="TextBox 2">
            <a:extLst>
              <a:ext uri="{FF2B5EF4-FFF2-40B4-BE49-F238E27FC236}">
                <a16:creationId xmlns:a16="http://schemas.microsoft.com/office/drawing/2014/main" id="{7634899F-5C04-1942-F6D1-99FE73ED4DBB}"/>
              </a:ext>
            </a:extLst>
          </p:cNvPr>
          <p:cNvSpPr txBox="1"/>
          <p:nvPr/>
        </p:nvSpPr>
        <p:spPr>
          <a:xfrm>
            <a:off x="764031" y="1421429"/>
            <a:ext cx="10889987" cy="830997"/>
          </a:xfrm>
          <a:prstGeom prst="rect">
            <a:avLst/>
          </a:prstGeom>
          <a:solidFill>
            <a:schemeClr val="bg1">
              <a:lumMod val="95000"/>
            </a:schemeClr>
          </a:solidFill>
        </p:spPr>
        <p:txBody>
          <a:bodyPr wrap="square">
            <a:spAutoFit/>
          </a:bodyPr>
          <a:lstStyle/>
          <a:p>
            <a:pPr marL="171450" indent="-171450">
              <a:buClr>
                <a:srgbClr val="FEAB21"/>
              </a:buClr>
              <a:buFont typeface="Wingdings" panose="05000000000000000000" pitchFamily="2" charset="2"/>
              <a:buChar char="§"/>
            </a:pPr>
            <a:r>
              <a:rPr lang="en-US" sz="1600">
                <a:latin typeface="Aptos" panose="020B0004020202020204" pitchFamily="34" charset="0"/>
              </a:rPr>
              <a:t>Fund 2 is projected to have an economic occupancy </a:t>
            </a:r>
            <a:r>
              <a:rPr lang="en-US" sz="1600" b="1">
                <a:latin typeface="Aptos" panose="020B0004020202020204" pitchFamily="34" charset="0"/>
              </a:rPr>
              <a:t>&lt; 84% </a:t>
            </a:r>
            <a:r>
              <a:rPr lang="en-US" sz="1600">
                <a:latin typeface="Aptos" panose="020B0004020202020204" pitchFamily="34" charset="0"/>
              </a:rPr>
              <a:t>at year end 2025 </a:t>
            </a:r>
            <a:r>
              <a:rPr lang="en-US" sz="1600" b="1">
                <a:latin typeface="Aptos" panose="020B0004020202020204" pitchFamily="34" charset="0"/>
              </a:rPr>
              <a:t>per the 1Q25 Reforecast; down 1.37% compared to 2025 Budget. </a:t>
            </a:r>
            <a:r>
              <a:rPr lang="en-US" sz="1600">
                <a:latin typeface="Aptos" panose="020B0004020202020204" pitchFamily="34" charset="0"/>
              </a:rPr>
              <a:t>Overall, there is a minimal variance </a:t>
            </a:r>
            <a:endParaRPr lang="en-US" sz="1600" b="1">
              <a:latin typeface="Aptos" panose="020B0004020202020204" pitchFamily="34" charset="0"/>
            </a:endParaRPr>
          </a:p>
          <a:p>
            <a:pPr marL="171450" indent="-171450">
              <a:buClr>
                <a:srgbClr val="FEAB21"/>
              </a:buClr>
              <a:buFont typeface="Wingdings" panose="05000000000000000000" pitchFamily="2" charset="2"/>
              <a:buChar char="§"/>
            </a:pPr>
            <a:r>
              <a:rPr lang="en-US" sz="1600">
                <a:latin typeface="Aptos" panose="020B0004020202020204" pitchFamily="34" charset="0"/>
              </a:rPr>
              <a:t>Vacant spaces, Terminations and 2025 Rollovers are closely monitored and modeled in the forecast</a:t>
            </a:r>
          </a:p>
        </p:txBody>
      </p:sp>
      <p:graphicFrame>
        <p:nvGraphicFramePr>
          <p:cNvPr id="7" name="Chart 6">
            <a:extLst>
              <a:ext uri="{FF2B5EF4-FFF2-40B4-BE49-F238E27FC236}">
                <a16:creationId xmlns:a16="http://schemas.microsoft.com/office/drawing/2014/main" id="{43E974C7-10ED-703F-42DC-9C6B122DF842}"/>
              </a:ext>
            </a:extLst>
          </p:cNvPr>
          <p:cNvGraphicFramePr>
            <a:graphicFrameLocks/>
          </p:cNvGraphicFramePr>
          <p:nvPr/>
        </p:nvGraphicFramePr>
        <p:xfrm>
          <a:off x="3469634" y="2360999"/>
          <a:ext cx="4573905" cy="27393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10">
            <a:extLst>
              <a:ext uri="{FF2B5EF4-FFF2-40B4-BE49-F238E27FC236}">
                <a16:creationId xmlns:a16="http://schemas.microsoft.com/office/drawing/2014/main" id="{9862FAE7-ACE3-26EF-5F10-81C28B2B2E88}"/>
              </a:ext>
            </a:extLst>
          </p:cNvPr>
          <p:cNvGraphicFramePr>
            <a:graphicFrameLocks noGrp="1"/>
          </p:cNvGraphicFramePr>
          <p:nvPr/>
        </p:nvGraphicFramePr>
        <p:xfrm>
          <a:off x="2870055" y="5187514"/>
          <a:ext cx="5722120" cy="1532838"/>
        </p:xfrm>
        <a:graphic>
          <a:graphicData uri="http://schemas.openxmlformats.org/drawingml/2006/table">
            <a:tbl>
              <a:tblPr/>
              <a:tblGrid>
                <a:gridCol w="1237797">
                  <a:extLst>
                    <a:ext uri="{9D8B030D-6E8A-4147-A177-3AD203B41FA5}">
                      <a16:colId xmlns:a16="http://schemas.microsoft.com/office/drawing/2014/main" val="3047629693"/>
                    </a:ext>
                  </a:extLst>
                </a:gridCol>
                <a:gridCol w="942975">
                  <a:extLst>
                    <a:ext uri="{9D8B030D-6E8A-4147-A177-3AD203B41FA5}">
                      <a16:colId xmlns:a16="http://schemas.microsoft.com/office/drawing/2014/main" val="52260798"/>
                    </a:ext>
                  </a:extLst>
                </a:gridCol>
                <a:gridCol w="702819">
                  <a:extLst>
                    <a:ext uri="{9D8B030D-6E8A-4147-A177-3AD203B41FA5}">
                      <a16:colId xmlns:a16="http://schemas.microsoft.com/office/drawing/2014/main" val="713971962"/>
                    </a:ext>
                  </a:extLst>
                </a:gridCol>
                <a:gridCol w="1006253">
                  <a:extLst>
                    <a:ext uri="{9D8B030D-6E8A-4147-A177-3AD203B41FA5}">
                      <a16:colId xmlns:a16="http://schemas.microsoft.com/office/drawing/2014/main" val="193226591"/>
                    </a:ext>
                  </a:extLst>
                </a:gridCol>
                <a:gridCol w="1006253">
                  <a:extLst>
                    <a:ext uri="{9D8B030D-6E8A-4147-A177-3AD203B41FA5}">
                      <a16:colId xmlns:a16="http://schemas.microsoft.com/office/drawing/2014/main" val="486375951"/>
                    </a:ext>
                  </a:extLst>
                </a:gridCol>
                <a:gridCol w="826023">
                  <a:extLst>
                    <a:ext uri="{9D8B030D-6E8A-4147-A177-3AD203B41FA5}">
                      <a16:colId xmlns:a16="http://schemas.microsoft.com/office/drawing/2014/main" val="2283889998"/>
                    </a:ext>
                  </a:extLst>
                </a:gridCol>
              </a:tblGrid>
              <a:tr h="0">
                <a:tc>
                  <a:txBody>
                    <a:bodyPr/>
                    <a:lstStyle/>
                    <a:p>
                      <a:pPr algn="ctr" fontAlgn="ctr"/>
                      <a:r>
                        <a:rPr lang="en-US" sz="1000" b="0" i="0" u="none" strike="noStrike">
                          <a:solidFill>
                            <a:srgbClr val="000000"/>
                          </a:solidFill>
                          <a:effectLst/>
                          <a:latin typeface="Aptos" panose="020B0004020202020204" pitchFamily="34" charset="0"/>
                        </a:rPr>
                        <a:t>Description</a:t>
                      </a:r>
                    </a:p>
                  </a:txBody>
                  <a:tcPr marL="982" marR="982" marT="982"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panose="020B0004020202020204" pitchFamily="34" charset="0"/>
                        </a:rPr>
                        <a:t>1Q25</a:t>
                      </a:r>
                    </a:p>
                  </a:txBody>
                  <a:tcPr marL="982" marR="982" marT="982"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panose="020B0004020202020204" pitchFamily="34" charset="0"/>
                        </a:rPr>
                        <a:t>2Q25</a:t>
                      </a:r>
                    </a:p>
                  </a:txBody>
                  <a:tcPr marL="982" marR="982" marT="982"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panose="020B0004020202020204" pitchFamily="34" charset="0"/>
                        </a:rPr>
                        <a:t>3Q25</a:t>
                      </a:r>
                    </a:p>
                  </a:txBody>
                  <a:tcPr marL="982" marR="982" marT="982"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panose="020B0004020202020204" pitchFamily="34" charset="0"/>
                        </a:rPr>
                        <a:t>4Q25</a:t>
                      </a:r>
                    </a:p>
                  </a:txBody>
                  <a:tcPr marL="982" marR="982" marT="982"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panose="020B0004020202020204" pitchFamily="34" charset="0"/>
                        </a:rPr>
                        <a:t>Total</a:t>
                      </a:r>
                    </a:p>
                  </a:txBody>
                  <a:tcPr marL="982" marR="982" marT="982"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extLst>
                  <a:ext uri="{0D108BD9-81ED-4DB2-BD59-A6C34878D82A}">
                    <a16:rowId xmlns:a16="http://schemas.microsoft.com/office/drawing/2014/main" val="1186021128"/>
                  </a:ext>
                </a:extLst>
              </a:tr>
              <a:tr h="37303">
                <a:tc>
                  <a:txBody>
                    <a:bodyPr/>
                    <a:lstStyle/>
                    <a:p>
                      <a:pPr algn="l" fontAlgn="t"/>
                      <a:r>
                        <a:rPr lang="en-US" sz="1000" b="0" i="0" u="none" strike="noStrike">
                          <a:solidFill>
                            <a:srgbClr val="000000"/>
                          </a:solidFill>
                          <a:effectLst/>
                          <a:latin typeface="Aptos" panose="020B0004020202020204" pitchFamily="34" charset="0"/>
                        </a:rPr>
                        <a:t> </a:t>
                      </a:r>
                    </a:p>
                  </a:txBody>
                  <a:tcPr marL="982" marR="982" marT="982"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r>
                        <a:rPr lang="en-US" sz="1000" b="0" i="0" u="none" strike="noStrike">
                          <a:solidFill>
                            <a:srgbClr val="000000"/>
                          </a:solidFill>
                          <a:effectLst/>
                          <a:latin typeface="Aptos" panose="020B0004020202020204" pitchFamily="34" charset="0"/>
                        </a:rPr>
                        <a:t> </a:t>
                      </a:r>
                    </a:p>
                  </a:txBody>
                  <a:tcPr marL="982" marR="982" marT="982"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r>
                        <a:rPr lang="en-US" sz="1000" b="0" i="0" u="none" strike="noStrike">
                          <a:solidFill>
                            <a:srgbClr val="000000"/>
                          </a:solidFill>
                          <a:effectLst/>
                          <a:latin typeface="Aptos" panose="020B0004020202020204" pitchFamily="34" charset="0"/>
                        </a:rPr>
                        <a:t> </a:t>
                      </a:r>
                    </a:p>
                  </a:txBody>
                  <a:tcPr marL="982" marR="982" marT="982"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r>
                        <a:rPr lang="en-US" sz="1000" b="0" i="0" u="none" strike="noStrike">
                          <a:solidFill>
                            <a:srgbClr val="000000"/>
                          </a:solidFill>
                          <a:effectLst/>
                          <a:latin typeface="Aptos" panose="020B0004020202020204" pitchFamily="34" charset="0"/>
                        </a:rPr>
                        <a:t> </a:t>
                      </a:r>
                    </a:p>
                  </a:txBody>
                  <a:tcPr marL="982" marR="982" marT="982"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r>
                        <a:rPr lang="en-US" sz="1000" b="0" i="0" u="none" strike="noStrike">
                          <a:solidFill>
                            <a:srgbClr val="000000"/>
                          </a:solidFill>
                          <a:effectLst/>
                          <a:latin typeface="Aptos" panose="020B0004020202020204" pitchFamily="34" charset="0"/>
                        </a:rPr>
                        <a:t> </a:t>
                      </a:r>
                    </a:p>
                  </a:txBody>
                  <a:tcPr marL="982" marR="982" marT="982"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r>
                        <a:rPr lang="en-US" sz="1000" b="0" i="0" u="none" strike="noStrike">
                          <a:solidFill>
                            <a:srgbClr val="000000"/>
                          </a:solidFill>
                          <a:effectLst/>
                          <a:latin typeface="Aptos" panose="020B0004020202020204" pitchFamily="34" charset="0"/>
                        </a:rPr>
                        <a:t> </a:t>
                      </a:r>
                    </a:p>
                  </a:txBody>
                  <a:tcPr marL="982" marR="982" marT="982" marB="0">
                    <a:lnL>
                      <a:noFill/>
                    </a:lnL>
                    <a:lnR>
                      <a:noFill/>
                    </a:lnR>
                    <a:lnT w="6350" cap="flat" cmpd="sng" algn="ctr">
                      <a:solidFill>
                        <a:srgbClr val="CCCCCC"/>
                      </a:solidFill>
                      <a:prstDash val="solid"/>
                      <a:round/>
                      <a:headEnd type="none" w="med" len="med"/>
                      <a:tailEnd type="none" w="med" len="med"/>
                    </a:lnT>
                    <a:lnB>
                      <a:noFill/>
                    </a:lnB>
                    <a:noFill/>
                  </a:tcPr>
                </a:tc>
                <a:extLst>
                  <a:ext uri="{0D108BD9-81ED-4DB2-BD59-A6C34878D82A}">
                    <a16:rowId xmlns:a16="http://schemas.microsoft.com/office/drawing/2014/main" val="2068985983"/>
                  </a:ext>
                </a:extLst>
              </a:tr>
              <a:tr h="45157">
                <a:tc>
                  <a:txBody>
                    <a:bodyPr/>
                    <a:lstStyle/>
                    <a:p>
                      <a:pPr algn="l" fontAlgn="t"/>
                      <a:r>
                        <a:rPr lang="en-US" sz="1000" b="0" i="0" u="none" strike="noStrike">
                          <a:solidFill>
                            <a:srgbClr val="000000"/>
                          </a:solidFill>
                          <a:effectLst/>
                          <a:latin typeface="Aptos" panose="020B0004020202020204" pitchFamily="34" charset="0"/>
                        </a:rPr>
                        <a:t>Economic Occupancy</a:t>
                      </a:r>
                    </a:p>
                  </a:txBody>
                  <a:tcPr marL="982" marR="982" marT="982" marB="0">
                    <a:lnL>
                      <a:noFill/>
                    </a:lnL>
                    <a:lnR>
                      <a:noFill/>
                    </a:lnR>
                    <a:lnT>
                      <a:noFill/>
                    </a:lnT>
                    <a:lnB>
                      <a:noFill/>
                    </a:lnB>
                    <a:solidFill>
                      <a:srgbClr val="FFD966"/>
                    </a:solidFill>
                  </a:tcPr>
                </a:tc>
                <a:tc>
                  <a:txBody>
                    <a:bodyPr/>
                    <a:lstStyle/>
                    <a:p>
                      <a:pPr marL="0" algn="r" eaLnBrk="1" fontAlgn="t" hangingPunct="1"/>
                      <a:r>
                        <a:rPr lang="en-US" sz="1000" b="0" i="0" u="none" strike="noStrike">
                          <a:solidFill>
                            <a:srgbClr val="000000"/>
                          </a:solidFill>
                          <a:effectLst/>
                          <a:latin typeface="Aptos" panose="020B0004020202020204" pitchFamily="34" charset="0"/>
                          <a:ea typeface="+mn-ea"/>
                          <a:cs typeface="+mn-cs"/>
                        </a:rPr>
                        <a:t>86.49%</a:t>
                      </a:r>
                    </a:p>
                  </a:txBody>
                  <a:tcPr marL="982" marR="982" marT="982" marB="0">
                    <a:lnL>
                      <a:noFill/>
                    </a:lnL>
                    <a:lnR>
                      <a:noFill/>
                    </a:lnR>
                    <a:lnT>
                      <a:noFill/>
                    </a:lnT>
                    <a:lnB>
                      <a:noFill/>
                    </a:lnB>
                    <a:solidFill>
                      <a:srgbClr val="FFD966"/>
                    </a:solidFill>
                  </a:tcPr>
                </a:tc>
                <a:tc>
                  <a:txBody>
                    <a:bodyPr/>
                    <a:lstStyle/>
                    <a:p>
                      <a:pPr marL="0" algn="r" eaLnBrk="1" fontAlgn="t" hangingPunct="1"/>
                      <a:r>
                        <a:rPr lang="en-US" sz="1000" b="0" i="0" u="none" strike="noStrike">
                          <a:solidFill>
                            <a:srgbClr val="000000"/>
                          </a:solidFill>
                          <a:effectLst/>
                          <a:latin typeface="Aptos" panose="020B0004020202020204" pitchFamily="34" charset="0"/>
                          <a:ea typeface="+mn-ea"/>
                          <a:cs typeface="+mn-cs"/>
                        </a:rPr>
                        <a:t>83.27%</a:t>
                      </a:r>
                    </a:p>
                  </a:txBody>
                  <a:tcPr marL="982" marR="982" marT="982" marB="0">
                    <a:lnL>
                      <a:noFill/>
                    </a:lnL>
                    <a:lnR>
                      <a:noFill/>
                    </a:lnR>
                    <a:lnT>
                      <a:noFill/>
                    </a:lnT>
                    <a:lnB>
                      <a:noFill/>
                    </a:lnB>
                    <a:solidFill>
                      <a:srgbClr val="FFD966"/>
                    </a:solidFill>
                  </a:tcPr>
                </a:tc>
                <a:tc>
                  <a:txBody>
                    <a:bodyPr/>
                    <a:lstStyle/>
                    <a:p>
                      <a:pPr marL="0" algn="r" eaLnBrk="1" fontAlgn="t" hangingPunct="1"/>
                      <a:r>
                        <a:rPr lang="en-US" sz="1000" b="0" i="0" u="none" strike="noStrike">
                          <a:solidFill>
                            <a:srgbClr val="000000"/>
                          </a:solidFill>
                          <a:effectLst/>
                          <a:latin typeface="Aptos" panose="020B0004020202020204" pitchFamily="34" charset="0"/>
                          <a:ea typeface="+mn-ea"/>
                          <a:cs typeface="+mn-cs"/>
                        </a:rPr>
                        <a:t>81.38%</a:t>
                      </a:r>
                    </a:p>
                  </a:txBody>
                  <a:tcPr marL="982" marR="982" marT="982" marB="0">
                    <a:lnL>
                      <a:noFill/>
                    </a:lnL>
                    <a:lnR>
                      <a:noFill/>
                    </a:lnR>
                    <a:lnT>
                      <a:noFill/>
                    </a:lnT>
                    <a:lnB>
                      <a:noFill/>
                    </a:lnB>
                    <a:solidFill>
                      <a:srgbClr val="FFD966"/>
                    </a:solidFill>
                  </a:tcPr>
                </a:tc>
                <a:tc>
                  <a:txBody>
                    <a:bodyPr/>
                    <a:lstStyle/>
                    <a:p>
                      <a:pPr marL="0" algn="r" eaLnBrk="1" fontAlgn="t" hangingPunct="1"/>
                      <a:r>
                        <a:rPr lang="en-US" sz="1000" b="0" i="0" u="none" strike="noStrike">
                          <a:solidFill>
                            <a:srgbClr val="000000"/>
                          </a:solidFill>
                          <a:effectLst/>
                          <a:latin typeface="Aptos" panose="020B0004020202020204" pitchFamily="34" charset="0"/>
                          <a:ea typeface="+mn-ea"/>
                          <a:cs typeface="+mn-cs"/>
                        </a:rPr>
                        <a:t>83.52%</a:t>
                      </a:r>
                    </a:p>
                  </a:txBody>
                  <a:tcPr marL="982" marR="982" marT="982" marB="0">
                    <a:lnL>
                      <a:noFill/>
                    </a:lnL>
                    <a:lnR>
                      <a:noFill/>
                    </a:lnR>
                    <a:lnT>
                      <a:noFill/>
                    </a:lnT>
                    <a:lnB>
                      <a:noFill/>
                    </a:lnB>
                    <a:solidFill>
                      <a:srgbClr val="FFD966"/>
                    </a:solidFill>
                  </a:tcPr>
                </a:tc>
                <a:tc>
                  <a:txBody>
                    <a:bodyPr/>
                    <a:lstStyle/>
                    <a:p>
                      <a:pPr marL="0" algn="r" eaLnBrk="1" fontAlgn="t" hangingPunct="1"/>
                      <a:r>
                        <a:rPr lang="en-US" sz="1000" b="0" i="0" u="none" strike="noStrike">
                          <a:solidFill>
                            <a:srgbClr val="000000"/>
                          </a:solidFill>
                          <a:effectLst/>
                          <a:latin typeface="Aptos" panose="020B0004020202020204" pitchFamily="34" charset="0"/>
                          <a:ea typeface="+mn-ea"/>
                          <a:cs typeface="+mn-cs"/>
                        </a:rPr>
                        <a:t>83.64%</a:t>
                      </a:r>
                    </a:p>
                  </a:txBody>
                  <a:tcPr marL="982" marR="982" marT="982" marB="0">
                    <a:lnL>
                      <a:noFill/>
                    </a:lnL>
                    <a:lnR>
                      <a:noFill/>
                    </a:lnR>
                    <a:lnT>
                      <a:noFill/>
                    </a:lnT>
                    <a:lnB>
                      <a:noFill/>
                    </a:lnB>
                    <a:solidFill>
                      <a:srgbClr val="FFD966"/>
                    </a:solidFill>
                  </a:tcPr>
                </a:tc>
                <a:extLst>
                  <a:ext uri="{0D108BD9-81ED-4DB2-BD59-A6C34878D82A}">
                    <a16:rowId xmlns:a16="http://schemas.microsoft.com/office/drawing/2014/main" val="4002896535"/>
                  </a:ext>
                </a:extLst>
              </a:tr>
              <a:tr h="45157">
                <a:tc>
                  <a:txBody>
                    <a:bodyPr/>
                    <a:lstStyle/>
                    <a:p>
                      <a:pPr marL="0" marR="0" lvl="0" indent="0" algn="l" defTabSz="914400" eaLnBrk="1" fontAlgn="t"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Aptos" panose="020B0004020202020204" pitchFamily="34" charset="0"/>
                        </a:rPr>
                        <a:t>Budgeted </a:t>
                      </a:r>
                    </a:p>
                    <a:p>
                      <a:pPr algn="l" fontAlgn="t"/>
                      <a:r>
                        <a:rPr lang="en-US" sz="1000" b="0" i="0" u="none" strike="noStrike">
                          <a:solidFill>
                            <a:srgbClr val="000000"/>
                          </a:solidFill>
                          <a:effectLst/>
                          <a:latin typeface="Aptos" panose="020B0004020202020204" pitchFamily="34" charset="0"/>
                        </a:rPr>
                        <a:t>Economic Occupancy</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endParaRPr lang="en-US" sz="1000" b="0" i="0" u="none" strike="noStrike">
                        <a:solidFill>
                          <a:srgbClr val="000000"/>
                        </a:solidFill>
                        <a:effectLst/>
                        <a:latin typeface="Aptos" panose="020B0004020202020204" pitchFamily="34" charset="0"/>
                        <a:ea typeface="+mn-ea"/>
                        <a:cs typeface="+mn-cs"/>
                      </a:endParaRPr>
                    </a:p>
                    <a:p>
                      <a:pPr marL="277260" lvl="1" algn="r" eaLnBrk="1" fontAlgn="t" hangingPunct="1"/>
                      <a:r>
                        <a:rPr lang="en-US" sz="1000" b="0" i="0" u="none" strike="noStrike">
                          <a:solidFill>
                            <a:srgbClr val="000000"/>
                          </a:solidFill>
                          <a:effectLst/>
                          <a:latin typeface="Aptos" panose="020B0004020202020204" pitchFamily="34" charset="0"/>
                          <a:ea typeface="+mn-ea"/>
                          <a:cs typeface="+mn-cs"/>
                        </a:rPr>
                        <a:t>85.46%</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endParaRPr lang="en-US" sz="1000" b="0" i="0" u="none" strike="noStrike">
                        <a:solidFill>
                          <a:srgbClr val="000000"/>
                        </a:solidFill>
                        <a:effectLst/>
                        <a:latin typeface="Aptos" panose="020B0004020202020204" pitchFamily="34" charset="0"/>
                        <a:ea typeface="+mn-ea"/>
                        <a:cs typeface="+mn-cs"/>
                      </a:endParaRPr>
                    </a:p>
                    <a:p>
                      <a:pPr marL="277260" lvl="1" algn="r" eaLnBrk="1" fontAlgn="t" hangingPunct="1"/>
                      <a:r>
                        <a:rPr lang="en-US" sz="1000" b="0" i="0" u="none" strike="noStrike">
                          <a:solidFill>
                            <a:srgbClr val="000000"/>
                          </a:solidFill>
                          <a:effectLst/>
                          <a:latin typeface="Aptos" panose="020B0004020202020204" pitchFamily="34" charset="0"/>
                          <a:ea typeface="+mn-ea"/>
                          <a:cs typeface="+mn-cs"/>
                        </a:rPr>
                        <a:t>82.29%</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endParaRPr lang="en-US" sz="1000" b="0" i="0" u="none" strike="noStrike">
                        <a:solidFill>
                          <a:srgbClr val="000000"/>
                        </a:solidFill>
                        <a:effectLst/>
                        <a:latin typeface="Aptos" panose="020B0004020202020204" pitchFamily="34" charset="0"/>
                        <a:ea typeface="+mn-ea"/>
                        <a:cs typeface="+mn-cs"/>
                      </a:endParaRPr>
                    </a:p>
                    <a:p>
                      <a:pPr marL="277260" lvl="1" algn="r" eaLnBrk="1" fontAlgn="t" hangingPunct="1"/>
                      <a:r>
                        <a:rPr lang="en-US" sz="1000" b="0" i="0" u="none" strike="noStrike">
                          <a:solidFill>
                            <a:srgbClr val="000000"/>
                          </a:solidFill>
                          <a:effectLst/>
                          <a:latin typeface="Aptos" panose="020B0004020202020204" pitchFamily="34" charset="0"/>
                          <a:ea typeface="+mn-ea"/>
                          <a:cs typeface="+mn-cs"/>
                        </a:rPr>
                        <a:t>81.39%</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endParaRPr lang="en-US" sz="1000" b="0" i="0" u="none" strike="noStrike">
                        <a:solidFill>
                          <a:srgbClr val="000000"/>
                        </a:solidFill>
                        <a:effectLst/>
                        <a:latin typeface="Aptos" panose="020B0004020202020204" pitchFamily="34" charset="0"/>
                        <a:ea typeface="+mn-ea"/>
                        <a:cs typeface="+mn-cs"/>
                      </a:endParaRPr>
                    </a:p>
                    <a:p>
                      <a:pPr marL="277260" lvl="1" algn="r" eaLnBrk="1" fontAlgn="t" hangingPunct="1"/>
                      <a:r>
                        <a:rPr lang="en-US" sz="1000" b="0" i="0" u="none" strike="noStrike">
                          <a:solidFill>
                            <a:srgbClr val="000000"/>
                          </a:solidFill>
                          <a:effectLst/>
                          <a:latin typeface="Aptos" panose="020B0004020202020204" pitchFamily="34" charset="0"/>
                          <a:ea typeface="+mn-ea"/>
                          <a:cs typeface="+mn-cs"/>
                        </a:rPr>
                        <a:t>84.89%</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endParaRPr lang="en-US" sz="1000" b="0" i="0" u="none" strike="noStrike">
                        <a:solidFill>
                          <a:srgbClr val="000000"/>
                        </a:solidFill>
                        <a:effectLst/>
                        <a:latin typeface="Aptos" panose="020B0004020202020204" pitchFamily="34" charset="0"/>
                        <a:ea typeface="+mn-ea"/>
                        <a:cs typeface="+mn-cs"/>
                      </a:endParaRPr>
                    </a:p>
                    <a:p>
                      <a:pPr marL="277260" lvl="1" algn="r" eaLnBrk="1" fontAlgn="t" hangingPunct="1"/>
                      <a:r>
                        <a:rPr lang="en-US" sz="1000" b="0" i="0" u="none" strike="noStrike">
                          <a:solidFill>
                            <a:srgbClr val="000000"/>
                          </a:solidFill>
                          <a:effectLst/>
                          <a:latin typeface="Aptos" panose="020B0004020202020204" pitchFamily="34" charset="0"/>
                          <a:ea typeface="+mn-ea"/>
                          <a:cs typeface="+mn-cs"/>
                        </a:rPr>
                        <a:t>83.50%</a:t>
                      </a:r>
                    </a:p>
                  </a:txBody>
                  <a:tcPr marL="982" marR="982" marT="982" marB="0">
                    <a:lnL>
                      <a:noFill/>
                    </a:lnL>
                    <a:lnR>
                      <a:noFill/>
                    </a:lnR>
                    <a:lnT>
                      <a:noFill/>
                    </a:lnT>
                    <a:lnB>
                      <a:noFill/>
                    </a:lnB>
                    <a:solidFill>
                      <a:schemeClr val="bg1">
                        <a:lumMod val="95000"/>
                      </a:schemeClr>
                    </a:solidFill>
                  </a:tcPr>
                </a:tc>
                <a:extLst>
                  <a:ext uri="{0D108BD9-81ED-4DB2-BD59-A6C34878D82A}">
                    <a16:rowId xmlns:a16="http://schemas.microsoft.com/office/drawing/2014/main" val="1318796309"/>
                  </a:ext>
                </a:extLst>
              </a:tr>
              <a:tr h="45157">
                <a:tc>
                  <a:txBody>
                    <a:bodyPr/>
                    <a:lstStyle/>
                    <a:p>
                      <a:pPr algn="l" fontAlgn="t"/>
                      <a:r>
                        <a:rPr lang="en-US" sz="1000" b="0" i="0" u="none" strike="noStrike">
                          <a:solidFill>
                            <a:srgbClr val="000000"/>
                          </a:solidFill>
                          <a:effectLst/>
                          <a:latin typeface="Aptos" panose="020B0004020202020204" pitchFamily="34" charset="0"/>
                        </a:rPr>
                        <a:t>Variance </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r>
                        <a:rPr lang="en-US" sz="1000" b="0" i="0" u="none" strike="noStrike">
                          <a:solidFill>
                            <a:srgbClr val="000000"/>
                          </a:solidFill>
                          <a:effectLst/>
                          <a:latin typeface="Aptos" panose="020B0004020202020204" pitchFamily="34" charset="0"/>
                          <a:ea typeface="+mn-ea"/>
                          <a:cs typeface="+mn-cs"/>
                        </a:rPr>
                        <a:t>1.03%</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r>
                        <a:rPr lang="en-US" sz="1000" b="0" i="0" u="none" strike="noStrike">
                          <a:solidFill>
                            <a:srgbClr val="000000"/>
                          </a:solidFill>
                          <a:effectLst/>
                          <a:latin typeface="Aptos" panose="020B0004020202020204" pitchFamily="34" charset="0"/>
                          <a:ea typeface="+mn-ea"/>
                          <a:cs typeface="+mn-cs"/>
                        </a:rPr>
                        <a:t>0.98%</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r>
                        <a:rPr lang="en-US" sz="1000" b="0" i="0" u="none" strike="noStrike">
                          <a:solidFill>
                            <a:srgbClr val="000000"/>
                          </a:solidFill>
                          <a:effectLst/>
                          <a:latin typeface="Aptos" panose="020B0004020202020204" pitchFamily="34" charset="0"/>
                          <a:ea typeface="+mn-ea"/>
                          <a:cs typeface="+mn-cs"/>
                        </a:rPr>
                        <a:t>-0.01%</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r>
                        <a:rPr lang="en-US" sz="1000" b="0" i="0" u="none" strike="noStrike">
                          <a:solidFill>
                            <a:srgbClr val="000000"/>
                          </a:solidFill>
                          <a:effectLst/>
                          <a:latin typeface="Aptos" panose="020B0004020202020204" pitchFamily="34" charset="0"/>
                          <a:ea typeface="+mn-ea"/>
                          <a:cs typeface="+mn-cs"/>
                        </a:rPr>
                        <a:t>-1.37%</a:t>
                      </a:r>
                    </a:p>
                  </a:txBody>
                  <a:tcPr marL="982" marR="982" marT="982" marB="0">
                    <a:lnL>
                      <a:noFill/>
                    </a:lnL>
                    <a:lnR>
                      <a:noFill/>
                    </a:lnR>
                    <a:lnT>
                      <a:noFill/>
                    </a:lnT>
                    <a:lnB>
                      <a:noFill/>
                    </a:lnB>
                    <a:solidFill>
                      <a:schemeClr val="bg1">
                        <a:lumMod val="95000"/>
                      </a:schemeClr>
                    </a:solidFill>
                  </a:tcPr>
                </a:tc>
                <a:tc>
                  <a:txBody>
                    <a:bodyPr/>
                    <a:lstStyle/>
                    <a:p>
                      <a:pPr marL="277260" lvl="1" algn="r" eaLnBrk="1" fontAlgn="t" hangingPunct="1"/>
                      <a:r>
                        <a:rPr lang="en-US" sz="1000" b="0" i="0" u="none" strike="noStrike">
                          <a:solidFill>
                            <a:srgbClr val="000000"/>
                          </a:solidFill>
                          <a:effectLst/>
                          <a:latin typeface="Aptos" panose="020B0004020202020204" pitchFamily="34" charset="0"/>
                          <a:ea typeface="+mn-ea"/>
                          <a:cs typeface="+mn-cs"/>
                        </a:rPr>
                        <a:t>0.14%</a:t>
                      </a:r>
                    </a:p>
                  </a:txBody>
                  <a:tcPr marL="982" marR="982" marT="982" marB="0">
                    <a:lnL>
                      <a:noFill/>
                    </a:lnL>
                    <a:lnR>
                      <a:noFill/>
                    </a:lnR>
                    <a:lnT>
                      <a:noFill/>
                    </a:lnT>
                    <a:lnB>
                      <a:noFill/>
                    </a:lnB>
                    <a:solidFill>
                      <a:schemeClr val="bg1">
                        <a:lumMod val="95000"/>
                      </a:schemeClr>
                    </a:solidFill>
                  </a:tcPr>
                </a:tc>
                <a:extLst>
                  <a:ext uri="{0D108BD9-81ED-4DB2-BD59-A6C34878D82A}">
                    <a16:rowId xmlns:a16="http://schemas.microsoft.com/office/drawing/2014/main" val="873016981"/>
                  </a:ext>
                </a:extLst>
              </a:tr>
              <a:tr h="0">
                <a:tc>
                  <a:txBody>
                    <a:bodyPr/>
                    <a:lstStyle/>
                    <a:p>
                      <a:pPr algn="l" fontAlgn="ctr"/>
                      <a:endParaRPr lang="en-US" sz="1000" b="0" i="0" u="none" strike="noStrike">
                        <a:solidFill>
                          <a:srgbClr val="000000"/>
                        </a:solidFill>
                        <a:effectLst/>
                        <a:latin typeface="Aptos" panose="020B0004020202020204" pitchFamily="34" charset="0"/>
                      </a:endParaRPr>
                    </a:p>
                  </a:txBody>
                  <a:tcPr marL="982" marR="982" marT="982" marB="0" anchor="ctr">
                    <a:lnL>
                      <a:noFill/>
                    </a:lnL>
                    <a:lnR>
                      <a:noFill/>
                    </a:lnR>
                    <a:lnT>
                      <a:noFill/>
                    </a:lnT>
                    <a:lnB>
                      <a:noFill/>
                    </a:lnB>
                    <a:noFill/>
                  </a:tcPr>
                </a:tc>
                <a:tc>
                  <a:txBody>
                    <a:bodyPr/>
                    <a:lstStyle/>
                    <a:p>
                      <a:pPr algn="r" fontAlgn="t"/>
                      <a:endParaRPr lang="en-US" sz="1000" b="0" i="0" u="none" strike="noStrike">
                        <a:solidFill>
                          <a:srgbClr val="000000"/>
                        </a:solidFill>
                        <a:effectLst/>
                        <a:latin typeface="Aptos" panose="020B0004020202020204" pitchFamily="34" charset="0"/>
                      </a:endParaRPr>
                    </a:p>
                  </a:txBody>
                  <a:tcPr marL="982" marR="982" marT="982" marB="0">
                    <a:lnL>
                      <a:noFill/>
                    </a:lnL>
                    <a:lnR>
                      <a:noFill/>
                    </a:lnR>
                    <a:lnT>
                      <a:noFill/>
                    </a:lnT>
                    <a:lnB>
                      <a:noFill/>
                    </a:lnB>
                    <a:noFill/>
                  </a:tcPr>
                </a:tc>
                <a:tc>
                  <a:txBody>
                    <a:bodyPr/>
                    <a:lstStyle/>
                    <a:p>
                      <a:pPr algn="r" fontAlgn="t"/>
                      <a:endParaRPr lang="en-US" sz="1000" b="0" i="0" u="none" strike="noStrike">
                        <a:solidFill>
                          <a:srgbClr val="000000"/>
                        </a:solidFill>
                        <a:effectLst/>
                        <a:latin typeface="Aptos" panose="020B0004020202020204" pitchFamily="34" charset="0"/>
                      </a:endParaRPr>
                    </a:p>
                  </a:txBody>
                  <a:tcPr marL="982" marR="982" marT="982" marB="0">
                    <a:lnL>
                      <a:noFill/>
                    </a:lnL>
                    <a:lnR>
                      <a:noFill/>
                    </a:lnR>
                    <a:lnT>
                      <a:noFill/>
                    </a:lnT>
                    <a:lnB>
                      <a:noFill/>
                    </a:lnB>
                    <a:noFill/>
                  </a:tcPr>
                </a:tc>
                <a:tc>
                  <a:txBody>
                    <a:bodyPr/>
                    <a:lstStyle/>
                    <a:p>
                      <a:pPr algn="r" fontAlgn="t"/>
                      <a:endParaRPr lang="en-US" sz="1000" b="0" i="0" u="none" strike="noStrike">
                        <a:solidFill>
                          <a:srgbClr val="000000"/>
                        </a:solidFill>
                        <a:effectLst/>
                        <a:latin typeface="Aptos" panose="020B0004020202020204" pitchFamily="34" charset="0"/>
                      </a:endParaRPr>
                    </a:p>
                  </a:txBody>
                  <a:tcPr marL="982" marR="982" marT="982" marB="0">
                    <a:lnL>
                      <a:noFill/>
                    </a:lnL>
                    <a:lnR>
                      <a:noFill/>
                    </a:lnR>
                    <a:lnT>
                      <a:noFill/>
                    </a:lnT>
                    <a:lnB>
                      <a:noFill/>
                    </a:lnB>
                    <a:noFill/>
                  </a:tcPr>
                </a:tc>
                <a:tc>
                  <a:txBody>
                    <a:bodyPr/>
                    <a:lstStyle/>
                    <a:p>
                      <a:pPr algn="r" fontAlgn="t"/>
                      <a:endParaRPr lang="en-US" sz="1000" b="0" i="0" u="none" strike="noStrike">
                        <a:solidFill>
                          <a:srgbClr val="000000"/>
                        </a:solidFill>
                        <a:effectLst/>
                        <a:latin typeface="Aptos" panose="020B0004020202020204" pitchFamily="34" charset="0"/>
                      </a:endParaRPr>
                    </a:p>
                  </a:txBody>
                  <a:tcPr marL="982" marR="982" marT="982" marB="0">
                    <a:lnL>
                      <a:noFill/>
                    </a:lnL>
                    <a:lnR>
                      <a:noFill/>
                    </a:lnR>
                    <a:lnT>
                      <a:noFill/>
                    </a:lnT>
                    <a:lnB>
                      <a:noFill/>
                    </a:lnB>
                    <a:noFill/>
                  </a:tcPr>
                </a:tc>
                <a:tc>
                  <a:txBody>
                    <a:bodyPr/>
                    <a:lstStyle/>
                    <a:p>
                      <a:pPr algn="r" fontAlgn="ctr"/>
                      <a:endParaRPr lang="en-US" sz="1000" b="0" i="0" u="none" strike="noStrike">
                        <a:solidFill>
                          <a:srgbClr val="000000"/>
                        </a:solidFill>
                        <a:effectLst/>
                        <a:latin typeface="Aptos" panose="020B0004020202020204" pitchFamily="34" charset="0"/>
                      </a:endParaRPr>
                    </a:p>
                  </a:txBody>
                  <a:tcPr marL="982" marR="982" marT="982" marB="0" anchor="ctr">
                    <a:lnL>
                      <a:noFill/>
                    </a:lnL>
                    <a:lnR>
                      <a:noFill/>
                    </a:lnR>
                    <a:lnT>
                      <a:noFill/>
                    </a:lnT>
                    <a:lnB>
                      <a:noFill/>
                    </a:lnB>
                    <a:noFill/>
                  </a:tcPr>
                </a:tc>
                <a:extLst>
                  <a:ext uri="{0D108BD9-81ED-4DB2-BD59-A6C34878D82A}">
                    <a16:rowId xmlns:a16="http://schemas.microsoft.com/office/drawing/2014/main" val="269152684"/>
                  </a:ext>
                </a:extLst>
              </a:tr>
              <a:tr h="60591">
                <a:tc>
                  <a:txBody>
                    <a:bodyPr/>
                    <a:lstStyle/>
                    <a:p>
                      <a:pPr algn="l" fontAlgn="t"/>
                      <a:r>
                        <a:rPr lang="en-US" sz="1000" b="0" i="0" u="none" strike="noStrike">
                          <a:solidFill>
                            <a:srgbClr val="000000"/>
                          </a:solidFill>
                          <a:effectLst/>
                          <a:latin typeface="Aptos" panose="020B0004020202020204" pitchFamily="34" charset="0"/>
                        </a:rPr>
                        <a:t>Base Rent</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   18,232,942 </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18,676,601 </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         19,002,975 </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         19,225,872 </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75,138,389</a:t>
                      </a:r>
                    </a:p>
                  </a:txBody>
                  <a:tcPr marL="982" marR="982" marT="982" marB="0">
                    <a:lnL>
                      <a:noFill/>
                    </a:lnL>
                    <a:lnR>
                      <a:noFill/>
                    </a:lnR>
                    <a:lnT>
                      <a:noFill/>
                    </a:lnT>
                    <a:lnB>
                      <a:noFill/>
                    </a:lnB>
                    <a:noFill/>
                  </a:tcPr>
                </a:tc>
                <a:extLst>
                  <a:ext uri="{0D108BD9-81ED-4DB2-BD59-A6C34878D82A}">
                    <a16:rowId xmlns:a16="http://schemas.microsoft.com/office/drawing/2014/main" val="1876349035"/>
                  </a:ext>
                </a:extLst>
              </a:tr>
              <a:tr h="67735">
                <a:tc>
                  <a:txBody>
                    <a:bodyPr/>
                    <a:lstStyle/>
                    <a:p>
                      <a:pPr algn="l" fontAlgn="t"/>
                      <a:r>
                        <a:rPr lang="en-US" sz="1000" b="0" i="0" u="none" strike="noStrike">
                          <a:solidFill>
                            <a:srgbClr val="000000"/>
                          </a:solidFill>
                          <a:effectLst/>
                          <a:latin typeface="Aptos" panose="020B0004020202020204" pitchFamily="34" charset="0"/>
                        </a:rPr>
                        <a:t>Less - Concessions</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    297,881 </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     200,894 </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             636,771 </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             807,457 </a:t>
                      </a:r>
                    </a:p>
                  </a:txBody>
                  <a:tcPr marL="982" marR="982" marT="982"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1,943,002</a:t>
                      </a:r>
                    </a:p>
                  </a:txBody>
                  <a:tcPr marL="982" marR="982" marT="982" marB="0">
                    <a:lnL>
                      <a:noFill/>
                    </a:lnL>
                    <a:lnR>
                      <a:noFill/>
                    </a:lnR>
                    <a:lnT>
                      <a:noFill/>
                    </a:lnT>
                    <a:lnB>
                      <a:noFill/>
                    </a:lnB>
                    <a:noFill/>
                  </a:tcPr>
                </a:tc>
                <a:extLst>
                  <a:ext uri="{0D108BD9-81ED-4DB2-BD59-A6C34878D82A}">
                    <a16:rowId xmlns:a16="http://schemas.microsoft.com/office/drawing/2014/main" val="1246485391"/>
                  </a:ext>
                </a:extLst>
              </a:tr>
              <a:tr h="45157">
                <a:tc>
                  <a:txBody>
                    <a:bodyPr/>
                    <a:lstStyle/>
                    <a:p>
                      <a:pPr algn="l" fontAlgn="t"/>
                      <a:r>
                        <a:rPr lang="en-US" sz="1000" b="0" i="0" u="none" strike="noStrike">
                          <a:solidFill>
                            <a:srgbClr val="000000"/>
                          </a:solidFill>
                          <a:effectLst/>
                          <a:latin typeface="Aptos" panose="020B0004020202020204" pitchFamily="34" charset="0"/>
                        </a:rPr>
                        <a:t>Less - Vacancy</a:t>
                      </a:r>
                    </a:p>
                  </a:txBody>
                  <a:tcPr marL="982" marR="982" marT="982" marB="0">
                    <a:lnL>
                      <a:noFill/>
                    </a:lnL>
                    <a:lnR>
                      <a:noFill/>
                    </a:lnR>
                    <a:lnT>
                      <a:noFill/>
                    </a:lnT>
                    <a:lnB>
                      <a:noFill/>
                    </a:lnB>
                    <a:solidFill>
                      <a:srgbClr val="A9D08E"/>
                    </a:solidFill>
                  </a:tcPr>
                </a:tc>
                <a:tc>
                  <a:txBody>
                    <a:bodyPr/>
                    <a:lstStyle/>
                    <a:p>
                      <a:pPr algn="r" fontAlgn="t"/>
                      <a:r>
                        <a:rPr lang="en-US" sz="1000" b="0" i="0" u="none" strike="noStrike">
                          <a:solidFill>
                            <a:srgbClr val="000000"/>
                          </a:solidFill>
                          <a:effectLst/>
                          <a:latin typeface="Aptos" panose="020B0004020202020204" pitchFamily="34" charset="0"/>
                        </a:rPr>
                        <a:t>        2,165,898 </a:t>
                      </a:r>
                    </a:p>
                  </a:txBody>
                  <a:tcPr marL="982" marR="982" marT="982" marB="0">
                    <a:lnL>
                      <a:noFill/>
                    </a:lnL>
                    <a:lnR>
                      <a:noFill/>
                    </a:lnR>
                    <a:lnT>
                      <a:noFill/>
                    </a:lnT>
                    <a:lnB>
                      <a:noFill/>
                    </a:lnB>
                    <a:solidFill>
                      <a:srgbClr val="A9D08E"/>
                    </a:solidFill>
                  </a:tcPr>
                </a:tc>
                <a:tc>
                  <a:txBody>
                    <a:bodyPr/>
                    <a:lstStyle/>
                    <a:p>
                      <a:pPr algn="r" fontAlgn="t"/>
                      <a:r>
                        <a:rPr lang="en-US" sz="1000" b="0" i="0" u="none" strike="noStrike">
                          <a:solidFill>
                            <a:srgbClr val="000000"/>
                          </a:solidFill>
                          <a:effectLst/>
                          <a:latin typeface="Aptos" panose="020B0004020202020204" pitchFamily="34" charset="0"/>
                        </a:rPr>
                        <a:t>    2,923,063 </a:t>
                      </a:r>
                    </a:p>
                  </a:txBody>
                  <a:tcPr marL="982" marR="982" marT="982" marB="0">
                    <a:lnL>
                      <a:noFill/>
                    </a:lnL>
                    <a:lnR>
                      <a:noFill/>
                    </a:lnR>
                    <a:lnT>
                      <a:noFill/>
                    </a:lnT>
                    <a:lnB>
                      <a:noFill/>
                    </a:lnB>
                    <a:solidFill>
                      <a:srgbClr val="A9D08E"/>
                    </a:solidFill>
                  </a:tcPr>
                </a:tc>
                <a:tc>
                  <a:txBody>
                    <a:bodyPr/>
                    <a:lstStyle/>
                    <a:p>
                      <a:pPr algn="r" fontAlgn="t"/>
                      <a:r>
                        <a:rPr lang="en-US" sz="1000" b="0" i="0" u="none" strike="noStrike">
                          <a:solidFill>
                            <a:srgbClr val="000000"/>
                          </a:solidFill>
                          <a:effectLst/>
                          <a:latin typeface="Aptos" panose="020B0004020202020204" pitchFamily="34" charset="0"/>
                        </a:rPr>
                        <a:t>         2,902,195 </a:t>
                      </a:r>
                    </a:p>
                  </a:txBody>
                  <a:tcPr marL="982" marR="982" marT="982" marB="0">
                    <a:lnL>
                      <a:noFill/>
                    </a:lnL>
                    <a:lnR>
                      <a:noFill/>
                    </a:lnR>
                    <a:lnT>
                      <a:noFill/>
                    </a:lnT>
                    <a:lnB>
                      <a:noFill/>
                    </a:lnB>
                    <a:solidFill>
                      <a:srgbClr val="A9D08E"/>
                    </a:solidFill>
                  </a:tcPr>
                </a:tc>
                <a:tc>
                  <a:txBody>
                    <a:bodyPr/>
                    <a:lstStyle/>
                    <a:p>
                      <a:pPr algn="r" fontAlgn="t"/>
                      <a:r>
                        <a:rPr lang="en-US" sz="1000" b="0" i="0" u="none" strike="noStrike">
                          <a:solidFill>
                            <a:srgbClr val="000000"/>
                          </a:solidFill>
                          <a:effectLst/>
                          <a:latin typeface="Aptos" panose="020B0004020202020204" pitchFamily="34" charset="0"/>
                        </a:rPr>
                        <a:t>         2,361,764 </a:t>
                      </a:r>
                    </a:p>
                  </a:txBody>
                  <a:tcPr marL="982" marR="982" marT="982" marB="0">
                    <a:lnL>
                      <a:noFill/>
                    </a:lnL>
                    <a:lnR>
                      <a:noFill/>
                    </a:lnR>
                    <a:lnT>
                      <a:noFill/>
                    </a:lnT>
                    <a:lnB>
                      <a:noFill/>
                    </a:lnB>
                    <a:solidFill>
                      <a:srgbClr val="A9D08E"/>
                    </a:solidFill>
                  </a:tcPr>
                </a:tc>
                <a:tc>
                  <a:txBody>
                    <a:bodyPr/>
                    <a:lstStyle/>
                    <a:p>
                      <a:pPr algn="r" fontAlgn="t"/>
                      <a:r>
                        <a:rPr lang="en-US" sz="1000" b="0" i="0" u="none" strike="noStrike">
                          <a:solidFill>
                            <a:srgbClr val="000000"/>
                          </a:solidFill>
                          <a:effectLst/>
                          <a:latin typeface="Aptos" panose="020B0004020202020204" pitchFamily="34" charset="0"/>
                        </a:rPr>
                        <a:t>10,352,920</a:t>
                      </a:r>
                    </a:p>
                  </a:txBody>
                  <a:tcPr marL="982" marR="982" marT="982" marB="0">
                    <a:lnL>
                      <a:noFill/>
                    </a:lnL>
                    <a:lnR>
                      <a:noFill/>
                    </a:lnR>
                    <a:lnT>
                      <a:noFill/>
                    </a:lnT>
                    <a:lnB>
                      <a:noFill/>
                    </a:lnB>
                    <a:solidFill>
                      <a:srgbClr val="A9D08E"/>
                    </a:solidFill>
                  </a:tcPr>
                </a:tc>
                <a:extLst>
                  <a:ext uri="{0D108BD9-81ED-4DB2-BD59-A6C34878D82A}">
                    <a16:rowId xmlns:a16="http://schemas.microsoft.com/office/drawing/2014/main" val="1346680984"/>
                  </a:ext>
                </a:extLst>
              </a:tr>
            </a:tbl>
          </a:graphicData>
        </a:graphic>
      </p:graphicFrame>
    </p:spTree>
    <p:extLst>
      <p:ext uri="{BB962C8B-B14F-4D97-AF65-F5344CB8AC3E}">
        <p14:creationId xmlns:p14="http://schemas.microsoft.com/office/powerpoint/2010/main" val="1024299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FBB34-05A9-BC7A-9D6D-E997051E4717}"/>
            </a:ext>
          </a:extLst>
        </p:cNvPr>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B24E35-9BDC-42A6-5C2E-94DF205D167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24" name="think-cell data - do not delete" hidden="1">
                        <a:extLst>
                          <a:ext uri="{FF2B5EF4-FFF2-40B4-BE49-F238E27FC236}">
                            <a16:creationId xmlns:a16="http://schemas.microsoft.com/office/drawing/2014/main" id="{A5B24E35-9BDC-42A6-5C2E-94DF205D16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E72B1CB-5AAF-5A0E-9E38-EF4DCCCB6C79}"/>
              </a:ext>
            </a:extLst>
          </p:cNvPr>
          <p:cNvSpPr>
            <a:spLocks noGrp="1"/>
          </p:cNvSpPr>
          <p:nvPr>
            <p:ph type="title"/>
          </p:nvPr>
        </p:nvSpPr>
        <p:spPr/>
        <p:txBody>
          <a:bodyPr vert="horz"/>
          <a:lstStyle/>
          <a:p>
            <a:r>
              <a:rPr lang="en-US" sz="2150"/>
              <a:t>Markup to Market Projection – Based on March 2025 11 Yr CFs</a:t>
            </a:r>
          </a:p>
        </p:txBody>
      </p:sp>
      <p:graphicFrame>
        <p:nvGraphicFramePr>
          <p:cNvPr id="3" name="Table 2">
            <a:extLst>
              <a:ext uri="{FF2B5EF4-FFF2-40B4-BE49-F238E27FC236}">
                <a16:creationId xmlns:a16="http://schemas.microsoft.com/office/drawing/2014/main" id="{F58BF665-204E-5856-3EFF-B36BB168041E}"/>
              </a:ext>
            </a:extLst>
          </p:cNvPr>
          <p:cNvGraphicFramePr>
            <a:graphicFrameLocks noGrp="1"/>
          </p:cNvGraphicFramePr>
          <p:nvPr>
            <p:extLst>
              <p:ext uri="{D42A27DB-BD31-4B8C-83A1-F6EECF244321}">
                <p14:modId xmlns:p14="http://schemas.microsoft.com/office/powerpoint/2010/main" val="3019626925"/>
              </p:ext>
            </p:extLst>
          </p:nvPr>
        </p:nvGraphicFramePr>
        <p:xfrm>
          <a:off x="762556" y="3190202"/>
          <a:ext cx="10665424" cy="2800233"/>
        </p:xfrm>
        <a:graphic>
          <a:graphicData uri="http://schemas.openxmlformats.org/drawingml/2006/table">
            <a:tbl>
              <a:tblPr/>
              <a:tblGrid>
                <a:gridCol w="406881">
                  <a:extLst>
                    <a:ext uri="{9D8B030D-6E8A-4147-A177-3AD203B41FA5}">
                      <a16:colId xmlns:a16="http://schemas.microsoft.com/office/drawing/2014/main" val="4139397079"/>
                    </a:ext>
                  </a:extLst>
                </a:gridCol>
                <a:gridCol w="2434375">
                  <a:extLst>
                    <a:ext uri="{9D8B030D-6E8A-4147-A177-3AD203B41FA5}">
                      <a16:colId xmlns:a16="http://schemas.microsoft.com/office/drawing/2014/main" val="3479141456"/>
                    </a:ext>
                  </a:extLst>
                </a:gridCol>
                <a:gridCol w="652014">
                  <a:extLst>
                    <a:ext uri="{9D8B030D-6E8A-4147-A177-3AD203B41FA5}">
                      <a16:colId xmlns:a16="http://schemas.microsoft.com/office/drawing/2014/main" val="355920143"/>
                    </a:ext>
                  </a:extLst>
                </a:gridCol>
                <a:gridCol w="652014">
                  <a:extLst>
                    <a:ext uri="{9D8B030D-6E8A-4147-A177-3AD203B41FA5}">
                      <a16:colId xmlns:a16="http://schemas.microsoft.com/office/drawing/2014/main" val="2951316429"/>
                    </a:ext>
                  </a:extLst>
                </a:gridCol>
                <a:gridCol w="652014">
                  <a:extLst>
                    <a:ext uri="{9D8B030D-6E8A-4147-A177-3AD203B41FA5}">
                      <a16:colId xmlns:a16="http://schemas.microsoft.com/office/drawing/2014/main" val="2795180027"/>
                    </a:ext>
                  </a:extLst>
                </a:gridCol>
                <a:gridCol w="652014">
                  <a:extLst>
                    <a:ext uri="{9D8B030D-6E8A-4147-A177-3AD203B41FA5}">
                      <a16:colId xmlns:a16="http://schemas.microsoft.com/office/drawing/2014/main" val="302942377"/>
                    </a:ext>
                  </a:extLst>
                </a:gridCol>
                <a:gridCol w="652014">
                  <a:extLst>
                    <a:ext uri="{9D8B030D-6E8A-4147-A177-3AD203B41FA5}">
                      <a16:colId xmlns:a16="http://schemas.microsoft.com/office/drawing/2014/main" val="1640659209"/>
                    </a:ext>
                  </a:extLst>
                </a:gridCol>
                <a:gridCol w="652014">
                  <a:extLst>
                    <a:ext uri="{9D8B030D-6E8A-4147-A177-3AD203B41FA5}">
                      <a16:colId xmlns:a16="http://schemas.microsoft.com/office/drawing/2014/main" val="945063453"/>
                    </a:ext>
                  </a:extLst>
                </a:gridCol>
                <a:gridCol w="652014">
                  <a:extLst>
                    <a:ext uri="{9D8B030D-6E8A-4147-A177-3AD203B41FA5}">
                      <a16:colId xmlns:a16="http://schemas.microsoft.com/office/drawing/2014/main" val="1991596939"/>
                    </a:ext>
                  </a:extLst>
                </a:gridCol>
                <a:gridCol w="652014">
                  <a:extLst>
                    <a:ext uri="{9D8B030D-6E8A-4147-A177-3AD203B41FA5}">
                      <a16:colId xmlns:a16="http://schemas.microsoft.com/office/drawing/2014/main" val="1026991161"/>
                    </a:ext>
                  </a:extLst>
                </a:gridCol>
                <a:gridCol w="652014">
                  <a:extLst>
                    <a:ext uri="{9D8B030D-6E8A-4147-A177-3AD203B41FA5}">
                      <a16:colId xmlns:a16="http://schemas.microsoft.com/office/drawing/2014/main" val="377775303"/>
                    </a:ext>
                  </a:extLst>
                </a:gridCol>
                <a:gridCol w="652014">
                  <a:extLst>
                    <a:ext uri="{9D8B030D-6E8A-4147-A177-3AD203B41FA5}">
                      <a16:colId xmlns:a16="http://schemas.microsoft.com/office/drawing/2014/main" val="2802332715"/>
                    </a:ext>
                  </a:extLst>
                </a:gridCol>
                <a:gridCol w="652014">
                  <a:extLst>
                    <a:ext uri="{9D8B030D-6E8A-4147-A177-3AD203B41FA5}">
                      <a16:colId xmlns:a16="http://schemas.microsoft.com/office/drawing/2014/main" val="490365623"/>
                    </a:ext>
                  </a:extLst>
                </a:gridCol>
                <a:gridCol w="652014">
                  <a:extLst>
                    <a:ext uri="{9D8B030D-6E8A-4147-A177-3AD203B41FA5}">
                      <a16:colId xmlns:a16="http://schemas.microsoft.com/office/drawing/2014/main" val="3119447746"/>
                    </a:ext>
                  </a:extLst>
                </a:gridCol>
              </a:tblGrid>
              <a:tr h="194301">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l" fontAlgn="b"/>
                      <a:r>
                        <a:rPr lang="en-US" sz="900" b="1" i="0" u="none" strike="noStrike">
                          <a:solidFill>
                            <a:srgbClr val="FFFFFF"/>
                          </a:solidFill>
                          <a:effectLst/>
                          <a:latin typeface="Aptos" panose="020B0004020202020204" pitchFamily="34" charset="0"/>
                        </a:rPr>
                        <a:t>Fund 2</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2026</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2027</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2028</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2029</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2030</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2031</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2032</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2033</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2034</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2035</a:t>
                      </a:r>
                    </a:p>
                  </a:txBody>
                  <a:tcPr marL="0" marR="0" marT="0" marB="0" anchor="ctr">
                    <a:lnL>
                      <a:noFill/>
                    </a:lnL>
                    <a:lnR>
                      <a:noFill/>
                    </a:lnR>
                    <a:lnT>
                      <a:noFill/>
                    </a:lnT>
                    <a:lnB>
                      <a:noFill/>
                    </a:lnB>
                    <a:solidFill>
                      <a:srgbClr val="44546A"/>
                    </a:solidFill>
                  </a:tcPr>
                </a:tc>
                <a:tc>
                  <a:txBody>
                    <a:bodyPr/>
                    <a:lstStyle/>
                    <a:p>
                      <a:pPr algn="ctr" fontAlgn="b"/>
                      <a:r>
                        <a:rPr lang="en-US" sz="900" b="1" i="1" u="none" strike="noStrike">
                          <a:solidFill>
                            <a:srgbClr val="000000"/>
                          </a:solidFill>
                          <a:effectLst/>
                          <a:latin typeface="Aptos" panose="020B0004020202020204" pitchFamily="34" charset="0"/>
                        </a:rPr>
                        <a:t>2025-2029 CAGR</a:t>
                      </a:r>
                    </a:p>
                  </a:txBody>
                  <a:tcPr marL="0" marR="0" marT="0" marB="0" anchor="ctr">
                    <a:lnL>
                      <a:noFill/>
                    </a:lnL>
                    <a:lnR>
                      <a:noFill/>
                    </a:lnR>
                    <a:lnT>
                      <a:noFill/>
                    </a:lnT>
                    <a:lnB>
                      <a:noFill/>
                    </a:lnB>
                    <a:noFill/>
                  </a:tcPr>
                </a:tc>
                <a:extLst>
                  <a:ext uri="{0D108BD9-81ED-4DB2-BD59-A6C34878D82A}">
                    <a16:rowId xmlns:a16="http://schemas.microsoft.com/office/drawing/2014/main" val="2663872860"/>
                  </a:ext>
                </a:extLst>
              </a:tr>
              <a:tr h="194301">
                <a:tc>
                  <a:txBody>
                    <a:bodyPr/>
                    <a:lstStyle/>
                    <a:p>
                      <a:pPr algn="ctr" fontAlgn="b"/>
                      <a:r>
                        <a:rPr lang="en-US" sz="900" b="0" i="0" u="none" strike="noStrike">
                          <a:solidFill>
                            <a:srgbClr val="000000"/>
                          </a:solidFill>
                          <a:effectLst/>
                          <a:latin typeface="Aptos" panose="020B0004020202020204" pitchFamily="34" charset="0"/>
                        </a:rPr>
                        <a:t>A</a:t>
                      </a:r>
                    </a:p>
                  </a:txBody>
                  <a:tcPr marL="0" marR="0" marT="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Market Rent</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$8.70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9.02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9.42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9.81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10.18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10.57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10.98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11.41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11.85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12.31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12.78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4.0%</a:t>
                      </a:r>
                    </a:p>
                  </a:txBody>
                  <a:tcPr marL="0" marR="0" marT="0" marB="0" anchor="ctr">
                    <a:lnL>
                      <a:noFill/>
                    </a:lnL>
                    <a:lnR>
                      <a:noFill/>
                    </a:lnR>
                    <a:lnT>
                      <a:noFill/>
                    </a:lnT>
                    <a:lnB>
                      <a:noFill/>
                    </a:lnB>
                    <a:noFill/>
                  </a:tcPr>
                </a:tc>
                <a:extLst>
                  <a:ext uri="{0D108BD9-81ED-4DB2-BD59-A6C34878D82A}">
                    <a16:rowId xmlns:a16="http://schemas.microsoft.com/office/drawing/2014/main" val="2069956290"/>
                  </a:ext>
                </a:extLst>
              </a:tr>
              <a:tr h="194301">
                <a:tc>
                  <a:txBody>
                    <a:bodyPr/>
                    <a:lstStyle/>
                    <a:p>
                      <a:pPr algn="ctr" fontAlgn="b"/>
                      <a:r>
                        <a:rPr lang="en-US" sz="900" b="0" i="0" u="none" strike="noStrike">
                          <a:solidFill>
                            <a:srgbClr val="000000"/>
                          </a:solidFill>
                          <a:effectLst/>
                          <a:latin typeface="Aptos" panose="020B0004020202020204" pitchFamily="34" charset="0"/>
                        </a:rPr>
                        <a:t>B</a:t>
                      </a:r>
                    </a:p>
                  </a:txBody>
                  <a:tcPr marL="0" marR="0" marT="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In-place Rent @ 100% Economic Occupancy</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$7.34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7.76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8.29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8.66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9.13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9.63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10.20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10.82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11.28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11.70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12.13 </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5.6%</a:t>
                      </a:r>
                    </a:p>
                  </a:txBody>
                  <a:tcPr marL="0" marR="0" marT="0" marB="0" anchor="ctr">
                    <a:lnL>
                      <a:noFill/>
                    </a:lnL>
                    <a:lnR>
                      <a:noFill/>
                    </a:lnR>
                    <a:lnT>
                      <a:noFill/>
                    </a:lnT>
                    <a:lnB>
                      <a:noFill/>
                    </a:lnB>
                    <a:noFill/>
                  </a:tcPr>
                </a:tc>
                <a:extLst>
                  <a:ext uri="{0D108BD9-81ED-4DB2-BD59-A6C34878D82A}">
                    <a16:rowId xmlns:a16="http://schemas.microsoft.com/office/drawing/2014/main" val="254622178"/>
                  </a:ext>
                </a:extLst>
              </a:tr>
              <a:tr h="194301">
                <a:tc>
                  <a:txBody>
                    <a:bodyPr/>
                    <a:lstStyle/>
                    <a:p>
                      <a:pPr algn="ctr" fontAlgn="b"/>
                      <a:r>
                        <a:rPr lang="en-US" sz="900" b="0" i="0" u="none" strike="noStrike">
                          <a:solidFill>
                            <a:srgbClr val="000000"/>
                          </a:solidFill>
                          <a:effectLst/>
                          <a:latin typeface="Aptos" panose="020B0004020202020204" pitchFamily="34" charset="0"/>
                        </a:rPr>
                        <a:t>C</a:t>
                      </a:r>
                    </a:p>
                  </a:txBody>
                  <a:tcPr marL="0" marR="0" marT="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In-place Rent @ 90.1% Economic Occupancy</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$6.34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2357952384"/>
                  </a:ext>
                </a:extLst>
              </a:tr>
              <a:tr h="194301">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l" fontAlgn="b"/>
                      <a:endParaRPr lang="en-US" sz="900" b="0" i="0" u="none" strike="noStrike">
                        <a:solidFill>
                          <a:srgbClr val="000000"/>
                        </a:solidFill>
                        <a:effectLst/>
                        <a:latin typeface="Aptos" panose="020B0004020202020204" pitchFamily="34" charset="0"/>
                      </a:endParaRP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4219677255"/>
                  </a:ext>
                </a:extLst>
              </a:tr>
              <a:tr h="194301">
                <a:tc>
                  <a:txBody>
                    <a:bodyPr/>
                    <a:lstStyle/>
                    <a:p>
                      <a:pPr algn="ctr" fontAlgn="b"/>
                      <a:r>
                        <a:rPr lang="en-US" sz="900" b="0" i="0" u="none" strike="noStrike">
                          <a:solidFill>
                            <a:srgbClr val="000000"/>
                          </a:solidFill>
                          <a:effectLst/>
                          <a:latin typeface="Aptos" panose="020B0004020202020204" pitchFamily="34" charset="0"/>
                        </a:rPr>
                        <a:t>A/B</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M2M at 100% Economic Occupancy</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b"/>
                      <a:r>
                        <a:rPr lang="en-US" sz="900" b="1" i="0" u="none" strike="noStrike">
                          <a:solidFill>
                            <a:srgbClr val="000000"/>
                          </a:solidFill>
                          <a:effectLst/>
                          <a:latin typeface="Tahoma" panose="020B0604030504040204" pitchFamily="34" charset="0"/>
                        </a:rPr>
                        <a:t>18.6%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4C87D"/>
                    </a:solidFill>
                  </a:tcPr>
                </a:tc>
                <a:tc>
                  <a:txBody>
                    <a:bodyPr/>
                    <a:lstStyle/>
                    <a:p>
                      <a:pPr algn="ctr" fontAlgn="b"/>
                      <a:r>
                        <a:rPr lang="en-US" sz="900" b="1" i="0" u="none" strike="noStrike">
                          <a:solidFill>
                            <a:srgbClr val="000000"/>
                          </a:solidFill>
                          <a:effectLst/>
                          <a:latin typeface="Tahoma" panose="020B0604030504040204" pitchFamily="34" charset="0"/>
                        </a:rPr>
                        <a:t>16.3%</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C5DB81"/>
                    </a:solidFill>
                  </a:tcPr>
                </a:tc>
                <a:tc>
                  <a:txBody>
                    <a:bodyPr/>
                    <a:lstStyle/>
                    <a:p>
                      <a:pPr algn="ctr" fontAlgn="b"/>
                      <a:r>
                        <a:rPr lang="en-US" sz="900" b="1" i="0" u="none" strike="noStrike">
                          <a:solidFill>
                            <a:srgbClr val="000000"/>
                          </a:solidFill>
                          <a:effectLst/>
                          <a:latin typeface="Tahoma" panose="020B0604030504040204" pitchFamily="34" charset="0"/>
                        </a:rPr>
                        <a:t>13.6%</a:t>
                      </a:r>
                    </a:p>
                  </a:txBody>
                  <a:tcPr marL="0" marR="0" marT="0" marB="0" anchor="ctr">
                    <a:lnL>
                      <a:noFill/>
                    </a:lnL>
                    <a:lnR>
                      <a:noFill/>
                    </a:lnR>
                    <a:lnT>
                      <a:noFill/>
                    </a:lnT>
                    <a:lnB>
                      <a:noFill/>
                    </a:lnB>
                    <a:solidFill>
                      <a:srgbClr val="D3DF82"/>
                    </a:solidFill>
                  </a:tcPr>
                </a:tc>
                <a:tc>
                  <a:txBody>
                    <a:bodyPr/>
                    <a:lstStyle/>
                    <a:p>
                      <a:pPr algn="ctr" fontAlgn="b"/>
                      <a:r>
                        <a:rPr lang="en-US" sz="900" b="1" i="0" u="none" strike="noStrike">
                          <a:solidFill>
                            <a:srgbClr val="000000"/>
                          </a:solidFill>
                          <a:effectLst/>
                          <a:latin typeface="Tahoma" panose="020B0604030504040204" pitchFamily="34" charset="0"/>
                        </a:rPr>
                        <a:t>13.2%</a:t>
                      </a:r>
                    </a:p>
                  </a:txBody>
                  <a:tcPr marL="0" marR="0" marT="0" marB="0" anchor="ctr">
                    <a:lnL>
                      <a:noFill/>
                    </a:lnL>
                    <a:lnR>
                      <a:noFill/>
                    </a:lnR>
                    <a:lnT>
                      <a:noFill/>
                    </a:lnT>
                    <a:lnB>
                      <a:noFill/>
                    </a:lnB>
                    <a:solidFill>
                      <a:srgbClr val="E1E383"/>
                    </a:solidFill>
                  </a:tcPr>
                </a:tc>
                <a:tc>
                  <a:txBody>
                    <a:bodyPr/>
                    <a:lstStyle/>
                    <a:p>
                      <a:pPr algn="ctr" fontAlgn="b"/>
                      <a:r>
                        <a:rPr lang="en-US" sz="900" b="1" i="0" u="none" strike="noStrike">
                          <a:solidFill>
                            <a:srgbClr val="000000"/>
                          </a:solidFill>
                          <a:effectLst/>
                          <a:latin typeface="Tahoma" panose="020B0604030504040204" pitchFamily="34" charset="0"/>
                        </a:rPr>
                        <a:t>11.5%</a:t>
                      </a:r>
                    </a:p>
                  </a:txBody>
                  <a:tcPr marL="0" marR="0" marT="0" marB="0" anchor="ctr">
                    <a:lnL>
                      <a:noFill/>
                    </a:lnL>
                    <a:lnR>
                      <a:noFill/>
                    </a:lnR>
                    <a:lnT>
                      <a:noFill/>
                    </a:lnT>
                    <a:lnB>
                      <a:noFill/>
                    </a:lnB>
                    <a:solidFill>
                      <a:srgbClr val="E6E483"/>
                    </a:solidFill>
                  </a:tcPr>
                </a:tc>
                <a:tc>
                  <a:txBody>
                    <a:bodyPr/>
                    <a:lstStyle/>
                    <a:p>
                      <a:pPr algn="ctr" fontAlgn="b"/>
                      <a:r>
                        <a:rPr lang="en-US" sz="900" b="1" i="0" u="none" strike="noStrike">
                          <a:solidFill>
                            <a:srgbClr val="000000"/>
                          </a:solidFill>
                          <a:effectLst/>
                          <a:latin typeface="Tahoma" panose="020B0604030504040204" pitchFamily="34" charset="0"/>
                        </a:rPr>
                        <a:t>9.8%</a:t>
                      </a:r>
                    </a:p>
                  </a:txBody>
                  <a:tcPr marL="0" marR="0" marT="0" marB="0" anchor="ctr">
                    <a:lnL>
                      <a:noFill/>
                    </a:lnL>
                    <a:lnR>
                      <a:noFill/>
                    </a:lnR>
                    <a:lnT>
                      <a:noFill/>
                    </a:lnT>
                    <a:lnB>
                      <a:noFill/>
                    </a:lnB>
                    <a:solidFill>
                      <a:srgbClr val="F2E884"/>
                    </a:solidFill>
                  </a:tcPr>
                </a:tc>
                <a:tc>
                  <a:txBody>
                    <a:bodyPr/>
                    <a:lstStyle/>
                    <a:p>
                      <a:pPr algn="ctr" fontAlgn="b"/>
                      <a:r>
                        <a:rPr lang="en-US" sz="900" b="1" i="0" u="none" strike="noStrike">
                          <a:solidFill>
                            <a:srgbClr val="000000"/>
                          </a:solidFill>
                          <a:effectLst/>
                          <a:latin typeface="Tahoma" panose="020B0604030504040204" pitchFamily="34" charset="0"/>
                        </a:rPr>
                        <a:t>7.7%</a:t>
                      </a:r>
                    </a:p>
                  </a:txBody>
                  <a:tcPr marL="0" marR="0" marT="0" marB="0" anchor="ctr">
                    <a:lnL>
                      <a:noFill/>
                    </a:lnL>
                    <a:lnR>
                      <a:noFill/>
                    </a:lnR>
                    <a:lnT>
                      <a:noFill/>
                    </a:lnT>
                    <a:lnB>
                      <a:noFill/>
                    </a:lnB>
                    <a:solidFill>
                      <a:srgbClr val="FFEB84"/>
                    </a:solidFill>
                  </a:tcPr>
                </a:tc>
                <a:tc>
                  <a:txBody>
                    <a:bodyPr/>
                    <a:lstStyle/>
                    <a:p>
                      <a:pPr algn="ctr" fontAlgn="b"/>
                      <a:r>
                        <a:rPr lang="en-US" sz="900" b="1" i="0" u="none" strike="noStrike">
                          <a:solidFill>
                            <a:srgbClr val="000000"/>
                          </a:solidFill>
                          <a:effectLst/>
                          <a:latin typeface="Tahoma" panose="020B0604030504040204" pitchFamily="34" charset="0"/>
                        </a:rPr>
                        <a:t>5.4%</a:t>
                      </a:r>
                    </a:p>
                  </a:txBody>
                  <a:tcPr marL="0" marR="0" marT="0" marB="0" anchor="ctr">
                    <a:lnL>
                      <a:noFill/>
                    </a:lnL>
                    <a:lnR>
                      <a:noFill/>
                    </a:lnR>
                    <a:lnT>
                      <a:noFill/>
                    </a:lnT>
                    <a:lnB>
                      <a:noFill/>
                    </a:lnB>
                    <a:solidFill>
                      <a:srgbClr val="FCBA7A"/>
                    </a:solidFill>
                  </a:tcPr>
                </a:tc>
                <a:tc>
                  <a:txBody>
                    <a:bodyPr/>
                    <a:lstStyle/>
                    <a:p>
                      <a:pPr algn="ctr" fontAlgn="b"/>
                      <a:r>
                        <a:rPr lang="en-US" sz="900" b="1" i="0" u="none" strike="noStrike">
                          <a:solidFill>
                            <a:srgbClr val="000000"/>
                          </a:solidFill>
                          <a:effectLst/>
                          <a:latin typeface="Tahoma" panose="020B0604030504040204" pitchFamily="34" charset="0"/>
                        </a:rPr>
                        <a:t>5.0%</a:t>
                      </a:r>
                    </a:p>
                  </a:txBody>
                  <a:tcPr marL="0" marR="0" marT="0" marB="0" anchor="ctr">
                    <a:lnL>
                      <a:noFill/>
                    </a:lnL>
                    <a:lnR>
                      <a:noFill/>
                    </a:lnR>
                    <a:lnT>
                      <a:noFill/>
                    </a:lnT>
                    <a:lnB>
                      <a:noFill/>
                    </a:lnB>
                    <a:solidFill>
                      <a:srgbClr val="F9806F"/>
                    </a:solidFill>
                  </a:tcPr>
                </a:tc>
                <a:tc>
                  <a:txBody>
                    <a:bodyPr/>
                    <a:lstStyle/>
                    <a:p>
                      <a:pPr algn="ctr" fontAlgn="b"/>
                      <a:r>
                        <a:rPr lang="en-US" sz="900" b="1" i="0" u="none" strike="noStrike">
                          <a:solidFill>
                            <a:srgbClr val="000000"/>
                          </a:solidFill>
                          <a:effectLst/>
                          <a:latin typeface="Tahoma" panose="020B0604030504040204" pitchFamily="34" charset="0"/>
                        </a:rPr>
                        <a:t>5.2%</a:t>
                      </a:r>
                    </a:p>
                  </a:txBody>
                  <a:tcPr marL="0" marR="0" marT="0" marB="0" anchor="ctr">
                    <a:lnL>
                      <a:noFill/>
                    </a:lnL>
                    <a:lnR>
                      <a:noFill/>
                    </a:lnR>
                    <a:lnT>
                      <a:noFill/>
                    </a:lnT>
                    <a:lnB>
                      <a:noFill/>
                    </a:lnB>
                    <a:solidFill>
                      <a:srgbClr val="F8756D"/>
                    </a:solidFill>
                  </a:tcPr>
                </a:tc>
                <a:tc>
                  <a:txBody>
                    <a:bodyPr/>
                    <a:lstStyle/>
                    <a:p>
                      <a:pPr algn="ctr" fontAlgn="b"/>
                      <a:r>
                        <a:rPr lang="en-US" sz="900" b="1" i="0" u="none" strike="noStrike">
                          <a:solidFill>
                            <a:srgbClr val="000000"/>
                          </a:solidFill>
                          <a:effectLst/>
                          <a:latin typeface="Tahoma" panose="020B0604030504040204" pitchFamily="34" charset="0"/>
                        </a:rPr>
                        <a:t>5.4%</a:t>
                      </a:r>
                    </a:p>
                  </a:txBody>
                  <a:tcPr marL="0" marR="0" marT="0" marB="0" anchor="ctr">
                    <a:lnL>
                      <a:noFill/>
                    </a:lnL>
                    <a:lnR>
                      <a:noFill/>
                    </a:lnR>
                    <a:lnT>
                      <a:noFill/>
                    </a:lnT>
                    <a:lnB>
                      <a:noFill/>
                    </a:lnB>
                    <a:solidFill>
                      <a:srgbClr val="F8706C"/>
                    </a:solid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1448048809"/>
                  </a:ext>
                </a:extLst>
              </a:tr>
              <a:tr h="194301">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ptos" panose="020B0004020202020204" pitchFamily="34" charset="0"/>
                        </a:rPr>
                        <a:t>A/C</a:t>
                      </a:r>
                    </a:p>
                  </a:txBody>
                  <a:tcPr marL="0" marR="0" marT="0" marB="0" anchor="ctr">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panose="020B0004020202020204" pitchFamily="34" charset="0"/>
                        </a:rPr>
                        <a:t>M2M As-Is</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rPr>
                        <a:t>37.3%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2848027987"/>
                  </a:ext>
                </a:extLst>
              </a:tr>
              <a:tr h="194301">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l" fontAlgn="b"/>
                      <a:endParaRPr lang="en-US" sz="900" b="1" i="0" u="none" strike="noStrike">
                        <a:solidFill>
                          <a:srgbClr val="000000"/>
                        </a:solidFill>
                        <a:effectLst/>
                        <a:latin typeface="Aptos" panose="020B0004020202020204" pitchFamily="34" charset="0"/>
                      </a:endParaRP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1802383249"/>
                  </a:ext>
                </a:extLst>
              </a:tr>
              <a:tr h="194301">
                <a:tc>
                  <a:txBody>
                    <a:bodyPr/>
                    <a:lstStyle/>
                    <a:p>
                      <a:pPr algn="ctr" fontAlgn="b"/>
                      <a:r>
                        <a:rPr lang="en-US" sz="900" b="0" i="0" u="none" strike="noStrike">
                          <a:solidFill>
                            <a:srgbClr val="000000"/>
                          </a:solidFill>
                          <a:effectLst/>
                          <a:latin typeface="Aptos" panose="020B0004020202020204" pitchFamily="34" charset="0"/>
                        </a:rPr>
                        <a:t>B/PP</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In-place Cap Rate</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rPr>
                        <a:t>7.8%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1"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1658313318"/>
                  </a:ext>
                </a:extLst>
              </a:tr>
              <a:tr h="194301">
                <a:tc>
                  <a:txBody>
                    <a:bodyPr/>
                    <a:lstStyle/>
                    <a:p>
                      <a:pPr algn="ctr" fontAlgn="b"/>
                      <a:r>
                        <a:rPr lang="en-US" sz="900" b="0" i="0" u="none" strike="noStrike">
                          <a:solidFill>
                            <a:srgbClr val="000000"/>
                          </a:solidFill>
                          <a:effectLst/>
                          <a:latin typeface="Aptos" panose="020B0004020202020204" pitchFamily="34" charset="0"/>
                        </a:rPr>
                        <a:t>A/PP</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Untrended Cap Rate</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rPr>
                        <a:t>9.3%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9.6%</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10.1%</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10.5%</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10.9%</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11.3%</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11.7%</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12.2%</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12.7%</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13.2%</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13.7%</a:t>
                      </a: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1212598068"/>
                  </a:ext>
                </a:extLst>
              </a:tr>
              <a:tr h="194301">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l" fontAlgn="b"/>
                      <a:endParaRPr lang="en-US" sz="900" b="0" i="0" u="none" strike="noStrike">
                        <a:solidFill>
                          <a:srgbClr val="000000"/>
                        </a:solidFill>
                        <a:effectLst/>
                        <a:latin typeface="Aptos" panose="020B0004020202020204" pitchFamily="34" charset="0"/>
                      </a:endParaRP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1758802867"/>
                  </a:ext>
                </a:extLst>
              </a:tr>
              <a:tr h="194301">
                <a:tc>
                  <a:txBody>
                    <a:bodyPr/>
                    <a:lstStyle/>
                    <a:p>
                      <a:pPr algn="ctr" fontAlgn="b"/>
                      <a:r>
                        <a:rPr lang="en-US" sz="900" b="0" i="0" u="none" strike="noStrike">
                          <a:solidFill>
                            <a:srgbClr val="000000"/>
                          </a:solidFill>
                          <a:effectLst/>
                          <a:latin typeface="Aptos" panose="020B0004020202020204" pitchFamily="34" charset="0"/>
                        </a:rPr>
                        <a:t>C/TC</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RR YOC </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rPr>
                        <a:t>6.3%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3574057407"/>
                  </a:ext>
                </a:extLst>
              </a:tr>
              <a:tr h="194301">
                <a:tc>
                  <a:txBody>
                    <a:bodyPr/>
                    <a:lstStyle/>
                    <a:p>
                      <a:pPr algn="ctr" fontAlgn="b"/>
                      <a:r>
                        <a:rPr lang="en-US" sz="900" b="0" i="0" u="none" strike="noStrike">
                          <a:solidFill>
                            <a:srgbClr val="000000"/>
                          </a:solidFill>
                          <a:effectLst/>
                          <a:latin typeface="Aptos" panose="020B0004020202020204" pitchFamily="34" charset="0"/>
                        </a:rPr>
                        <a:t>A/TC</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Untrended YOC</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rPr>
                        <a:t>8.7%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Tahoma" panose="020B0604030504040204" pitchFamily="34" charset="0"/>
                        </a:rPr>
                        <a:t>9.0%</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9.4%</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9.8%</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10.2%</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10.6%</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11.0%</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11.4%</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11.8%</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12.3%</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12.8%</a:t>
                      </a:r>
                    </a:p>
                  </a:txBody>
                  <a:tcPr marL="0" marR="0" marT="0"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rPr>
                        <a:t>4.0%</a:t>
                      </a:r>
                    </a:p>
                  </a:txBody>
                  <a:tcPr marL="0" marR="0" marT="0" marB="0" anchor="ctr">
                    <a:lnL>
                      <a:noFill/>
                    </a:lnL>
                    <a:lnR>
                      <a:noFill/>
                    </a:lnR>
                    <a:lnT>
                      <a:noFill/>
                    </a:lnT>
                    <a:lnB>
                      <a:noFill/>
                    </a:lnB>
                    <a:noFill/>
                  </a:tcPr>
                </a:tc>
                <a:extLst>
                  <a:ext uri="{0D108BD9-81ED-4DB2-BD59-A6C34878D82A}">
                    <a16:rowId xmlns:a16="http://schemas.microsoft.com/office/drawing/2014/main" val="3812806401"/>
                  </a:ext>
                </a:extLst>
              </a:tr>
              <a:tr h="194301">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l"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2347672693"/>
                  </a:ext>
                </a:extLst>
              </a:tr>
            </a:tbl>
          </a:graphicData>
        </a:graphic>
      </p:graphicFrame>
      <p:sp>
        <p:nvSpPr>
          <p:cNvPr id="5" name="TextBox 4">
            <a:extLst>
              <a:ext uri="{FF2B5EF4-FFF2-40B4-BE49-F238E27FC236}">
                <a16:creationId xmlns:a16="http://schemas.microsoft.com/office/drawing/2014/main" id="{A1928A9E-0F9E-47CE-A38E-2BBA402FDDBD}"/>
              </a:ext>
            </a:extLst>
          </p:cNvPr>
          <p:cNvSpPr txBox="1"/>
          <p:nvPr/>
        </p:nvSpPr>
        <p:spPr>
          <a:xfrm>
            <a:off x="764031" y="1231787"/>
            <a:ext cx="10665414" cy="1708160"/>
          </a:xfrm>
          <a:prstGeom prst="rect">
            <a:avLst/>
          </a:prstGeom>
          <a:solidFill>
            <a:schemeClr val="bg1">
              <a:lumMod val="95000"/>
            </a:schemeClr>
          </a:solidFill>
        </p:spPr>
        <p:txBody>
          <a:bodyPr wrap="square" lIns="91440" tIns="45720" rIns="91440" bIns="45720" anchor="t">
            <a:spAutoFit/>
          </a:bodyPr>
          <a:lstStyle/>
          <a:p>
            <a:pPr marL="228600" indent="-228600">
              <a:buClr>
                <a:srgbClr val="FEAB21"/>
              </a:buClr>
              <a:buFont typeface="+mj-lt"/>
              <a:buAutoNum type="arabicPeriod"/>
            </a:pPr>
            <a:r>
              <a:rPr lang="en-US" sz="1050" b="1">
                <a:solidFill>
                  <a:schemeClr val="accent2"/>
                </a:solidFill>
                <a:latin typeface="Aptos"/>
                <a:ea typeface="Lato Medium"/>
                <a:cs typeface="Lato Medium"/>
              </a:rPr>
              <a:t>~19% M2M as of today at 100% Economic Occupancy. </a:t>
            </a:r>
          </a:p>
          <a:p>
            <a:pPr marL="228600" indent="-228600">
              <a:buClr>
                <a:srgbClr val="FEAB21"/>
              </a:buClr>
              <a:buFont typeface="+mj-lt"/>
              <a:buAutoNum type="arabicPeriod"/>
            </a:pPr>
            <a:endParaRPr lang="en-US" sz="1050">
              <a:solidFill>
                <a:schemeClr val="accent2"/>
              </a:solidFill>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a:solidFill>
                  <a:schemeClr val="accent2"/>
                </a:solidFill>
                <a:latin typeface="Aptos"/>
                <a:ea typeface="Lato Medium"/>
                <a:cs typeface="Lato Medium"/>
              </a:rPr>
              <a:t>Market Rent Growth used in the current Forecast Manager book is conservative compared to previous books. The 5 Yr CAGR is 4.0%</a:t>
            </a:r>
          </a:p>
          <a:p>
            <a:pPr marL="228600" indent="-228600">
              <a:buClr>
                <a:srgbClr val="FEAB21"/>
              </a:buClr>
              <a:buFont typeface="+mj-lt"/>
              <a:buAutoNum type="arabicPeriod"/>
            </a:pPr>
            <a:endParaRPr lang="en-US" sz="1050">
              <a:solidFill>
                <a:schemeClr val="accent2"/>
              </a:solidFill>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a:solidFill>
                  <a:schemeClr val="accent2"/>
                </a:solidFill>
                <a:latin typeface="Aptos"/>
                <a:ea typeface="Lato Medium"/>
                <a:cs typeface="Lato Medium"/>
              </a:rPr>
              <a:t>With 2025-2026 having a large amount of lease rollover</a:t>
            </a:r>
            <a:r>
              <a:rPr lang="en-US" sz="1050" b="1">
                <a:solidFill>
                  <a:schemeClr val="accent2"/>
                </a:solidFill>
                <a:latin typeface="Aptos"/>
                <a:ea typeface="Lato Medium"/>
                <a:cs typeface="Lato Medium"/>
              </a:rPr>
              <a:t>, the M2M reduces following year two.</a:t>
            </a:r>
          </a:p>
          <a:p>
            <a:pPr marL="228600" indent="-228600">
              <a:buClr>
                <a:srgbClr val="FEAB21"/>
              </a:buClr>
              <a:buFont typeface="+mj-lt"/>
              <a:buAutoNum type="arabicPeriod"/>
            </a:pPr>
            <a:endParaRPr lang="en-US" sz="1050" b="1">
              <a:solidFill>
                <a:schemeClr val="accent2"/>
              </a:solidFill>
              <a:highlight>
                <a:srgbClr val="FFFF00"/>
              </a:highlight>
              <a:latin typeface="Aptos"/>
              <a:ea typeface="Lato Medium"/>
              <a:cs typeface="Lato Medium"/>
            </a:endParaRPr>
          </a:p>
          <a:p>
            <a:pPr marL="228600" indent="-228600">
              <a:buClr>
                <a:srgbClr val="FEAB21"/>
              </a:buClr>
              <a:buFont typeface="+mj-lt"/>
              <a:buAutoNum type="arabicPeriod"/>
            </a:pPr>
            <a:r>
              <a:rPr lang="en-US" sz="1050">
                <a:solidFill>
                  <a:schemeClr val="accent2"/>
                </a:solidFill>
                <a:latin typeface="Aptos"/>
                <a:ea typeface="Lato Medium"/>
                <a:cs typeface="Lato Medium"/>
              </a:rPr>
              <a:t>In the August book analysis, the 2024 estimated M2M at 100% occupancy was 28.2%, dropping to 17.8% in 2025.  The slight increase in M2M in the Q1 book is</a:t>
            </a:r>
            <a:r>
              <a:rPr lang="en-US" sz="1050" b="1">
                <a:solidFill>
                  <a:schemeClr val="accent2"/>
                </a:solidFill>
                <a:latin typeface="Aptos"/>
                <a:ea typeface="Lato Medium"/>
                <a:cs typeface="Lato Medium"/>
              </a:rPr>
              <a:t> primarily driven by an increase in market rents. </a:t>
            </a:r>
            <a:endParaRPr lang="en-US" sz="1050" b="1">
              <a:solidFill>
                <a:srgbClr val="FF0000"/>
              </a:solidFill>
              <a:latin typeface="Aptos"/>
              <a:ea typeface="Lato Medium"/>
              <a:cs typeface="Lato Medium"/>
            </a:endParaRPr>
          </a:p>
          <a:p>
            <a:pPr marL="228600" indent="-228600">
              <a:buClr>
                <a:srgbClr val="FEAB21"/>
              </a:buClr>
              <a:buFont typeface="+mj-lt"/>
              <a:buAutoNum type="arabicPeriod"/>
            </a:pPr>
            <a:endParaRPr lang="en-US" sz="1050" b="1">
              <a:solidFill>
                <a:schemeClr val="accent2"/>
              </a:solidFill>
              <a:highlight>
                <a:srgbClr val="FFFF00"/>
              </a:highlight>
              <a:latin typeface="Aptos" panose="020B0004020202020204" pitchFamily="34" charset="0"/>
              <a:ea typeface="Lato Medium" panose="020F0502020204030203" pitchFamily="34" charset="0"/>
              <a:cs typeface="Lato Medium" panose="020F0502020204030203" pitchFamily="34" charset="0"/>
            </a:endParaRPr>
          </a:p>
          <a:p>
            <a:pPr lvl="1">
              <a:buClr>
                <a:srgbClr val="FEAB21"/>
              </a:buClr>
            </a:pPr>
            <a:endParaRPr lang="en-US" sz="1050">
              <a:solidFill>
                <a:schemeClr val="accent2"/>
              </a:solidFill>
              <a:highlight>
                <a:srgbClr val="FFFF00"/>
              </a:highlight>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16" name="Table 15">
            <a:extLst>
              <a:ext uri="{FF2B5EF4-FFF2-40B4-BE49-F238E27FC236}">
                <a16:creationId xmlns:a16="http://schemas.microsoft.com/office/drawing/2014/main" id="{F0E0EAF2-A03A-E1EC-91E0-559461AB2E2B}"/>
              </a:ext>
            </a:extLst>
          </p:cNvPr>
          <p:cNvGraphicFramePr>
            <a:graphicFrameLocks noGrp="1"/>
          </p:cNvGraphicFramePr>
          <p:nvPr>
            <p:extLst>
              <p:ext uri="{D42A27DB-BD31-4B8C-83A1-F6EECF244321}">
                <p14:modId xmlns:p14="http://schemas.microsoft.com/office/powerpoint/2010/main" val="190398937"/>
              </p:ext>
            </p:extLst>
          </p:nvPr>
        </p:nvGraphicFramePr>
        <p:xfrm>
          <a:off x="686360" y="6320161"/>
          <a:ext cx="9861413" cy="304800"/>
        </p:xfrm>
        <a:graphic>
          <a:graphicData uri="http://schemas.openxmlformats.org/drawingml/2006/table">
            <a:tbl>
              <a:tblPr/>
              <a:tblGrid>
                <a:gridCol w="2357392">
                  <a:extLst>
                    <a:ext uri="{9D8B030D-6E8A-4147-A177-3AD203B41FA5}">
                      <a16:colId xmlns:a16="http://schemas.microsoft.com/office/drawing/2014/main" val="4248505834"/>
                    </a:ext>
                  </a:extLst>
                </a:gridCol>
                <a:gridCol w="1136504">
                  <a:extLst>
                    <a:ext uri="{9D8B030D-6E8A-4147-A177-3AD203B41FA5}">
                      <a16:colId xmlns:a16="http://schemas.microsoft.com/office/drawing/2014/main" val="3364691468"/>
                    </a:ext>
                  </a:extLst>
                </a:gridCol>
                <a:gridCol w="1598211">
                  <a:extLst>
                    <a:ext uri="{9D8B030D-6E8A-4147-A177-3AD203B41FA5}">
                      <a16:colId xmlns:a16="http://schemas.microsoft.com/office/drawing/2014/main" val="1101027148"/>
                    </a:ext>
                  </a:extLst>
                </a:gridCol>
                <a:gridCol w="1716598">
                  <a:extLst>
                    <a:ext uri="{9D8B030D-6E8A-4147-A177-3AD203B41FA5}">
                      <a16:colId xmlns:a16="http://schemas.microsoft.com/office/drawing/2014/main" val="3190740239"/>
                    </a:ext>
                  </a:extLst>
                </a:gridCol>
                <a:gridCol w="1633726">
                  <a:extLst>
                    <a:ext uri="{9D8B030D-6E8A-4147-A177-3AD203B41FA5}">
                      <a16:colId xmlns:a16="http://schemas.microsoft.com/office/drawing/2014/main" val="2128406850"/>
                    </a:ext>
                  </a:extLst>
                </a:gridCol>
                <a:gridCol w="1418982">
                  <a:extLst>
                    <a:ext uri="{9D8B030D-6E8A-4147-A177-3AD203B41FA5}">
                      <a16:colId xmlns:a16="http://schemas.microsoft.com/office/drawing/2014/main" val="1774728914"/>
                    </a:ext>
                  </a:extLst>
                </a:gridCol>
              </a:tblGrid>
              <a:tr h="122942">
                <a:tc>
                  <a:txBody>
                    <a:bodyPr/>
                    <a:lstStyle/>
                    <a:p>
                      <a:pPr algn="r" fontAlgn="b"/>
                      <a:r>
                        <a:rPr lang="en-US" sz="1000" b="0" i="0" u="none" strike="noStrike">
                          <a:solidFill>
                            <a:srgbClr val="FFFFFF"/>
                          </a:solidFill>
                          <a:effectLst/>
                          <a:latin typeface="Aptos"/>
                        </a:rPr>
                        <a:t>ID</a:t>
                      </a:r>
                    </a:p>
                  </a:txBody>
                  <a:tcPr marL="0" marR="0" marT="0" marB="0"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Assets</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SF</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Purchase Price</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Total Cost 1Q25</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WALT</a:t>
                      </a:r>
                    </a:p>
                  </a:txBody>
                  <a:tcPr marL="0" marR="0" marT="0"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3329245562"/>
                  </a:ext>
                </a:extLst>
              </a:tr>
              <a:tr h="122942">
                <a:tc>
                  <a:txBody>
                    <a:bodyPr/>
                    <a:lstStyle/>
                    <a:p>
                      <a:pPr algn="r" fontAlgn="b"/>
                      <a:r>
                        <a:rPr lang="en-US" sz="1000" b="0" i="0" u="none" strike="noStrike">
                          <a:solidFill>
                            <a:srgbClr val="000000"/>
                          </a:solidFill>
                          <a:effectLst/>
                          <a:latin typeface="Aptos"/>
                        </a:rPr>
                        <a:t>Fund 2</a:t>
                      </a:r>
                    </a:p>
                  </a:txBody>
                  <a:tcPr marL="0" marR="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a:rPr>
                        <a:t>170</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a:rPr>
                        <a:t>       10,195,811</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a:rPr>
                        <a:t>$957,834,713</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a:rPr>
                        <a:t>$972,142,249</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a:rPr>
                        <a:t>3.15</a:t>
                      </a:r>
                    </a:p>
                  </a:txBody>
                  <a:tcPr marL="0" marR="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808802"/>
                  </a:ext>
                </a:extLst>
              </a:tr>
            </a:tbl>
          </a:graphicData>
        </a:graphic>
      </p:graphicFrame>
    </p:spTree>
    <p:extLst>
      <p:ext uri="{BB962C8B-B14F-4D97-AF65-F5344CB8AC3E}">
        <p14:creationId xmlns:p14="http://schemas.microsoft.com/office/powerpoint/2010/main" val="165198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Leasing Spreads &amp; Downtime</a:t>
            </a:r>
          </a:p>
        </p:txBody>
      </p:sp>
    </p:spTree>
    <p:extLst>
      <p:ext uri="{BB962C8B-B14F-4D97-AF65-F5344CB8AC3E}">
        <p14:creationId xmlns:p14="http://schemas.microsoft.com/office/powerpoint/2010/main" val="3229753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5BDC108-5D59-A58B-7573-A61AD8F2FE1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581C796D-E349-BCC0-8945-3820DA66DD70}"/>
              </a:ext>
            </a:extLst>
          </p:cNvPr>
          <p:cNvSpPr>
            <a:spLocks noGrp="1"/>
          </p:cNvSpPr>
          <p:nvPr>
            <p:ph idx="1"/>
          </p:nvPr>
        </p:nvSpPr>
        <p:spPr>
          <a:xfrm>
            <a:off x="992959" y="1784625"/>
            <a:ext cx="8922006" cy="3558339"/>
          </a:xfrm>
        </p:spPr>
        <p:txBody>
          <a:bodyPr numCol="2">
            <a:noAutofit/>
          </a:bodyPr>
          <a:lstStyle/>
          <a:p>
            <a:r>
              <a:rPr lang="en-US" sz="1800" b="1">
                <a:latin typeface="Lato" panose="020F0502020204030203" pitchFamily="34" charset="0"/>
                <a:ea typeface="Lato" panose="020F0502020204030203" pitchFamily="34" charset="0"/>
                <a:cs typeface="Lato" panose="020F0502020204030203" pitchFamily="34" charset="0"/>
              </a:rPr>
              <a:t>Executive Summary</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Asset Management Operational Review</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Financial Overview</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Valuations</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Fund Forecast</a:t>
            </a:r>
          </a:p>
        </p:txBody>
      </p:sp>
    </p:spTree>
    <p:extLst>
      <p:ext uri="{BB962C8B-B14F-4D97-AF65-F5344CB8AC3E}">
        <p14:creationId xmlns:p14="http://schemas.microsoft.com/office/powerpoint/2010/main" val="3658853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63FDE-700D-98CF-B7D2-05287DAA88E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2D583C2-A2DD-E518-5915-025336F1F30D}"/>
              </a:ext>
            </a:extLst>
          </p:cNvPr>
          <p:cNvSpPr/>
          <p:nvPr/>
        </p:nvSpPr>
        <p:spPr>
          <a:xfrm>
            <a:off x="610151" y="1388131"/>
            <a:ext cx="1109036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hink-cell data - do not delete" hidden="1">
            <a:extLst>
              <a:ext uri="{FF2B5EF4-FFF2-40B4-BE49-F238E27FC236}">
                <a16:creationId xmlns:a16="http://schemas.microsoft.com/office/drawing/2014/main" id="{370450A5-BF2B-53DF-1A1B-9D9FA0BE89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370450A5-BF2B-53DF-1A1B-9D9FA0BE89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80DC088-B6F9-BF01-7F3D-35039F414DE6}"/>
              </a:ext>
            </a:extLst>
          </p:cNvPr>
          <p:cNvSpPr>
            <a:spLocks noGrp="1"/>
          </p:cNvSpPr>
          <p:nvPr>
            <p:ph type="title"/>
          </p:nvPr>
        </p:nvSpPr>
        <p:spPr/>
        <p:txBody>
          <a:bodyPr vert="horz"/>
          <a:lstStyle/>
          <a:p>
            <a:r>
              <a:rPr lang="en-US"/>
              <a:t>Q1 2025 | </a:t>
            </a:r>
            <a:r>
              <a:rPr lang="en-US" b="0"/>
              <a:t>Signed Leases – Fund 2 (Page 1/2)</a:t>
            </a:r>
            <a:endParaRPr lang="en-US"/>
          </a:p>
        </p:txBody>
      </p:sp>
      <p:sp>
        <p:nvSpPr>
          <p:cNvPr id="8" name="TextBox 7">
            <a:extLst>
              <a:ext uri="{FF2B5EF4-FFF2-40B4-BE49-F238E27FC236}">
                <a16:creationId xmlns:a16="http://schemas.microsoft.com/office/drawing/2014/main" id="{8120B936-2356-E340-FE53-35D1274E1625}"/>
              </a:ext>
            </a:extLst>
          </p:cNvPr>
          <p:cNvSpPr txBox="1"/>
          <p:nvPr/>
        </p:nvSpPr>
        <p:spPr>
          <a:xfrm>
            <a:off x="610151" y="1654785"/>
            <a:ext cx="11090366" cy="261610"/>
          </a:xfrm>
          <a:prstGeom prst="rect">
            <a:avLst/>
          </a:prstGeom>
          <a:solidFill>
            <a:schemeClr val="bg1">
              <a:lumMod val="95000"/>
            </a:schemeClr>
          </a:solidFill>
        </p:spPr>
        <p:txBody>
          <a:bodyPr wrap="square">
            <a:spAutoFit/>
          </a:bodyPr>
          <a:lstStyle/>
          <a:p>
            <a:pPr marL="285750" indent="-285750">
              <a:buClr>
                <a:srgbClr val="FEAB21"/>
              </a:buClr>
              <a:buFont typeface="Arial" panose="020B0604020202020204" pitchFamily="34" charset="0"/>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4 New Leases and 14 Renewals/Expansions signed in Q1-2025</a:t>
            </a:r>
          </a:p>
        </p:txBody>
      </p:sp>
      <p:sp>
        <p:nvSpPr>
          <p:cNvPr id="7" name="TextBox 6">
            <a:extLst>
              <a:ext uri="{FF2B5EF4-FFF2-40B4-BE49-F238E27FC236}">
                <a16:creationId xmlns:a16="http://schemas.microsoft.com/office/drawing/2014/main" id="{AA56650B-EDD7-966F-4FF0-0D7733B62955}"/>
              </a:ext>
            </a:extLst>
          </p:cNvPr>
          <p:cNvSpPr txBox="1"/>
          <p:nvPr/>
        </p:nvSpPr>
        <p:spPr>
          <a:xfrm>
            <a:off x="753585" y="1393175"/>
            <a:ext cx="2095431" cy="276999"/>
          </a:xfrm>
          <a:prstGeom prst="rect">
            <a:avLst/>
          </a:prstGeom>
          <a:noFill/>
        </p:spPr>
        <p:txBody>
          <a:bodyPr wrap="square" rtlCol="0">
            <a:spAutoFit/>
          </a:bodyPr>
          <a:lstStyle/>
          <a:p>
            <a:r>
              <a:rPr lang="en-US" sz="1200" b="1">
                <a:solidFill>
                  <a:schemeClr val="bg1"/>
                </a:solidFill>
              </a:rPr>
              <a:t>KEY HIGHLIGHTS</a:t>
            </a:r>
          </a:p>
        </p:txBody>
      </p:sp>
      <p:sp>
        <p:nvSpPr>
          <p:cNvPr id="5" name="TextBox 4">
            <a:extLst>
              <a:ext uri="{FF2B5EF4-FFF2-40B4-BE49-F238E27FC236}">
                <a16:creationId xmlns:a16="http://schemas.microsoft.com/office/drawing/2014/main" id="{725E40C6-6D9D-B2A9-B813-72E675C6B759}"/>
              </a:ext>
            </a:extLst>
          </p:cNvPr>
          <p:cNvSpPr txBox="1"/>
          <p:nvPr/>
        </p:nvSpPr>
        <p:spPr>
          <a:xfrm>
            <a:off x="632603" y="4674350"/>
            <a:ext cx="10937961" cy="369332"/>
          </a:xfrm>
          <a:prstGeom prst="rect">
            <a:avLst/>
          </a:prstGeom>
          <a:noFill/>
        </p:spPr>
        <p:txBody>
          <a:bodyPr wrap="square">
            <a:spAutoFit/>
          </a:bodyPr>
          <a:lstStyle/>
          <a:p>
            <a:pPr marL="285750" indent="-285750">
              <a:buClr>
                <a:schemeClr val="accent2"/>
              </a:buClr>
              <a:buFont typeface="+mj-lt"/>
              <a:buAutoNum type="arabicPeriod"/>
            </a:pPr>
            <a:r>
              <a:rPr lang="en-US" sz="900">
                <a:solidFill>
                  <a:schemeClr val="tx2"/>
                </a:solidFill>
                <a:latin typeface="Aptos" panose="020B0004020202020204" pitchFamily="34" charset="0"/>
                <a:ea typeface="Lato Medium" panose="020F0502020204030203" pitchFamily="34" charset="0"/>
                <a:cs typeface="Lato Medium" panose="020F0502020204030203" pitchFamily="34" charset="0"/>
              </a:rPr>
              <a:t>Vie De France exercised a fixed renewal option. BP assumed 95% probability on the fixed option. Rate was increased slightly by baking in minimal capital for HVAC improvements.</a:t>
            </a:r>
          </a:p>
          <a:p>
            <a:pPr marL="285750" indent="-285750">
              <a:buClr>
                <a:schemeClr val="accent2"/>
              </a:buClr>
              <a:buFont typeface="+mj-lt"/>
              <a:buAutoNum type="arabicPeriod"/>
            </a:pPr>
            <a:r>
              <a:rPr lang="en-US" sz="900">
                <a:solidFill>
                  <a:schemeClr val="tx2"/>
                </a:solidFill>
                <a:latin typeface="Aptos" panose="020B0004020202020204" pitchFamily="34" charset="0"/>
                <a:ea typeface="Lato Medium" panose="020F0502020204030203" pitchFamily="34" charset="0"/>
                <a:cs typeface="Lato Medium" panose="020F0502020204030203" pitchFamily="34" charset="0"/>
              </a:rPr>
              <a:t>G&amp;W Products exercised a fixed renewal option.</a:t>
            </a:r>
          </a:p>
        </p:txBody>
      </p:sp>
      <p:graphicFrame>
        <p:nvGraphicFramePr>
          <p:cNvPr id="3" name="Table 2">
            <a:extLst>
              <a:ext uri="{FF2B5EF4-FFF2-40B4-BE49-F238E27FC236}">
                <a16:creationId xmlns:a16="http://schemas.microsoft.com/office/drawing/2014/main" id="{E913CCEA-4E11-847D-FD25-826DBF6814F0}"/>
              </a:ext>
            </a:extLst>
          </p:cNvPr>
          <p:cNvGraphicFramePr>
            <a:graphicFrameLocks noGrp="1"/>
          </p:cNvGraphicFramePr>
          <p:nvPr/>
        </p:nvGraphicFramePr>
        <p:xfrm>
          <a:off x="632603" y="2055962"/>
          <a:ext cx="11067977" cy="2409994"/>
        </p:xfrm>
        <a:graphic>
          <a:graphicData uri="http://schemas.openxmlformats.org/drawingml/2006/table">
            <a:tbl>
              <a:tblPr/>
              <a:tblGrid>
                <a:gridCol w="1068440">
                  <a:extLst>
                    <a:ext uri="{9D8B030D-6E8A-4147-A177-3AD203B41FA5}">
                      <a16:colId xmlns:a16="http://schemas.microsoft.com/office/drawing/2014/main" val="2462202410"/>
                    </a:ext>
                  </a:extLst>
                </a:gridCol>
                <a:gridCol w="606895">
                  <a:extLst>
                    <a:ext uri="{9D8B030D-6E8A-4147-A177-3AD203B41FA5}">
                      <a16:colId xmlns:a16="http://schemas.microsoft.com/office/drawing/2014/main" val="386293039"/>
                    </a:ext>
                  </a:extLst>
                </a:gridCol>
                <a:gridCol w="573641">
                  <a:extLst>
                    <a:ext uri="{9D8B030D-6E8A-4147-A177-3AD203B41FA5}">
                      <a16:colId xmlns:a16="http://schemas.microsoft.com/office/drawing/2014/main" val="2613615437"/>
                    </a:ext>
                  </a:extLst>
                </a:gridCol>
                <a:gridCol w="1554130">
                  <a:extLst>
                    <a:ext uri="{9D8B030D-6E8A-4147-A177-3AD203B41FA5}">
                      <a16:colId xmlns:a16="http://schemas.microsoft.com/office/drawing/2014/main" val="4282048153"/>
                    </a:ext>
                  </a:extLst>
                </a:gridCol>
                <a:gridCol w="428672">
                  <a:extLst>
                    <a:ext uri="{9D8B030D-6E8A-4147-A177-3AD203B41FA5}">
                      <a16:colId xmlns:a16="http://schemas.microsoft.com/office/drawing/2014/main" val="2691614184"/>
                    </a:ext>
                  </a:extLst>
                </a:gridCol>
                <a:gridCol w="436465">
                  <a:extLst>
                    <a:ext uri="{9D8B030D-6E8A-4147-A177-3AD203B41FA5}">
                      <a16:colId xmlns:a16="http://schemas.microsoft.com/office/drawing/2014/main" val="2621490809"/>
                    </a:ext>
                  </a:extLst>
                </a:gridCol>
                <a:gridCol w="606895">
                  <a:extLst>
                    <a:ext uri="{9D8B030D-6E8A-4147-A177-3AD203B41FA5}">
                      <a16:colId xmlns:a16="http://schemas.microsoft.com/office/drawing/2014/main" val="808599957"/>
                    </a:ext>
                  </a:extLst>
                </a:gridCol>
                <a:gridCol w="548699">
                  <a:extLst>
                    <a:ext uri="{9D8B030D-6E8A-4147-A177-3AD203B41FA5}">
                      <a16:colId xmlns:a16="http://schemas.microsoft.com/office/drawing/2014/main" val="1601139974"/>
                    </a:ext>
                  </a:extLst>
                </a:gridCol>
                <a:gridCol w="532073">
                  <a:extLst>
                    <a:ext uri="{9D8B030D-6E8A-4147-A177-3AD203B41FA5}">
                      <a16:colId xmlns:a16="http://schemas.microsoft.com/office/drawing/2014/main" val="609967280"/>
                    </a:ext>
                  </a:extLst>
                </a:gridCol>
                <a:gridCol w="557013">
                  <a:extLst>
                    <a:ext uri="{9D8B030D-6E8A-4147-A177-3AD203B41FA5}">
                      <a16:colId xmlns:a16="http://schemas.microsoft.com/office/drawing/2014/main" val="3519133695"/>
                    </a:ext>
                  </a:extLst>
                </a:gridCol>
                <a:gridCol w="557013">
                  <a:extLst>
                    <a:ext uri="{9D8B030D-6E8A-4147-A177-3AD203B41FA5}">
                      <a16:colId xmlns:a16="http://schemas.microsoft.com/office/drawing/2014/main" val="4037706328"/>
                    </a:ext>
                  </a:extLst>
                </a:gridCol>
                <a:gridCol w="831364">
                  <a:extLst>
                    <a:ext uri="{9D8B030D-6E8A-4147-A177-3AD203B41FA5}">
                      <a16:colId xmlns:a16="http://schemas.microsoft.com/office/drawing/2014/main" val="1157698396"/>
                    </a:ext>
                  </a:extLst>
                </a:gridCol>
                <a:gridCol w="548699">
                  <a:extLst>
                    <a:ext uri="{9D8B030D-6E8A-4147-A177-3AD203B41FA5}">
                      <a16:colId xmlns:a16="http://schemas.microsoft.com/office/drawing/2014/main" val="3399672937"/>
                    </a:ext>
                  </a:extLst>
                </a:gridCol>
                <a:gridCol w="548699">
                  <a:extLst>
                    <a:ext uri="{9D8B030D-6E8A-4147-A177-3AD203B41FA5}">
                      <a16:colId xmlns:a16="http://schemas.microsoft.com/office/drawing/2014/main" val="3303072734"/>
                    </a:ext>
                  </a:extLst>
                </a:gridCol>
                <a:gridCol w="590268">
                  <a:extLst>
                    <a:ext uri="{9D8B030D-6E8A-4147-A177-3AD203B41FA5}">
                      <a16:colId xmlns:a16="http://schemas.microsoft.com/office/drawing/2014/main" val="3582629671"/>
                    </a:ext>
                  </a:extLst>
                </a:gridCol>
                <a:gridCol w="655892">
                  <a:extLst>
                    <a:ext uri="{9D8B030D-6E8A-4147-A177-3AD203B41FA5}">
                      <a16:colId xmlns:a16="http://schemas.microsoft.com/office/drawing/2014/main" val="3052190908"/>
                    </a:ext>
                  </a:extLst>
                </a:gridCol>
                <a:gridCol w="423119">
                  <a:extLst>
                    <a:ext uri="{9D8B030D-6E8A-4147-A177-3AD203B41FA5}">
                      <a16:colId xmlns:a16="http://schemas.microsoft.com/office/drawing/2014/main" val="184054730"/>
                    </a:ext>
                  </a:extLst>
                </a:gridCol>
              </a:tblGrid>
              <a:tr h="221078">
                <a:tc>
                  <a:txBody>
                    <a:bodyPr/>
                    <a:lstStyle/>
                    <a:p>
                      <a:pPr algn="ctr" fontAlgn="ctr"/>
                      <a:r>
                        <a:rPr lang="en-US" sz="800" b="1" i="0" u="none" strike="noStrike">
                          <a:solidFill>
                            <a:srgbClr val="FFFFFF"/>
                          </a:solidFill>
                          <a:effectLst/>
                          <a:latin typeface="Aptos" panose="020B0004020202020204" pitchFamily="34" charset="0"/>
                        </a:rPr>
                        <a:t>Property</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Market</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Activity Type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Tenant Name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Term (mos)</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SF</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Rate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BP Rate</a:t>
                      </a:r>
                    </a:p>
                  </a:txBody>
                  <a:tcPr marL="0" marR="0" marT="0" marB="0" anchor="ctr">
                    <a:lnL>
                      <a:noFill/>
                    </a:lnL>
                    <a:lnR>
                      <a:noFill/>
                    </a:lnR>
                    <a:lnT>
                      <a:noFill/>
                    </a:lnT>
                    <a:lnB>
                      <a:noFill/>
                    </a:lnB>
                    <a:solidFill>
                      <a:schemeClr val="tx2">
                        <a:lumMod val="60000"/>
                        <a:lumOff val="40000"/>
                      </a:schemeClr>
                    </a:solidFill>
                  </a:tcPr>
                </a:tc>
                <a:tc>
                  <a:txBody>
                    <a:bodyPr/>
                    <a:lstStyle/>
                    <a:p>
                      <a:pPr algn="ctr" fontAlgn="ctr"/>
                      <a:r>
                        <a:rPr lang="en-US" sz="800" b="1" i="0" u="none" strike="noStrike">
                          <a:solidFill>
                            <a:srgbClr val="FFFFFF"/>
                          </a:solidFill>
                          <a:effectLst/>
                          <a:latin typeface="Aptos" panose="020B0004020202020204" pitchFamily="34" charset="0"/>
                        </a:rPr>
                        <a:t>FM Rate</a:t>
                      </a:r>
                    </a:p>
                  </a:txBody>
                  <a:tcPr marL="0" marR="0" marT="0" marB="0" anchor="ctr">
                    <a:lnL>
                      <a:noFill/>
                    </a:lnL>
                    <a:lnR>
                      <a:noFill/>
                    </a:lnR>
                    <a:lnT>
                      <a:noFill/>
                    </a:lnT>
                    <a:lnB>
                      <a:noFill/>
                    </a:lnB>
                    <a:solidFill>
                      <a:schemeClr val="tx2">
                        <a:lumMod val="60000"/>
                        <a:lumOff val="40000"/>
                      </a:schemeClr>
                    </a:solidFill>
                  </a:tcPr>
                </a:tc>
                <a:tc>
                  <a:txBody>
                    <a:bodyPr/>
                    <a:lstStyle/>
                    <a:p>
                      <a:pPr algn="ctr" fontAlgn="ctr"/>
                      <a:r>
                        <a:rPr lang="en-US" sz="800" b="1" i="0" u="none" strike="noStrike">
                          <a:solidFill>
                            <a:srgbClr val="FFFFFF"/>
                          </a:solidFill>
                          <a:effectLst/>
                          <a:latin typeface="Aptos" panose="020B0004020202020204" pitchFamily="34" charset="0"/>
                        </a:rPr>
                        <a:t>Escalation%</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R&amp;D Escalation</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Total Lease Value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CTV</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Downtime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Rexy ($)</a:t>
                      </a:r>
                    </a:p>
                  </a:txBody>
                  <a:tcPr marL="0" marR="0" marT="0" marB="0" anchor="ctr">
                    <a:lnL>
                      <a:noFill/>
                    </a:lnL>
                    <a:lnR>
                      <a:noFill/>
                    </a:lnR>
                    <a:lnT>
                      <a:noFill/>
                    </a:lnT>
                    <a:lnB>
                      <a:noFill/>
                    </a:lnB>
                    <a:solidFill>
                      <a:schemeClr val="accent1"/>
                    </a:solidFill>
                  </a:tcPr>
                </a:tc>
                <a:tc>
                  <a:txBody>
                    <a:bodyPr/>
                    <a:lstStyle/>
                    <a:p>
                      <a:pPr algn="ctr" fontAlgn="ctr"/>
                      <a:r>
                        <a:rPr lang="en-US" sz="800" b="1" i="0" u="none" strike="noStrike">
                          <a:solidFill>
                            <a:srgbClr val="FFFFFF"/>
                          </a:solidFill>
                          <a:effectLst/>
                          <a:latin typeface="Aptos" panose="020B0004020202020204" pitchFamily="34" charset="0"/>
                        </a:rPr>
                        <a:t>Credit Score</a:t>
                      </a:r>
                    </a:p>
                  </a:txBody>
                  <a:tcPr marL="0" marR="0" marT="0" marB="0" anchor="ctr">
                    <a:lnL>
                      <a:noFill/>
                    </a:lnL>
                    <a:lnR>
                      <a:noFill/>
                    </a:lnR>
                    <a:lnT>
                      <a:noFill/>
                    </a:lnT>
                    <a:lnB>
                      <a:noFill/>
                    </a:lnB>
                    <a:solidFill>
                      <a:schemeClr val="accent1"/>
                    </a:solidFill>
                  </a:tcPr>
                </a:tc>
                <a:tc>
                  <a:txBody>
                    <a:bodyPr/>
                    <a:lstStyle/>
                    <a:p>
                      <a:pPr algn="ctr" fontAlgn="ctr"/>
                      <a:r>
                        <a:rPr lang="en-US" sz="800" b="1" i="0" u="none" strike="noStrike">
                          <a:solidFill>
                            <a:srgbClr val="FFFFFF"/>
                          </a:solidFill>
                          <a:effectLst/>
                          <a:latin typeface="Aptos" panose="020B0004020202020204" pitchFamily="34" charset="0"/>
                        </a:rPr>
                        <a:t>AML</a:t>
                      </a:r>
                    </a:p>
                  </a:txBody>
                  <a:tcPr marL="0" marR="0" marT="0" marB="0" anchor="ctr">
                    <a:lnL>
                      <a:noFill/>
                    </a:lnL>
                    <a:lnR>
                      <a:noFill/>
                    </a:lnR>
                    <a:lnT>
                      <a:noFill/>
                    </a:lnT>
                    <a:lnB>
                      <a:noFill/>
                    </a:lnB>
                    <a:solidFill>
                      <a:schemeClr val="accent1"/>
                    </a:solidFill>
                  </a:tcPr>
                </a:tc>
                <a:extLst>
                  <a:ext uri="{0D108BD9-81ED-4DB2-BD59-A6C34878D82A}">
                    <a16:rowId xmlns:a16="http://schemas.microsoft.com/office/drawing/2014/main" val="47316278"/>
                  </a:ext>
                </a:extLst>
              </a:tr>
              <a:tr h="191876">
                <a:tc>
                  <a:txBody>
                    <a:bodyPr/>
                    <a:lstStyle/>
                    <a:p>
                      <a:pPr algn="ctr" fontAlgn="ctr"/>
                      <a:r>
                        <a:rPr lang="en-US" sz="800" b="0" i="0" u="none" strike="noStrike">
                          <a:solidFill>
                            <a:srgbClr val="000000"/>
                          </a:solidFill>
                          <a:effectLst/>
                          <a:latin typeface="Aptos" panose="020B0004020202020204" pitchFamily="34" charset="0"/>
                        </a:rPr>
                        <a:t>4507 Mills Place</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Atlanta</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a:noFill/>
                    </a:lnL>
                    <a:lnR>
                      <a:noFill/>
                    </a:lnR>
                    <a:lnT>
                      <a:noFill/>
                    </a:lnT>
                    <a:lnB>
                      <a:noFill/>
                    </a:lnB>
                    <a:noFill/>
                  </a:tcPr>
                </a:tc>
                <a:tc>
                  <a:txBody>
                    <a:bodyPr/>
                    <a:lstStyle/>
                    <a:p>
                      <a:pPr algn="ctr" fontAlgn="ctr"/>
                      <a:r>
                        <a:rPr lang="fr-FR" sz="800" b="0" i="0" u="none" strike="noStrike">
                          <a:solidFill>
                            <a:srgbClr val="000000"/>
                          </a:solidFill>
                          <a:effectLst/>
                          <a:latin typeface="Aptos" panose="020B0004020202020204" pitchFamily="34" charset="0"/>
                        </a:rPr>
                        <a:t>VIE DE France </a:t>
                      </a:r>
                      <a:r>
                        <a:rPr lang="fr-FR" sz="800" b="0" i="0" u="none" strike="noStrike" err="1">
                          <a:solidFill>
                            <a:srgbClr val="000000"/>
                          </a:solidFill>
                          <a:effectLst/>
                          <a:latin typeface="Aptos" panose="020B0004020202020204" pitchFamily="34" charset="0"/>
                        </a:rPr>
                        <a:t>Yamazaki</a:t>
                      </a:r>
                      <a:r>
                        <a:rPr lang="fr-FR" sz="800" b="0" i="0" u="none" strike="noStrike">
                          <a:solidFill>
                            <a:srgbClr val="000000"/>
                          </a:solidFill>
                          <a:effectLst/>
                          <a:latin typeface="Aptos" panose="020B0004020202020204" pitchFamily="34" charset="0"/>
                        </a:rPr>
                        <a:t> </a:t>
                      </a:r>
                      <a:r>
                        <a:rPr lang="fr-FR" sz="800" b="0" i="0" u="none" strike="noStrike" err="1">
                          <a:solidFill>
                            <a:srgbClr val="000000"/>
                          </a:solidFill>
                          <a:effectLst/>
                          <a:latin typeface="Aptos" panose="020B0004020202020204" pitchFamily="34" charset="0"/>
                        </a:rPr>
                        <a:t>Inc</a:t>
                      </a:r>
                      <a:endParaRPr lang="fr-FR" sz="8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60</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87,928</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$4.79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$5.22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$4.78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3.9*</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$2,236,079 </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0.4%</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$6.31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5.5</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a:noFill/>
                    </a:lnT>
                    <a:lnB>
                      <a:noFill/>
                    </a:lnB>
                    <a:noFill/>
                  </a:tcPr>
                </a:tc>
                <a:extLst>
                  <a:ext uri="{0D108BD9-81ED-4DB2-BD59-A6C34878D82A}">
                    <a16:rowId xmlns:a16="http://schemas.microsoft.com/office/drawing/2014/main" val="1670507459"/>
                  </a:ext>
                </a:extLst>
              </a:tr>
              <a:tr h="191876">
                <a:tc>
                  <a:txBody>
                    <a:bodyPr/>
                    <a:lstStyle/>
                    <a:p>
                      <a:pPr algn="ctr" fontAlgn="ctr"/>
                      <a:r>
                        <a:rPr lang="en-US" sz="800" b="0" i="0" u="none" strike="noStrike">
                          <a:solidFill>
                            <a:srgbClr val="000000"/>
                          </a:solidFill>
                          <a:effectLst/>
                          <a:latin typeface="Aptos" panose="020B0004020202020204" pitchFamily="34" charset="0"/>
                        </a:rPr>
                        <a:t>4600&amp;4630 Frederick Drive</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Atlanta</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Pulseworks LLC</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60</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12,530</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$7.50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$5.30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$7.11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4.1</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$493,336 </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7.2%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$7.83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4.5</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a:noFill/>
                    </a:lnT>
                    <a:lnB>
                      <a:noFill/>
                    </a:lnB>
                    <a:noFill/>
                  </a:tcPr>
                </a:tc>
                <a:extLst>
                  <a:ext uri="{0D108BD9-81ED-4DB2-BD59-A6C34878D82A}">
                    <a16:rowId xmlns:a16="http://schemas.microsoft.com/office/drawing/2014/main" val="3654584681"/>
                  </a:ext>
                </a:extLst>
              </a:tr>
              <a:tr h="191876">
                <a:tc>
                  <a:txBody>
                    <a:bodyPr/>
                    <a:lstStyle/>
                    <a:p>
                      <a:pPr algn="ctr" fontAlgn="ctr"/>
                      <a:r>
                        <a:rPr lang="en-US" sz="800" b="0" i="0" u="none" strike="noStrike">
                          <a:solidFill>
                            <a:srgbClr val="000000"/>
                          </a:solidFill>
                          <a:effectLst/>
                          <a:latin typeface="Aptos" panose="020B0004020202020204" pitchFamily="34" charset="0"/>
                        </a:rPr>
                        <a:t>1100-1150 Howard</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Chicago</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Bunting Magnetics Company</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37</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7,500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$8.35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$7.11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$8.00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$196,142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7.7%</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$10.73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1936291626"/>
                  </a:ext>
                </a:extLst>
              </a:tr>
              <a:tr h="191876">
                <a:tc>
                  <a:txBody>
                    <a:bodyPr/>
                    <a:lstStyle/>
                    <a:p>
                      <a:pPr algn="ctr" fontAlgn="ctr"/>
                      <a:r>
                        <a:rPr lang="en-US" sz="800" b="0" i="0" u="none" strike="noStrike">
                          <a:solidFill>
                            <a:srgbClr val="000000"/>
                          </a:solidFill>
                          <a:effectLst/>
                          <a:latin typeface="Aptos" panose="020B0004020202020204" pitchFamily="34" charset="0"/>
                        </a:rPr>
                        <a:t>141-145 Bernice</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Chicago</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Jade Carpentry Contractors, Inc.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5,850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$9.64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$9.26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$8.71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$115,044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6.0%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$12.33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3531540497"/>
                  </a:ext>
                </a:extLst>
              </a:tr>
              <a:tr h="195430">
                <a:tc>
                  <a:txBody>
                    <a:bodyPr/>
                    <a:lstStyle/>
                    <a:p>
                      <a:pPr algn="ctr" fontAlgn="ctr"/>
                      <a:r>
                        <a:rPr lang="en-US" sz="800" b="0" i="0" u="none" strike="noStrike">
                          <a:solidFill>
                            <a:srgbClr val="000000"/>
                          </a:solidFill>
                          <a:effectLst/>
                          <a:latin typeface="Aptos" panose="020B0004020202020204" pitchFamily="34" charset="0"/>
                        </a:rPr>
                        <a:t>1600 Hunter Rd</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Chicago</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Insight North America, Inc.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62</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238,423</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$7.15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$7.22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$7.50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$9,194,870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12.3%</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$7.00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4090620165"/>
                  </a:ext>
                </a:extLst>
              </a:tr>
              <a:tr h="191876">
                <a:tc>
                  <a:txBody>
                    <a:bodyPr/>
                    <a:lstStyle/>
                    <a:p>
                      <a:pPr algn="ctr" fontAlgn="ctr"/>
                      <a:r>
                        <a:rPr lang="en-US" sz="800" b="0" i="0" u="none" strike="noStrike">
                          <a:solidFill>
                            <a:srgbClr val="000000"/>
                          </a:solidFill>
                          <a:effectLst/>
                          <a:latin typeface="Aptos" panose="020B0004020202020204" pitchFamily="34" charset="0"/>
                        </a:rPr>
                        <a:t>1701 Birchwood</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Chicago</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Amphenol EEC, Inc.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48,790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$9.00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$6.75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$8.23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$1,334,133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9.4%</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$8.73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1237854937"/>
                  </a:ext>
                </a:extLst>
              </a:tr>
              <a:tr h="191876">
                <a:tc>
                  <a:txBody>
                    <a:bodyPr/>
                    <a:lstStyle/>
                    <a:p>
                      <a:pPr algn="ctr" fontAlgn="ctr"/>
                      <a:r>
                        <a:rPr lang="en-US" sz="800" b="0" i="0" u="none" strike="noStrike">
                          <a:solidFill>
                            <a:srgbClr val="000000"/>
                          </a:solidFill>
                          <a:effectLst/>
                          <a:latin typeface="Aptos" panose="020B0004020202020204" pitchFamily="34" charset="0"/>
                        </a:rPr>
                        <a:t>201 James Street</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Chicago</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A&amp;J Direct</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37</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4,680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$10.00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$9.26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$9.50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$150,478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0.0%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3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$11.44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245167462"/>
                  </a:ext>
                </a:extLst>
              </a:tr>
              <a:tr h="191876">
                <a:tc>
                  <a:txBody>
                    <a:bodyPr/>
                    <a:lstStyle/>
                    <a:p>
                      <a:pPr algn="ctr" fontAlgn="ctr"/>
                      <a:r>
                        <a:rPr lang="en-US" sz="800" b="0" i="0" u="none" strike="noStrike">
                          <a:solidFill>
                            <a:srgbClr val="000000"/>
                          </a:solidFill>
                          <a:effectLst/>
                          <a:latin typeface="Aptos" panose="020B0004020202020204" pitchFamily="34" charset="0"/>
                        </a:rPr>
                        <a:t>201 James Street</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Chicago</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Lincare Inc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5,382</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$10.25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$9.26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$10.00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$172,205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4.0%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$11.40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8</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4042083493"/>
                  </a:ext>
                </a:extLst>
              </a:tr>
              <a:tr h="191876">
                <a:tc>
                  <a:txBody>
                    <a:bodyPr/>
                    <a:lstStyle/>
                    <a:p>
                      <a:pPr algn="ctr" fontAlgn="ctr"/>
                      <a:r>
                        <a:rPr lang="en-US" sz="800" b="0" i="0" u="none" strike="noStrike">
                          <a:solidFill>
                            <a:srgbClr val="000000"/>
                          </a:solidFill>
                          <a:effectLst/>
                          <a:latin typeface="Aptos" panose="020B0004020202020204" pitchFamily="34" charset="0"/>
                        </a:rPr>
                        <a:t>201 James Street</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Chicago</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Family Vending, LLC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2,934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$9.00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$9.26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$10.52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$81,618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7.0%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14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$12.04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1528096603"/>
                  </a:ext>
                </a:extLst>
              </a:tr>
              <a:tr h="191876">
                <a:tc>
                  <a:txBody>
                    <a:bodyPr/>
                    <a:lstStyle/>
                    <a:p>
                      <a:pPr algn="ctr" fontAlgn="ctr"/>
                      <a:r>
                        <a:rPr lang="en-US" sz="800" b="0" i="0" u="none" strike="noStrike">
                          <a:solidFill>
                            <a:srgbClr val="000000"/>
                          </a:solidFill>
                          <a:effectLst/>
                          <a:latin typeface="Aptos" panose="020B0004020202020204" pitchFamily="34" charset="0"/>
                        </a:rPr>
                        <a:t>231 James Street</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Chicago</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Quench USA</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7,500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$10.25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$9.26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$9.50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$239,973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7.0%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10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$10.50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5.5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1344958405"/>
                  </a:ext>
                </a:extLst>
              </a:tr>
              <a:tr h="191876">
                <a:tc>
                  <a:txBody>
                    <a:bodyPr/>
                    <a:lstStyle/>
                    <a:p>
                      <a:pPr algn="ctr" fontAlgn="ctr"/>
                      <a:r>
                        <a:rPr lang="en-US" sz="800" b="0" i="0" u="none" strike="noStrike">
                          <a:solidFill>
                            <a:srgbClr val="000000"/>
                          </a:solidFill>
                          <a:effectLst/>
                          <a:latin typeface="Aptos" panose="020B0004020202020204" pitchFamily="34" charset="0"/>
                        </a:rPr>
                        <a:t>8655 Seward Road</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Cincinnati</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G&amp;W Products, LLC.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30,512</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$6.22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$6.18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$6.22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$997,572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2.0%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$7.53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5.5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1442204012"/>
                  </a:ext>
                </a:extLst>
              </a:tr>
            </a:tbl>
          </a:graphicData>
        </a:graphic>
      </p:graphicFrame>
    </p:spTree>
    <p:extLst>
      <p:ext uri="{BB962C8B-B14F-4D97-AF65-F5344CB8AC3E}">
        <p14:creationId xmlns:p14="http://schemas.microsoft.com/office/powerpoint/2010/main" val="3537530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32606-3CF2-EC2E-B7B3-AF82C2B69A9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F9A8011-F8BA-860C-97A9-3BA2B36E0E1F}"/>
              </a:ext>
            </a:extLst>
          </p:cNvPr>
          <p:cNvSpPr/>
          <p:nvPr/>
        </p:nvSpPr>
        <p:spPr>
          <a:xfrm>
            <a:off x="610151" y="1388131"/>
            <a:ext cx="1109036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hink-cell data - do not delete" hidden="1">
            <a:extLst>
              <a:ext uri="{FF2B5EF4-FFF2-40B4-BE49-F238E27FC236}">
                <a16:creationId xmlns:a16="http://schemas.microsoft.com/office/drawing/2014/main" id="{84804B33-DC62-E3C1-E3B3-473198E4B3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84804B33-DC62-E3C1-E3B3-473198E4B3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9EB2CA0-AD97-5855-AD94-A3692D4B030C}"/>
              </a:ext>
            </a:extLst>
          </p:cNvPr>
          <p:cNvSpPr>
            <a:spLocks noGrp="1"/>
          </p:cNvSpPr>
          <p:nvPr>
            <p:ph type="title"/>
          </p:nvPr>
        </p:nvSpPr>
        <p:spPr/>
        <p:txBody>
          <a:bodyPr vert="horz"/>
          <a:lstStyle/>
          <a:p>
            <a:r>
              <a:rPr lang="en-US"/>
              <a:t>Q1 2025 | </a:t>
            </a:r>
            <a:r>
              <a:rPr lang="en-US" b="0"/>
              <a:t>Signed Leases – Fund 2 (Page 2/2)</a:t>
            </a:r>
            <a:endParaRPr lang="en-US"/>
          </a:p>
        </p:txBody>
      </p:sp>
      <p:sp>
        <p:nvSpPr>
          <p:cNvPr id="8" name="TextBox 7">
            <a:extLst>
              <a:ext uri="{FF2B5EF4-FFF2-40B4-BE49-F238E27FC236}">
                <a16:creationId xmlns:a16="http://schemas.microsoft.com/office/drawing/2014/main" id="{1FC8CEF8-33FB-BE9B-BCE0-CD5312533D29}"/>
              </a:ext>
            </a:extLst>
          </p:cNvPr>
          <p:cNvSpPr txBox="1"/>
          <p:nvPr/>
        </p:nvSpPr>
        <p:spPr>
          <a:xfrm>
            <a:off x="610151" y="1654785"/>
            <a:ext cx="11090366" cy="261610"/>
          </a:xfrm>
          <a:prstGeom prst="rect">
            <a:avLst/>
          </a:prstGeom>
          <a:solidFill>
            <a:schemeClr val="bg1">
              <a:lumMod val="95000"/>
            </a:schemeClr>
          </a:solidFill>
        </p:spPr>
        <p:txBody>
          <a:bodyPr wrap="square">
            <a:spAutoFit/>
          </a:bodyPr>
          <a:lstStyle/>
          <a:p>
            <a:pPr marL="285750" indent="-285750">
              <a:buClr>
                <a:srgbClr val="FEAB21"/>
              </a:buClr>
              <a:buFont typeface="Arial" panose="020B0604020202020204" pitchFamily="34" charset="0"/>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4 New Leases and 14 Renewals/Expansions signed in Q1-2025</a:t>
            </a:r>
          </a:p>
        </p:txBody>
      </p:sp>
      <p:sp>
        <p:nvSpPr>
          <p:cNvPr id="7" name="TextBox 6">
            <a:extLst>
              <a:ext uri="{FF2B5EF4-FFF2-40B4-BE49-F238E27FC236}">
                <a16:creationId xmlns:a16="http://schemas.microsoft.com/office/drawing/2014/main" id="{51DCB1CA-49A0-134B-8E54-822B62F4A41B}"/>
              </a:ext>
            </a:extLst>
          </p:cNvPr>
          <p:cNvSpPr txBox="1"/>
          <p:nvPr/>
        </p:nvSpPr>
        <p:spPr>
          <a:xfrm>
            <a:off x="753585" y="1393175"/>
            <a:ext cx="2095431" cy="276999"/>
          </a:xfrm>
          <a:prstGeom prst="rect">
            <a:avLst/>
          </a:prstGeom>
          <a:noFill/>
        </p:spPr>
        <p:txBody>
          <a:bodyPr wrap="square" rtlCol="0">
            <a:spAutoFit/>
          </a:bodyPr>
          <a:lstStyle/>
          <a:p>
            <a:r>
              <a:rPr lang="en-US" sz="1200" b="1">
                <a:solidFill>
                  <a:schemeClr val="bg1"/>
                </a:solidFill>
              </a:rPr>
              <a:t>KEY HIGHLIGHTS</a:t>
            </a:r>
          </a:p>
        </p:txBody>
      </p:sp>
      <p:sp>
        <p:nvSpPr>
          <p:cNvPr id="5" name="TextBox 4">
            <a:extLst>
              <a:ext uri="{FF2B5EF4-FFF2-40B4-BE49-F238E27FC236}">
                <a16:creationId xmlns:a16="http://schemas.microsoft.com/office/drawing/2014/main" id="{1A0A5368-28FB-2CA2-CC64-7FEB99D40396}"/>
              </a:ext>
            </a:extLst>
          </p:cNvPr>
          <p:cNvSpPr txBox="1"/>
          <p:nvPr/>
        </p:nvSpPr>
        <p:spPr>
          <a:xfrm>
            <a:off x="610151" y="4552495"/>
            <a:ext cx="10937961" cy="923330"/>
          </a:xfrm>
          <a:prstGeom prst="rect">
            <a:avLst/>
          </a:prstGeom>
          <a:noFill/>
        </p:spPr>
        <p:txBody>
          <a:bodyPr wrap="square">
            <a:spAutoFit/>
          </a:bodyPr>
          <a:lstStyle/>
          <a:p>
            <a:pPr marL="285750" indent="-285750">
              <a:buClr>
                <a:schemeClr val="accent2"/>
              </a:buClr>
              <a:buFont typeface="+mj-lt"/>
              <a:buAutoNum type="arabicPeriod"/>
            </a:pPr>
            <a:r>
              <a:rPr lang="en-US" sz="900">
                <a:latin typeface="Aptos" panose="020B0004020202020204" pitchFamily="34" charset="0"/>
                <a:ea typeface="Lato Medium" panose="020F0502020204030203" pitchFamily="34" charset="0"/>
                <a:cs typeface="Lato Medium" panose="020F0502020204030203" pitchFamily="34" charset="0"/>
              </a:rPr>
              <a:t>Keller Warehousing  lease renewal moved quickly and the team was unable to complete a credit check – this was a renewal and the tenant had a strong payment history and no outstanding balance.</a:t>
            </a:r>
          </a:p>
          <a:p>
            <a:pPr marL="285750" indent="-285750">
              <a:buClr>
                <a:schemeClr val="accent2"/>
              </a:buClr>
              <a:buFont typeface="+mj-lt"/>
              <a:buAutoNum type="arabicPeriod"/>
            </a:pPr>
            <a:r>
              <a:rPr lang="en-US" sz="900">
                <a:latin typeface="Aptos" panose="020B0004020202020204" pitchFamily="34" charset="0"/>
                <a:ea typeface="Lato Medium"/>
                <a:cs typeface="Lato Medium"/>
              </a:rPr>
              <a:t>Content exercised their two year option but there was difficulty agreeing on rent. As a result, FP engaged an appraiser per the lease requirements, landing on $15.50 PSF. Given the TI needs FP was able to push to $15.75 PSF, though the tenant is spending additional capital out of pocket and FP is hopeful they will extend an additional three years.</a:t>
            </a:r>
          </a:p>
          <a:p>
            <a:pPr marL="285750" indent="-285750">
              <a:buClr>
                <a:schemeClr val="accent2"/>
              </a:buClr>
              <a:buFont typeface="+mj-lt"/>
              <a:buAutoNum type="arabicPeriod"/>
            </a:pPr>
            <a:r>
              <a:rPr lang="en-US" sz="900">
                <a:latin typeface="Aptos" panose="020B0004020202020204" pitchFamily="34" charset="0"/>
                <a:ea typeface="Lato Medium"/>
                <a:cs typeface="Lato Medium"/>
              </a:rPr>
              <a:t>Bengel – Restructuring of lease following litigation post-fire. </a:t>
            </a:r>
          </a:p>
          <a:p>
            <a:pPr marL="285750" indent="-285750">
              <a:buClr>
                <a:schemeClr val="accent2"/>
              </a:buClr>
              <a:buFont typeface="+mj-lt"/>
              <a:buAutoNum type="arabicPeriod"/>
            </a:pPr>
            <a:r>
              <a:rPr lang="en-US" sz="900">
                <a:latin typeface="Aptos" panose="020B0004020202020204" pitchFamily="34" charset="0"/>
                <a:ea typeface="Lato Medium" panose="020F0502020204030203" pitchFamily="34" charset="0"/>
                <a:cs typeface="Lato Medium" panose="020F0502020204030203" pitchFamily="34" charset="0"/>
              </a:rPr>
              <a:t>Greif - </a:t>
            </a:r>
            <a:r>
              <a:rPr lang="en-US" sz="900">
                <a:latin typeface="Aptos"/>
                <a:ea typeface="Lato Medium"/>
                <a:cs typeface="Lato Medium"/>
              </a:rPr>
              <a:t>Following baseball arbitration and ultimately, legal action by the tenant, </a:t>
            </a:r>
            <a:r>
              <a:rPr lang="en-US" sz="900" err="1">
                <a:latin typeface="Aptos"/>
                <a:ea typeface="Lato Medium"/>
                <a:cs typeface="Lato Medium"/>
              </a:rPr>
              <a:t>Faropoint</a:t>
            </a:r>
            <a:r>
              <a:rPr lang="en-US" sz="900">
                <a:latin typeface="Aptos"/>
                <a:ea typeface="Lato Medium"/>
                <a:cs typeface="Lato Medium"/>
              </a:rPr>
              <a:t> was able to substantially increase the in-place rent at the property while maintaining escalations. The tenant was hoping for $10.45 PSF, FP was pushing for $15 PSF+, and ultimately, the lease was signed at $13 PSF plus past owed balances.</a:t>
            </a:r>
          </a:p>
        </p:txBody>
      </p:sp>
      <p:graphicFrame>
        <p:nvGraphicFramePr>
          <p:cNvPr id="3" name="Table 2">
            <a:extLst>
              <a:ext uri="{FF2B5EF4-FFF2-40B4-BE49-F238E27FC236}">
                <a16:creationId xmlns:a16="http://schemas.microsoft.com/office/drawing/2014/main" id="{E72F1E06-99A7-8B7C-7257-D452D3CC3AA0}"/>
              </a:ext>
            </a:extLst>
          </p:cNvPr>
          <p:cNvGraphicFramePr>
            <a:graphicFrameLocks noGrp="1"/>
          </p:cNvGraphicFramePr>
          <p:nvPr>
            <p:extLst>
              <p:ext uri="{D42A27DB-BD31-4B8C-83A1-F6EECF244321}">
                <p14:modId xmlns:p14="http://schemas.microsoft.com/office/powerpoint/2010/main" val="1645759817"/>
              </p:ext>
            </p:extLst>
          </p:nvPr>
        </p:nvGraphicFramePr>
        <p:xfrm>
          <a:off x="632603" y="2055962"/>
          <a:ext cx="11067977" cy="2187206"/>
        </p:xfrm>
        <a:graphic>
          <a:graphicData uri="http://schemas.openxmlformats.org/drawingml/2006/table">
            <a:tbl>
              <a:tblPr/>
              <a:tblGrid>
                <a:gridCol w="1068440">
                  <a:extLst>
                    <a:ext uri="{9D8B030D-6E8A-4147-A177-3AD203B41FA5}">
                      <a16:colId xmlns:a16="http://schemas.microsoft.com/office/drawing/2014/main" val="2462202410"/>
                    </a:ext>
                  </a:extLst>
                </a:gridCol>
                <a:gridCol w="606895">
                  <a:extLst>
                    <a:ext uri="{9D8B030D-6E8A-4147-A177-3AD203B41FA5}">
                      <a16:colId xmlns:a16="http://schemas.microsoft.com/office/drawing/2014/main" val="386293039"/>
                    </a:ext>
                  </a:extLst>
                </a:gridCol>
                <a:gridCol w="573641">
                  <a:extLst>
                    <a:ext uri="{9D8B030D-6E8A-4147-A177-3AD203B41FA5}">
                      <a16:colId xmlns:a16="http://schemas.microsoft.com/office/drawing/2014/main" val="2613615437"/>
                    </a:ext>
                  </a:extLst>
                </a:gridCol>
                <a:gridCol w="1554130">
                  <a:extLst>
                    <a:ext uri="{9D8B030D-6E8A-4147-A177-3AD203B41FA5}">
                      <a16:colId xmlns:a16="http://schemas.microsoft.com/office/drawing/2014/main" val="4282048153"/>
                    </a:ext>
                  </a:extLst>
                </a:gridCol>
                <a:gridCol w="428672">
                  <a:extLst>
                    <a:ext uri="{9D8B030D-6E8A-4147-A177-3AD203B41FA5}">
                      <a16:colId xmlns:a16="http://schemas.microsoft.com/office/drawing/2014/main" val="2691614184"/>
                    </a:ext>
                  </a:extLst>
                </a:gridCol>
                <a:gridCol w="436465">
                  <a:extLst>
                    <a:ext uri="{9D8B030D-6E8A-4147-A177-3AD203B41FA5}">
                      <a16:colId xmlns:a16="http://schemas.microsoft.com/office/drawing/2014/main" val="2621490809"/>
                    </a:ext>
                  </a:extLst>
                </a:gridCol>
                <a:gridCol w="606895">
                  <a:extLst>
                    <a:ext uri="{9D8B030D-6E8A-4147-A177-3AD203B41FA5}">
                      <a16:colId xmlns:a16="http://schemas.microsoft.com/office/drawing/2014/main" val="808599957"/>
                    </a:ext>
                  </a:extLst>
                </a:gridCol>
                <a:gridCol w="548699">
                  <a:extLst>
                    <a:ext uri="{9D8B030D-6E8A-4147-A177-3AD203B41FA5}">
                      <a16:colId xmlns:a16="http://schemas.microsoft.com/office/drawing/2014/main" val="1601139974"/>
                    </a:ext>
                  </a:extLst>
                </a:gridCol>
                <a:gridCol w="532073">
                  <a:extLst>
                    <a:ext uri="{9D8B030D-6E8A-4147-A177-3AD203B41FA5}">
                      <a16:colId xmlns:a16="http://schemas.microsoft.com/office/drawing/2014/main" val="609967280"/>
                    </a:ext>
                  </a:extLst>
                </a:gridCol>
                <a:gridCol w="557013">
                  <a:extLst>
                    <a:ext uri="{9D8B030D-6E8A-4147-A177-3AD203B41FA5}">
                      <a16:colId xmlns:a16="http://schemas.microsoft.com/office/drawing/2014/main" val="3519133695"/>
                    </a:ext>
                  </a:extLst>
                </a:gridCol>
                <a:gridCol w="557013">
                  <a:extLst>
                    <a:ext uri="{9D8B030D-6E8A-4147-A177-3AD203B41FA5}">
                      <a16:colId xmlns:a16="http://schemas.microsoft.com/office/drawing/2014/main" val="4037706328"/>
                    </a:ext>
                  </a:extLst>
                </a:gridCol>
                <a:gridCol w="831364">
                  <a:extLst>
                    <a:ext uri="{9D8B030D-6E8A-4147-A177-3AD203B41FA5}">
                      <a16:colId xmlns:a16="http://schemas.microsoft.com/office/drawing/2014/main" val="1157698396"/>
                    </a:ext>
                  </a:extLst>
                </a:gridCol>
                <a:gridCol w="548699">
                  <a:extLst>
                    <a:ext uri="{9D8B030D-6E8A-4147-A177-3AD203B41FA5}">
                      <a16:colId xmlns:a16="http://schemas.microsoft.com/office/drawing/2014/main" val="3399672937"/>
                    </a:ext>
                  </a:extLst>
                </a:gridCol>
                <a:gridCol w="548699">
                  <a:extLst>
                    <a:ext uri="{9D8B030D-6E8A-4147-A177-3AD203B41FA5}">
                      <a16:colId xmlns:a16="http://schemas.microsoft.com/office/drawing/2014/main" val="3303072734"/>
                    </a:ext>
                  </a:extLst>
                </a:gridCol>
                <a:gridCol w="590268">
                  <a:extLst>
                    <a:ext uri="{9D8B030D-6E8A-4147-A177-3AD203B41FA5}">
                      <a16:colId xmlns:a16="http://schemas.microsoft.com/office/drawing/2014/main" val="3582629671"/>
                    </a:ext>
                  </a:extLst>
                </a:gridCol>
                <a:gridCol w="655892">
                  <a:extLst>
                    <a:ext uri="{9D8B030D-6E8A-4147-A177-3AD203B41FA5}">
                      <a16:colId xmlns:a16="http://schemas.microsoft.com/office/drawing/2014/main" val="3052190908"/>
                    </a:ext>
                  </a:extLst>
                </a:gridCol>
                <a:gridCol w="423119">
                  <a:extLst>
                    <a:ext uri="{9D8B030D-6E8A-4147-A177-3AD203B41FA5}">
                      <a16:colId xmlns:a16="http://schemas.microsoft.com/office/drawing/2014/main" val="184054730"/>
                    </a:ext>
                  </a:extLst>
                </a:gridCol>
              </a:tblGrid>
              <a:tr h="221078">
                <a:tc>
                  <a:txBody>
                    <a:bodyPr/>
                    <a:lstStyle/>
                    <a:p>
                      <a:pPr algn="ctr" fontAlgn="ctr"/>
                      <a:r>
                        <a:rPr lang="en-US" sz="800" b="1" i="0" u="none" strike="noStrike">
                          <a:solidFill>
                            <a:srgbClr val="FFFFFF"/>
                          </a:solidFill>
                          <a:effectLst/>
                          <a:latin typeface="Aptos" panose="020B0004020202020204" pitchFamily="34" charset="0"/>
                        </a:rPr>
                        <a:t>Property</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Market</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Activity Type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Tenant Name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Term (mos)</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SF</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Rate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BP Rate</a:t>
                      </a:r>
                    </a:p>
                  </a:txBody>
                  <a:tcPr marL="0" marR="0" marT="0" marB="0" anchor="ctr">
                    <a:lnL>
                      <a:noFill/>
                    </a:lnL>
                    <a:lnR>
                      <a:noFill/>
                    </a:lnR>
                    <a:lnT>
                      <a:noFill/>
                    </a:lnT>
                    <a:lnB>
                      <a:noFill/>
                    </a:lnB>
                    <a:solidFill>
                      <a:schemeClr val="tx2">
                        <a:lumMod val="60000"/>
                        <a:lumOff val="40000"/>
                      </a:schemeClr>
                    </a:solidFill>
                  </a:tcPr>
                </a:tc>
                <a:tc>
                  <a:txBody>
                    <a:bodyPr/>
                    <a:lstStyle/>
                    <a:p>
                      <a:pPr algn="ctr" fontAlgn="ctr"/>
                      <a:r>
                        <a:rPr lang="en-US" sz="800" b="1" i="0" u="none" strike="noStrike">
                          <a:solidFill>
                            <a:srgbClr val="FFFFFF"/>
                          </a:solidFill>
                          <a:effectLst/>
                          <a:latin typeface="Aptos" panose="020B0004020202020204" pitchFamily="34" charset="0"/>
                        </a:rPr>
                        <a:t>FM Rate</a:t>
                      </a:r>
                    </a:p>
                  </a:txBody>
                  <a:tcPr marL="0" marR="0" marT="0" marB="0" anchor="ctr">
                    <a:lnL>
                      <a:noFill/>
                    </a:lnL>
                    <a:lnR>
                      <a:noFill/>
                    </a:lnR>
                    <a:lnT>
                      <a:noFill/>
                    </a:lnT>
                    <a:lnB>
                      <a:noFill/>
                    </a:lnB>
                    <a:solidFill>
                      <a:schemeClr val="tx2">
                        <a:lumMod val="60000"/>
                        <a:lumOff val="40000"/>
                      </a:schemeClr>
                    </a:solidFill>
                  </a:tcPr>
                </a:tc>
                <a:tc>
                  <a:txBody>
                    <a:bodyPr/>
                    <a:lstStyle/>
                    <a:p>
                      <a:pPr algn="ctr" fontAlgn="ctr"/>
                      <a:r>
                        <a:rPr lang="en-US" sz="800" b="1" i="0" u="none" strike="noStrike">
                          <a:solidFill>
                            <a:srgbClr val="FFFFFF"/>
                          </a:solidFill>
                          <a:effectLst/>
                          <a:latin typeface="Aptos" panose="020B0004020202020204" pitchFamily="34" charset="0"/>
                        </a:rPr>
                        <a:t>Escalation%</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R&amp;D Escalation</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Total Lease Value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CTV</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Downtime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Rexy ($)</a:t>
                      </a:r>
                    </a:p>
                  </a:txBody>
                  <a:tcPr marL="0" marR="0" marT="0" marB="0" anchor="ctr">
                    <a:lnL>
                      <a:noFill/>
                    </a:lnL>
                    <a:lnR>
                      <a:noFill/>
                    </a:lnR>
                    <a:lnT>
                      <a:noFill/>
                    </a:lnT>
                    <a:lnB>
                      <a:noFill/>
                    </a:lnB>
                    <a:solidFill>
                      <a:schemeClr val="accent1"/>
                    </a:solidFill>
                  </a:tcPr>
                </a:tc>
                <a:tc>
                  <a:txBody>
                    <a:bodyPr/>
                    <a:lstStyle/>
                    <a:p>
                      <a:pPr algn="ctr" fontAlgn="ctr"/>
                      <a:r>
                        <a:rPr lang="en-US" sz="800" b="1" i="0" u="none" strike="noStrike">
                          <a:solidFill>
                            <a:srgbClr val="FFFFFF"/>
                          </a:solidFill>
                          <a:effectLst/>
                          <a:latin typeface="Aptos" panose="020B0004020202020204" pitchFamily="34" charset="0"/>
                        </a:rPr>
                        <a:t>Credit Score</a:t>
                      </a:r>
                    </a:p>
                  </a:txBody>
                  <a:tcPr marL="0" marR="0" marT="0" marB="0" anchor="ctr">
                    <a:lnL>
                      <a:noFill/>
                    </a:lnL>
                    <a:lnR>
                      <a:noFill/>
                    </a:lnR>
                    <a:lnT>
                      <a:noFill/>
                    </a:lnT>
                    <a:lnB>
                      <a:noFill/>
                    </a:lnB>
                    <a:solidFill>
                      <a:schemeClr val="accent1"/>
                    </a:solidFill>
                  </a:tcPr>
                </a:tc>
                <a:tc>
                  <a:txBody>
                    <a:bodyPr/>
                    <a:lstStyle/>
                    <a:p>
                      <a:pPr algn="ctr" fontAlgn="ctr"/>
                      <a:r>
                        <a:rPr lang="en-US" sz="800" b="1" i="0" u="none" strike="noStrike">
                          <a:solidFill>
                            <a:srgbClr val="FFFFFF"/>
                          </a:solidFill>
                          <a:effectLst/>
                          <a:latin typeface="Aptos" panose="020B0004020202020204" pitchFamily="34" charset="0"/>
                        </a:rPr>
                        <a:t>AML</a:t>
                      </a:r>
                    </a:p>
                  </a:txBody>
                  <a:tcPr marL="0" marR="0" marT="0" marB="0" anchor="ctr">
                    <a:lnL>
                      <a:noFill/>
                    </a:lnL>
                    <a:lnR>
                      <a:noFill/>
                    </a:lnR>
                    <a:lnT>
                      <a:noFill/>
                    </a:lnT>
                    <a:lnB>
                      <a:noFill/>
                    </a:lnB>
                    <a:solidFill>
                      <a:schemeClr val="accent1"/>
                    </a:solidFill>
                  </a:tcPr>
                </a:tc>
                <a:extLst>
                  <a:ext uri="{0D108BD9-81ED-4DB2-BD59-A6C34878D82A}">
                    <a16:rowId xmlns:a16="http://schemas.microsoft.com/office/drawing/2014/main" val="47316278"/>
                  </a:ext>
                </a:extLst>
              </a:tr>
              <a:tr h="221078">
                <a:tc>
                  <a:txBody>
                    <a:bodyPr/>
                    <a:lstStyle/>
                    <a:p>
                      <a:pPr algn="ctr" fontAlgn="ctr"/>
                      <a:r>
                        <a:rPr lang="en-US" sz="800" b="0" i="0" u="none" strike="noStrike">
                          <a:solidFill>
                            <a:srgbClr val="000000"/>
                          </a:solidFill>
                          <a:effectLst/>
                          <a:latin typeface="Aptos" panose="020B0004020202020204" pitchFamily="34" charset="0"/>
                        </a:rPr>
                        <a:t>4666 Duncanville Road</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Dallas</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Keller Warehousing &amp; Co-Packaging, LLC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162,792</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$6.40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$6.09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$5.85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$2,417,827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18.0%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$6.33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Not Completed</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888152311"/>
                  </a:ext>
                </a:extLst>
              </a:tr>
              <a:tr h="221078">
                <a:tc>
                  <a:txBody>
                    <a:bodyPr/>
                    <a:lstStyle/>
                    <a:p>
                      <a:pPr algn="ctr" fontAlgn="ctr"/>
                      <a:r>
                        <a:rPr lang="en-US" sz="800" b="0" i="0" u="none" strike="noStrike">
                          <a:solidFill>
                            <a:srgbClr val="000000"/>
                          </a:solidFill>
                          <a:effectLst/>
                          <a:latin typeface="Aptos" panose="020B0004020202020204" pitchFamily="34" charset="0"/>
                        </a:rPr>
                        <a:t>121 Moonachie Ave</a:t>
                      </a:r>
                    </a:p>
                  </a:txBody>
                  <a:tcPr marL="0" marR="0" marT="0" marB="0" anchor="ctr">
                    <a:lnL w="0">
                      <a:noFill/>
                    </a:lnL>
                    <a:lnR w="0">
                      <a:noFill/>
                    </a:lnR>
                    <a:lnT w="0">
                      <a:noFill/>
                    </a:lnT>
                    <a:lnB w="0">
                      <a:noFill/>
                    </a:lnB>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Aptos" panose="020B0004020202020204" pitchFamily="34" charset="0"/>
                          <a:ea typeface="+mn-ea"/>
                          <a:cs typeface="+mn-cs"/>
                        </a:rPr>
                        <a:t>North New Jersey</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CONTENT CRITICAL SOLUTIONS, INC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62,000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$15.75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$17.63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$15.42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$1,982,295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7.8%</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$13.77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2743395668"/>
                  </a:ext>
                </a:extLst>
              </a:tr>
              <a:tr h="221078">
                <a:tc>
                  <a:txBody>
                    <a:bodyPr/>
                    <a:lstStyle/>
                    <a:p>
                      <a:pPr algn="ctr" fontAlgn="ctr"/>
                      <a:r>
                        <a:rPr lang="en-US" sz="800" b="0" i="0" u="none" strike="noStrike">
                          <a:solidFill>
                            <a:srgbClr val="000000"/>
                          </a:solidFill>
                          <a:effectLst/>
                          <a:latin typeface="Aptos" panose="020B0004020202020204" pitchFamily="34" charset="0"/>
                        </a:rPr>
                        <a:t>19 Industrial Avenue</a:t>
                      </a:r>
                    </a:p>
                  </a:txBody>
                  <a:tcPr marL="0" marR="0" marT="0" marB="0" anchor="ctr">
                    <a:lnL w="0">
                      <a:noFill/>
                    </a:lnL>
                    <a:lnR w="0">
                      <a:noFill/>
                    </a:lnR>
                    <a:lnT w="0">
                      <a:noFill/>
                    </a:lnT>
                    <a:lnB w="0">
                      <a:noFill/>
                    </a:lnB>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Aptos" panose="020B0004020202020204" pitchFamily="34" charset="0"/>
                          <a:ea typeface="+mn-ea"/>
                          <a:cs typeface="+mn-cs"/>
                        </a:rPr>
                        <a:t>North New Jersey</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Expansion</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Werner Aero Services</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21,817</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$15.25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$16.44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$14.75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$1,313,145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23.9%</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3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$12.90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1814503955"/>
                  </a:ext>
                </a:extLst>
              </a:tr>
              <a:tr h="221078">
                <a:tc>
                  <a:txBody>
                    <a:bodyPr/>
                    <a:lstStyle/>
                    <a:p>
                      <a:pPr algn="ctr" fontAlgn="ctr"/>
                      <a:r>
                        <a:rPr lang="en-US" sz="800" b="0" i="0" u="none" strike="noStrike">
                          <a:solidFill>
                            <a:srgbClr val="000000"/>
                          </a:solidFill>
                          <a:effectLst/>
                          <a:latin typeface="Aptos" panose="020B0004020202020204" pitchFamily="34" charset="0"/>
                        </a:rPr>
                        <a:t>1 Pearl Buck Court</a:t>
                      </a:r>
                    </a:p>
                  </a:txBody>
                  <a:tcPr marL="0" marR="0" marT="0" marB="0" anchor="ctr">
                    <a:lnL w="0">
                      <a:noFill/>
                    </a:lnL>
                    <a:lnR w="0">
                      <a:noFill/>
                    </a:lnR>
                    <a:lnT w="0">
                      <a:noFill/>
                    </a:lnT>
                    <a:lnB w="0">
                      <a:noFill/>
                    </a:lnB>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Aptos" panose="020B0004020202020204" pitchFamily="34" charset="0"/>
                          <a:ea typeface="+mn-ea"/>
                          <a:cs typeface="+mn-cs"/>
                        </a:rPr>
                        <a:t>North New Jersey</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Restructure</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Blendco Systems, LLC (Dubois)</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14,000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$10.50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$15.50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$10.50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$458,875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3.0%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$10.97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746124160"/>
                  </a:ext>
                </a:extLst>
              </a:tr>
              <a:tr h="258710">
                <a:tc>
                  <a:txBody>
                    <a:bodyPr/>
                    <a:lstStyle/>
                    <a:p>
                      <a:pPr algn="ctr" fontAlgn="ctr"/>
                      <a:r>
                        <a:rPr lang="en-US" sz="800" b="0" i="0" u="none" strike="noStrike">
                          <a:solidFill>
                            <a:srgbClr val="000000"/>
                          </a:solidFill>
                          <a:effectLst/>
                          <a:latin typeface="Aptos" panose="020B0004020202020204" pitchFamily="34" charset="0"/>
                        </a:rPr>
                        <a:t>18 Railroad Street</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Philadelphia</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Bengal Converting Services Inc.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39</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79,051</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$7.77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$7.56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$7.24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$1,981,216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0.0%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$7.53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3504810910"/>
                  </a:ext>
                </a:extLst>
              </a:tr>
              <a:tr h="258710">
                <a:tc>
                  <a:txBody>
                    <a:bodyPr/>
                    <a:lstStyle/>
                    <a:p>
                      <a:pPr algn="ctr" fontAlgn="ctr"/>
                      <a:r>
                        <a:rPr lang="en-US" sz="800" b="0" i="0" u="none" strike="noStrike">
                          <a:solidFill>
                            <a:srgbClr val="000000"/>
                          </a:solidFill>
                          <a:effectLst/>
                          <a:latin typeface="Aptos" panose="020B0004020202020204" pitchFamily="34" charset="0"/>
                        </a:rPr>
                        <a:t>18 Railroad Street</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Philadelphia</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Bengal GRP LLC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39</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110,695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$7.77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$7.56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$8.00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$2,774,293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0.0%</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$7.34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1588323726"/>
                  </a:ext>
                </a:extLst>
              </a:tr>
              <a:tr h="258710">
                <a:tc>
                  <a:txBody>
                    <a:bodyPr/>
                    <a:lstStyle/>
                    <a:p>
                      <a:pPr algn="ctr" fontAlgn="ctr"/>
                      <a:r>
                        <a:rPr lang="en-US" sz="800" b="0" i="0" u="none" strike="noStrike">
                          <a:solidFill>
                            <a:srgbClr val="000000"/>
                          </a:solidFill>
                          <a:effectLst/>
                          <a:latin typeface="Aptos" panose="020B0004020202020204" pitchFamily="34" charset="0"/>
                        </a:rPr>
                        <a:t>200 Rike Drive</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Philadelphia</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Restructure</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Greif Packaging LLC</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48</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63,000</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$13.52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$8.22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$15.00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2.9</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$3,556,390 </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7.8%</a:t>
                      </a:r>
                    </a:p>
                  </a:txBody>
                  <a:tcPr marL="0" marR="0" marT="0" marB="0" anchor="ctr">
                    <a:lnL w="0">
                      <a:noFill/>
                    </a:lnL>
                    <a:lnR w="0">
                      <a:noFill/>
                    </a:lnR>
                    <a:lnT w="0">
                      <a:noFill/>
                    </a:lnT>
                    <a:lnB w="0">
                      <a:noFill/>
                    </a:lnB>
                    <a:noFill/>
                  </a:tcPr>
                </a:tc>
                <a:tc>
                  <a:txBody>
                    <a:bodyPr/>
                    <a:lstStyle/>
                    <a:p>
                      <a:pPr algn="ctr" fontAlgn="ctr"/>
                      <a:r>
                        <a:rPr lang="en-US" sz="800" b="0" i="0" u="none" strike="noStrike">
                          <a:effectLst/>
                          <a:latin typeface="Aptos" panose="020B0004020202020204" pitchFamily="34" charset="0"/>
                        </a:rPr>
                        <a:t> -   </a:t>
                      </a:r>
                    </a:p>
                  </a:txBody>
                  <a:tcPr marL="0" marR="0" marT="0" marB="0" anchor="ctr">
                    <a:lnL w="0">
                      <a:noFill/>
                    </a:lnL>
                    <a:lnR w="0">
                      <a:noFill/>
                    </a:lnR>
                    <a:lnT w="0">
                      <a:noFill/>
                    </a:lnT>
                    <a:lnB w="0">
                      <a:noFill/>
                    </a:lnB>
                    <a:noFill/>
                  </a:tcPr>
                </a:tc>
                <a:tc>
                  <a:txBody>
                    <a:bodyPr/>
                    <a:lstStyle/>
                    <a:p>
                      <a:pPr algn="ctr" fontAlgn="b"/>
                      <a:r>
                        <a:rPr lang="en-US" sz="800" b="0" i="0" u="none" strike="noStrike">
                          <a:solidFill>
                            <a:srgbClr val="000000"/>
                          </a:solidFill>
                          <a:effectLst/>
                          <a:latin typeface="Aptos" panose="020B0004020202020204" pitchFamily="34" charset="0"/>
                        </a:rPr>
                        <a:t>$10.75 </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5.5</a:t>
                      </a:r>
                    </a:p>
                  </a:txBody>
                  <a:tcPr marL="0" marR="0" marT="0" marB="0" anchor="ctr">
                    <a:lnL w="0">
                      <a:noFill/>
                    </a:lnL>
                    <a:lnR w="0">
                      <a:noFill/>
                    </a:lnR>
                    <a:lnT w="0">
                      <a:noFill/>
                    </a:lnT>
                    <a:lnB w="0">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w="0">
                      <a:noFill/>
                    </a:lnL>
                    <a:lnR w="0">
                      <a:noFill/>
                    </a:lnR>
                    <a:lnT w="0">
                      <a:noFill/>
                    </a:lnT>
                    <a:lnB w="0">
                      <a:noFill/>
                    </a:lnB>
                    <a:noFill/>
                  </a:tcPr>
                </a:tc>
                <a:extLst>
                  <a:ext uri="{0D108BD9-81ED-4DB2-BD59-A6C34878D82A}">
                    <a16:rowId xmlns:a16="http://schemas.microsoft.com/office/drawing/2014/main" val="3387651858"/>
                  </a:ext>
                </a:extLst>
              </a:tr>
              <a:tr h="191876">
                <a:tc>
                  <a:txBody>
                    <a:bodyPr/>
                    <a:lstStyle/>
                    <a:p>
                      <a:pPr algn="ctr" fontAlgn="ctr"/>
                      <a:r>
                        <a:rPr lang="en-US" sz="800" b="0" i="0" u="none" strike="noStrike">
                          <a:effectLst/>
                          <a:latin typeface="Aptos" panose="020B0004020202020204" pitchFamily="34" charset="0"/>
                        </a:rPr>
                        <a:t>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Total / Wtd Avg.</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45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965,384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$8.28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$7.95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$8.27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3.7%</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3.8%</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29,695,493</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800" b="0" i="0" u="none" strike="noStrike">
                        <a:effectLst/>
                        <a:latin typeface="Aptos" panose="020B0004020202020204" pitchFamily="34" charset="0"/>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$8.43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rgbClr val="000000"/>
                          </a:solidFill>
                          <a:effectLst/>
                          <a:latin typeface="Aptos" panose="020B0004020202020204" pitchFamily="34" charset="0"/>
                        </a:rPr>
                        <a:t>5.43</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579446"/>
                  </a:ext>
                </a:extLst>
              </a:tr>
            </a:tbl>
          </a:graphicData>
        </a:graphic>
      </p:graphicFrame>
    </p:spTree>
    <p:extLst>
      <p:ext uri="{BB962C8B-B14F-4D97-AF65-F5344CB8AC3E}">
        <p14:creationId xmlns:p14="http://schemas.microsoft.com/office/powerpoint/2010/main" val="920173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A43AA-2063-F391-AD7F-CBCA9F3EFDB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A1A967-A6B6-2FE1-65D6-0C1FE4C719E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99A1A967-A6B6-2FE1-65D6-0C1FE4C719E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7A51807-A2A3-D83F-5A51-0308DE1734B9}"/>
              </a:ext>
            </a:extLst>
          </p:cNvPr>
          <p:cNvSpPr>
            <a:spLocks noGrp="1"/>
          </p:cNvSpPr>
          <p:nvPr>
            <p:ph type="title"/>
          </p:nvPr>
        </p:nvSpPr>
        <p:spPr/>
        <p:txBody>
          <a:bodyPr vert="horz"/>
          <a:lstStyle/>
          <a:p>
            <a:r>
              <a:rPr lang="en-US"/>
              <a:t>Q1 2025 | </a:t>
            </a:r>
            <a:r>
              <a:rPr lang="en-US" b="0"/>
              <a:t>Market Level Summary – Fund 2</a:t>
            </a:r>
            <a:endParaRPr lang="en-US"/>
          </a:p>
        </p:txBody>
      </p:sp>
      <p:graphicFrame>
        <p:nvGraphicFramePr>
          <p:cNvPr id="5" name="Table 4">
            <a:extLst>
              <a:ext uri="{FF2B5EF4-FFF2-40B4-BE49-F238E27FC236}">
                <a16:creationId xmlns:a16="http://schemas.microsoft.com/office/drawing/2014/main" id="{446C8929-07B8-48CE-D73B-7CC65D8D334C}"/>
              </a:ext>
            </a:extLst>
          </p:cNvPr>
          <p:cNvGraphicFramePr>
            <a:graphicFrameLocks noGrp="1"/>
          </p:cNvGraphicFramePr>
          <p:nvPr>
            <p:extLst>
              <p:ext uri="{D42A27DB-BD31-4B8C-83A1-F6EECF244321}">
                <p14:modId xmlns:p14="http://schemas.microsoft.com/office/powerpoint/2010/main" val="4004270476"/>
              </p:ext>
            </p:extLst>
          </p:nvPr>
        </p:nvGraphicFramePr>
        <p:xfrm>
          <a:off x="718263" y="4377905"/>
          <a:ext cx="10846716" cy="2144190"/>
        </p:xfrm>
        <a:graphic>
          <a:graphicData uri="http://schemas.openxmlformats.org/drawingml/2006/table">
            <a:tbl>
              <a:tblPr/>
              <a:tblGrid>
                <a:gridCol w="721238">
                  <a:extLst>
                    <a:ext uri="{9D8B030D-6E8A-4147-A177-3AD203B41FA5}">
                      <a16:colId xmlns:a16="http://schemas.microsoft.com/office/drawing/2014/main" val="1526853568"/>
                    </a:ext>
                  </a:extLst>
                </a:gridCol>
                <a:gridCol w="787651">
                  <a:extLst>
                    <a:ext uri="{9D8B030D-6E8A-4147-A177-3AD203B41FA5}">
                      <a16:colId xmlns:a16="http://schemas.microsoft.com/office/drawing/2014/main" val="1720100169"/>
                    </a:ext>
                  </a:extLst>
                </a:gridCol>
                <a:gridCol w="805759">
                  <a:extLst>
                    <a:ext uri="{9D8B030D-6E8A-4147-A177-3AD203B41FA5}">
                      <a16:colId xmlns:a16="http://schemas.microsoft.com/office/drawing/2014/main" val="20460077"/>
                    </a:ext>
                  </a:extLst>
                </a:gridCol>
                <a:gridCol w="914400">
                  <a:extLst>
                    <a:ext uri="{9D8B030D-6E8A-4147-A177-3AD203B41FA5}">
                      <a16:colId xmlns:a16="http://schemas.microsoft.com/office/drawing/2014/main" val="3655186781"/>
                    </a:ext>
                  </a:extLst>
                </a:gridCol>
                <a:gridCol w="1095469">
                  <a:extLst>
                    <a:ext uri="{9D8B030D-6E8A-4147-A177-3AD203B41FA5}">
                      <a16:colId xmlns:a16="http://schemas.microsoft.com/office/drawing/2014/main" val="3425824164"/>
                    </a:ext>
                  </a:extLst>
                </a:gridCol>
                <a:gridCol w="724277">
                  <a:extLst>
                    <a:ext uri="{9D8B030D-6E8A-4147-A177-3AD203B41FA5}">
                      <a16:colId xmlns:a16="http://schemas.microsoft.com/office/drawing/2014/main" val="3813544889"/>
                    </a:ext>
                  </a:extLst>
                </a:gridCol>
                <a:gridCol w="669957">
                  <a:extLst>
                    <a:ext uri="{9D8B030D-6E8A-4147-A177-3AD203B41FA5}">
                      <a16:colId xmlns:a16="http://schemas.microsoft.com/office/drawing/2014/main" val="1230023597"/>
                    </a:ext>
                  </a:extLst>
                </a:gridCol>
                <a:gridCol w="860079">
                  <a:extLst>
                    <a:ext uri="{9D8B030D-6E8A-4147-A177-3AD203B41FA5}">
                      <a16:colId xmlns:a16="http://schemas.microsoft.com/office/drawing/2014/main" val="412093381"/>
                    </a:ext>
                  </a:extLst>
                </a:gridCol>
                <a:gridCol w="905347">
                  <a:extLst>
                    <a:ext uri="{9D8B030D-6E8A-4147-A177-3AD203B41FA5}">
                      <a16:colId xmlns:a16="http://schemas.microsoft.com/office/drawing/2014/main" val="1740205059"/>
                    </a:ext>
                  </a:extLst>
                </a:gridCol>
                <a:gridCol w="1041148">
                  <a:extLst>
                    <a:ext uri="{9D8B030D-6E8A-4147-A177-3AD203B41FA5}">
                      <a16:colId xmlns:a16="http://schemas.microsoft.com/office/drawing/2014/main" val="2784473630"/>
                    </a:ext>
                  </a:extLst>
                </a:gridCol>
                <a:gridCol w="1348966">
                  <a:extLst>
                    <a:ext uri="{9D8B030D-6E8A-4147-A177-3AD203B41FA5}">
                      <a16:colId xmlns:a16="http://schemas.microsoft.com/office/drawing/2014/main" val="4271144289"/>
                    </a:ext>
                  </a:extLst>
                </a:gridCol>
                <a:gridCol w="972425">
                  <a:extLst>
                    <a:ext uri="{9D8B030D-6E8A-4147-A177-3AD203B41FA5}">
                      <a16:colId xmlns:a16="http://schemas.microsoft.com/office/drawing/2014/main" val="1827221277"/>
                    </a:ext>
                  </a:extLst>
                </a:gridCol>
              </a:tblGrid>
              <a:tr h="342252">
                <a:tc>
                  <a:txBody>
                    <a:bodyPr/>
                    <a:lstStyle/>
                    <a:p>
                      <a:pPr algn="l" fontAlgn="ctr"/>
                      <a:r>
                        <a:rPr lang="en-US" sz="900" b="1" i="0" u="none" strike="noStrike">
                          <a:solidFill>
                            <a:srgbClr val="FFFFFF"/>
                          </a:solidFill>
                          <a:effectLst/>
                          <a:latin typeface="Calibri Light" panose="020F0302020204030204" pitchFamily="34" charset="0"/>
                        </a:rPr>
                        <a:t>Market</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 Deals (1)</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Term (yr)</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Total SF</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Prior Lease PSF</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PSF (BP)</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FM PSF</a:t>
                      </a: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Current PSF</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Escalations</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Escalations BP</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Rent Inc over Prior Leases (2)</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Rent Increase over BP</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18288" marR="18288"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25705906"/>
                  </a:ext>
                </a:extLst>
              </a:tr>
              <a:tr h="171126">
                <a:tc>
                  <a:txBody>
                    <a:bodyPr/>
                    <a:lstStyle/>
                    <a:p>
                      <a:pPr algn="l" fontAlgn="b"/>
                      <a:r>
                        <a:rPr lang="en-US" sz="900" b="0" i="0" u="none" strike="noStrike">
                          <a:effectLst/>
                          <a:latin typeface="Calibri Light" panose="020F0302020204030204" pitchFamily="34" charset="0"/>
                        </a:rPr>
                        <a:t>Atlanta</a:t>
                      </a:r>
                    </a:p>
                  </a:txBody>
                  <a:tcPr marL="18288" marR="18288"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5.00</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               100,458 </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4.92</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5.23</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5.07</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5.13</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3.18</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2.56</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4.2%</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a:t>
                      </a:r>
                    </a:p>
                  </a:txBody>
                  <a:tcPr marL="18288" marR="18288"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54441073"/>
                  </a:ext>
                </a:extLst>
              </a:tr>
              <a:tr h="171126">
                <a:tc>
                  <a:txBody>
                    <a:bodyPr/>
                    <a:lstStyle/>
                    <a:p>
                      <a:pPr algn="l" fontAlgn="b"/>
                      <a:r>
                        <a:rPr lang="en-US" sz="900" b="0" i="0" u="none" strike="noStrike">
                          <a:effectLst/>
                          <a:latin typeface="Calibri Light" panose="020F0302020204030204" pitchFamily="34" charset="0"/>
                        </a:rPr>
                        <a:t>Chicago</a:t>
                      </a:r>
                    </a:p>
                  </a:txBody>
                  <a:tcPr marL="18288" marR="18288"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8</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4.59</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               321,059 </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7.57</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7.31</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7.79</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7.69</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3.64</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2.31</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a:t>
                      </a:r>
                    </a:p>
                  </a:txBody>
                  <a:tcPr marL="18288" marR="18288"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07462490"/>
                  </a:ext>
                </a:extLst>
              </a:tr>
              <a:tr h="171126">
                <a:tc>
                  <a:txBody>
                    <a:bodyPr/>
                    <a:lstStyle/>
                    <a:p>
                      <a:pPr algn="l" fontAlgn="b"/>
                      <a:r>
                        <a:rPr lang="en-US" sz="900" b="0" i="0" u="none" strike="noStrike">
                          <a:effectLst/>
                          <a:latin typeface="Calibri Light" panose="020F0302020204030204" pitchFamily="34" charset="0"/>
                        </a:rPr>
                        <a:t>Cincinnati</a:t>
                      </a:r>
                    </a:p>
                  </a:txBody>
                  <a:tcPr marL="18288" marR="18288"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5.00</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                 30,512 </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5.97</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6.18</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6.22</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6.22</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2.50</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2.50</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a:t>
                      </a:r>
                    </a:p>
                  </a:txBody>
                  <a:tcPr marL="18288" marR="18288"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09726770"/>
                  </a:ext>
                </a:extLst>
              </a:tr>
              <a:tr h="171126">
                <a:tc>
                  <a:txBody>
                    <a:bodyPr/>
                    <a:lstStyle/>
                    <a:p>
                      <a:pPr algn="l" fontAlgn="b"/>
                      <a:r>
                        <a:rPr lang="en-US" sz="900" b="0" i="0" u="none" strike="noStrike">
                          <a:effectLst/>
                          <a:latin typeface="Calibri Light" panose="020F0302020204030204" pitchFamily="34" charset="0"/>
                        </a:rPr>
                        <a:t>Dallas</a:t>
                      </a:r>
                    </a:p>
                  </a:txBody>
                  <a:tcPr marL="18288" marR="18288"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2.50</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               162,792 </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4.19</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6.09</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5.85</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6.40</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4.00</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3.00</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53%</a:t>
                      </a:r>
                    </a:p>
                  </a:txBody>
                  <a:tcPr marL="18288" marR="18288"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a:t>
                      </a:r>
                    </a:p>
                  </a:txBody>
                  <a:tcPr marL="18288" marR="18288"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86492171"/>
                  </a:ext>
                </a:extLst>
              </a:tr>
              <a:tr h="258394">
                <a:tc>
                  <a:txBody>
                    <a:bodyPr/>
                    <a:lstStyle/>
                    <a:p>
                      <a:pPr algn="l" fontAlgn="b"/>
                      <a:r>
                        <a:rPr lang="en-US" sz="900" b="0" i="0" u="none" strike="noStrike">
                          <a:effectLst/>
                          <a:latin typeface="Calibri Light" panose="020F0302020204030204" pitchFamily="34" charset="0"/>
                        </a:rPr>
                        <a:t>Philadelphia</a:t>
                      </a:r>
                    </a:p>
                  </a:txBody>
                  <a:tcPr marL="18288" marR="18288"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3.44</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               252,746 </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8.35</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7.72</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9.51</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9.20</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4.24</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3.00</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10%</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19%</a:t>
                      </a:r>
                    </a:p>
                  </a:txBody>
                  <a:tcPr marL="18288" marR="18288"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72694910"/>
                  </a:ext>
                </a:extLst>
              </a:tr>
              <a:tr h="258394">
                <a:tc>
                  <a:txBody>
                    <a:bodyPr/>
                    <a:lstStyle/>
                    <a:p>
                      <a:pPr algn="l" fontAlgn="b"/>
                      <a:r>
                        <a:rPr lang="en-US" sz="900" b="0" i="0" u="none" strike="noStrike">
                          <a:effectLst/>
                          <a:latin typeface="Calibri Light" panose="020F0302020204030204" pitchFamily="34" charset="0"/>
                        </a:rPr>
                        <a:t>Northern NJ</a:t>
                      </a:r>
                    </a:p>
                  </a:txBody>
                  <a:tcPr marL="18288" marR="18288"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2.55</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                 97,817 </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13.41</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17.06</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14.57</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14.89</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3.22</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3.18</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11%</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-13%</a:t>
                      </a:r>
                    </a:p>
                  </a:txBody>
                  <a:tcPr marL="18288" marR="18288"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06055231"/>
                  </a:ext>
                </a:extLst>
              </a:tr>
              <a:tr h="258394">
                <a:tc>
                  <a:txBody>
                    <a:bodyPr/>
                    <a:lstStyle/>
                    <a:p>
                      <a:pPr algn="l" fontAlgn="b"/>
                      <a:r>
                        <a:rPr lang="en-US" sz="900" b="0" i="0" u="none" strike="noStrike">
                          <a:effectLst/>
                          <a:latin typeface="Calibri Light" panose="020F0302020204030204" pitchFamily="34" charset="0"/>
                        </a:rPr>
                        <a:t>Northern NJ</a:t>
                      </a:r>
                    </a:p>
                  </a:txBody>
                  <a:tcPr marL="18288" marR="18288"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2.55</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                 97,817 </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13.41</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17.06</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14.57</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14.89</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3.22</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3.18</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11%</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-13%</a:t>
                      </a:r>
                    </a:p>
                  </a:txBody>
                  <a:tcPr marL="18288" marR="18288"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3653916"/>
                  </a:ext>
                </a:extLst>
              </a:tr>
              <a:tr h="171126">
                <a:tc>
                  <a:txBody>
                    <a:bodyPr/>
                    <a:lstStyle/>
                    <a:p>
                      <a:pPr algn="l" fontAlgn="b"/>
                      <a:r>
                        <a:rPr lang="en-US" sz="900" b="1" i="0" u="none" strike="noStrike">
                          <a:effectLst/>
                          <a:latin typeface="Calibri Light" panose="020F0302020204030204" pitchFamily="34" charset="0"/>
                        </a:rPr>
                        <a:t>Total</a:t>
                      </a:r>
                    </a:p>
                  </a:txBody>
                  <a:tcPr marL="18288" marR="18288"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18</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3.79</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         965,384 </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7.47</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7.95</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8.27</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8.28</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3.73</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2.73</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11%</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4%</a:t>
                      </a:r>
                    </a:p>
                  </a:txBody>
                  <a:tcPr marL="18288" marR="18288"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56447892"/>
                  </a:ext>
                </a:extLst>
              </a:tr>
              <a:tr h="171126">
                <a:tc>
                  <a:txBody>
                    <a:bodyPr/>
                    <a:lstStyle/>
                    <a:p>
                      <a:pPr algn="l" fontAlgn="b"/>
                      <a:r>
                        <a:rPr lang="en-US" sz="900" b="1" i="0" u="none" strike="noStrike">
                          <a:effectLst/>
                          <a:latin typeface="Calibri Light" panose="020F0302020204030204" pitchFamily="34" charset="0"/>
                        </a:rPr>
                        <a:t>Total</a:t>
                      </a:r>
                    </a:p>
                  </a:txBody>
                  <a:tcPr marL="18288" marR="18288"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18</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3.79</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         965,384 </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7.47</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7.95</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8.27</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8.28</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3.73</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2.73</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11%</a:t>
                      </a:r>
                    </a:p>
                  </a:txBody>
                  <a:tcPr marL="18288" marR="18288"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4%</a:t>
                      </a:r>
                    </a:p>
                  </a:txBody>
                  <a:tcPr marL="18288" marR="18288"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104597"/>
                  </a:ext>
                </a:extLst>
              </a:tr>
            </a:tbl>
          </a:graphicData>
        </a:graphic>
      </p:graphicFrame>
      <p:sp>
        <p:nvSpPr>
          <p:cNvPr id="8" name="TextBox 7">
            <a:extLst>
              <a:ext uri="{FF2B5EF4-FFF2-40B4-BE49-F238E27FC236}">
                <a16:creationId xmlns:a16="http://schemas.microsoft.com/office/drawing/2014/main" id="{D699034F-AEB6-45BE-9A0A-E9F22218D870}"/>
              </a:ext>
            </a:extLst>
          </p:cNvPr>
          <p:cNvSpPr txBox="1"/>
          <p:nvPr/>
        </p:nvSpPr>
        <p:spPr>
          <a:xfrm>
            <a:off x="718263" y="1226834"/>
            <a:ext cx="10846717" cy="430887"/>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Fund 2 achieved an 11% leasing spread in Q1 and exceeded business plan expectations. Escalations averaged 3.73%, about 100 bps above original business plan and in line with the R&amp;D teams benchmark based on size and market.  </a:t>
            </a:r>
          </a:p>
        </p:txBody>
      </p:sp>
      <p:sp>
        <p:nvSpPr>
          <p:cNvPr id="12" name="TextBox 11">
            <a:extLst>
              <a:ext uri="{FF2B5EF4-FFF2-40B4-BE49-F238E27FC236}">
                <a16:creationId xmlns:a16="http://schemas.microsoft.com/office/drawing/2014/main" id="{A64CACAF-54AC-DD3E-C366-E368BB2C6E28}"/>
              </a:ext>
            </a:extLst>
          </p:cNvPr>
          <p:cNvSpPr txBox="1"/>
          <p:nvPr/>
        </p:nvSpPr>
        <p:spPr>
          <a:xfrm>
            <a:off x="606503" y="6219361"/>
            <a:ext cx="10937961" cy="338554"/>
          </a:xfrm>
          <a:prstGeom prst="rect">
            <a:avLst/>
          </a:prstGeom>
          <a:noFill/>
        </p:spPr>
        <p:txBody>
          <a:bodyPr wrap="square">
            <a:spAutoFit/>
          </a:bodyPr>
          <a:lstStyle/>
          <a:p>
            <a:pPr marL="0" algn="l" eaLnBrk="1" fontAlgn="ctr" hangingPunct="1"/>
            <a:r>
              <a:rPr lang="en-US" sz="800" b="0" i="1" u="none" strike="noStrike">
                <a:solidFill>
                  <a:srgbClr val="000000"/>
                </a:solidFill>
                <a:effectLst/>
                <a:latin typeface="Calibri Light" panose="020F0302020204030204" pitchFamily="34" charset="0"/>
              </a:rPr>
              <a:t>1. Deals represent executed leases with term &gt; 12 months​</a:t>
            </a:r>
            <a:endParaRPr lang="en-US" sz="2000" b="0" i="0" u="none" strike="noStrike">
              <a:effectLst/>
              <a:latin typeface="Arial" panose="020B0604020202020204" pitchFamily="34" charset="0"/>
            </a:endParaRPr>
          </a:p>
          <a:p>
            <a:pPr marL="0" algn="l" eaLnBrk="1" fontAlgn="ctr" hangingPunct="1"/>
            <a:r>
              <a:rPr lang="en-US" sz="800" b="0" i="1" u="none" strike="noStrike">
                <a:solidFill>
                  <a:srgbClr val="000000"/>
                </a:solidFill>
                <a:effectLst/>
                <a:latin typeface="Calibri Light" panose="020F0302020204030204" pitchFamily="34" charset="0"/>
              </a:rPr>
              <a:t>2. Rent Increase over Prior Lease calculation excludes spaces that were previously vacant​</a:t>
            </a:r>
            <a:endParaRPr lang="en-US" sz="2000" b="0" i="0" u="none" strike="noStrike">
              <a:effectLst/>
              <a:latin typeface="Arial" panose="020B0604020202020204" pitchFamily="34" charset="0"/>
            </a:endParaRPr>
          </a:p>
        </p:txBody>
      </p:sp>
      <p:graphicFrame>
        <p:nvGraphicFramePr>
          <p:cNvPr id="20" name="Chart 19">
            <a:extLst>
              <a:ext uri="{FF2B5EF4-FFF2-40B4-BE49-F238E27FC236}">
                <a16:creationId xmlns:a16="http://schemas.microsoft.com/office/drawing/2014/main" id="{F1A6189F-835B-C49B-BEDD-5964E7D99A96}"/>
              </a:ext>
            </a:extLst>
          </p:cNvPr>
          <p:cNvGraphicFramePr/>
          <p:nvPr/>
        </p:nvGraphicFramePr>
        <p:xfrm>
          <a:off x="762555" y="1829862"/>
          <a:ext cx="3301443" cy="206756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824484D3-9B24-5AF4-397F-FE91075DE9DF}"/>
              </a:ext>
            </a:extLst>
          </p:cNvPr>
          <p:cNvGraphicFramePr/>
          <p:nvPr/>
        </p:nvGraphicFramePr>
        <p:xfrm>
          <a:off x="4337029" y="1829500"/>
          <a:ext cx="3301443" cy="23081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3" name="Chart 22">
            <a:extLst>
              <a:ext uri="{FF2B5EF4-FFF2-40B4-BE49-F238E27FC236}">
                <a16:creationId xmlns:a16="http://schemas.microsoft.com/office/drawing/2014/main" id="{97A513B0-8C18-DB26-98C6-CB7FB9BABB23}"/>
              </a:ext>
            </a:extLst>
          </p:cNvPr>
          <p:cNvGraphicFramePr/>
          <p:nvPr/>
        </p:nvGraphicFramePr>
        <p:xfrm>
          <a:off x="8263536" y="1829500"/>
          <a:ext cx="3301443" cy="230816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89312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A62CF-FFCC-241D-95CF-C4A202845E0C}"/>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D491E4B1-153D-D274-ECD2-380E11B4E8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D491E4B1-153D-D274-ECD2-380E11B4E8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3824A79-2CED-7F1A-5D3E-CDCF77EF80F2}"/>
              </a:ext>
            </a:extLst>
          </p:cNvPr>
          <p:cNvSpPr>
            <a:spLocks noGrp="1"/>
          </p:cNvSpPr>
          <p:nvPr>
            <p:ph type="title"/>
          </p:nvPr>
        </p:nvSpPr>
        <p:spPr/>
        <p:txBody>
          <a:bodyPr vert="horz"/>
          <a:lstStyle/>
          <a:p>
            <a:r>
              <a:rPr lang="en-US"/>
              <a:t>Quarterly Trend | </a:t>
            </a:r>
            <a:r>
              <a:rPr lang="en-US" b="0"/>
              <a:t>Fund 2</a:t>
            </a:r>
            <a:r>
              <a:rPr lang="en-US"/>
              <a:t> </a:t>
            </a:r>
            <a:r>
              <a:rPr lang="en-US" b="0"/>
              <a:t>Leasing</a:t>
            </a:r>
            <a:r>
              <a:rPr lang="en-US"/>
              <a:t> </a:t>
            </a:r>
            <a:r>
              <a:rPr lang="en-US" b="0"/>
              <a:t>Spreads Achieved</a:t>
            </a:r>
          </a:p>
        </p:txBody>
      </p:sp>
      <p:sp>
        <p:nvSpPr>
          <p:cNvPr id="3" name="TextBox 2">
            <a:extLst>
              <a:ext uri="{FF2B5EF4-FFF2-40B4-BE49-F238E27FC236}">
                <a16:creationId xmlns:a16="http://schemas.microsoft.com/office/drawing/2014/main" id="{324CD315-567F-50A2-4D71-70F06204337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D400F8E9-8923-F394-B6C6-5B44AD3099DF}"/>
              </a:ext>
            </a:extLst>
          </p:cNvPr>
          <p:cNvSpPr txBox="1"/>
          <p:nvPr/>
        </p:nvSpPr>
        <p:spPr>
          <a:xfrm>
            <a:off x="710033" y="1294907"/>
            <a:ext cx="10856153" cy="261610"/>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Fund 2 lease executions were in line with forecast manager in Q1 and continued to outpace business plan.</a:t>
            </a:r>
          </a:p>
        </p:txBody>
      </p:sp>
      <p:sp>
        <p:nvSpPr>
          <p:cNvPr id="8" name="TextBox 7">
            <a:extLst>
              <a:ext uri="{FF2B5EF4-FFF2-40B4-BE49-F238E27FC236}">
                <a16:creationId xmlns:a16="http://schemas.microsoft.com/office/drawing/2014/main" id="{0E99621F-D969-0BAC-62CE-E7DA99CBEEA1}"/>
              </a:ext>
            </a:extLst>
          </p:cNvPr>
          <p:cNvSpPr txBox="1"/>
          <p:nvPr/>
        </p:nvSpPr>
        <p:spPr>
          <a:xfrm>
            <a:off x="710033" y="4008979"/>
            <a:ext cx="10856153" cy="430887"/>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Fund 2 continues to execute leases at rates above the prior lease with an 11% leasing spread achieved in Q1. This was slightly diluted by several fixed renewal options and lease arbitration cases during the quarter. </a:t>
            </a:r>
          </a:p>
        </p:txBody>
      </p:sp>
      <p:graphicFrame>
        <p:nvGraphicFramePr>
          <p:cNvPr id="11" name="Chart 10">
            <a:extLst>
              <a:ext uri="{FF2B5EF4-FFF2-40B4-BE49-F238E27FC236}">
                <a16:creationId xmlns:a16="http://schemas.microsoft.com/office/drawing/2014/main" id="{4DD2D460-ED3F-7853-1D0F-2201BF94D9CE}"/>
              </a:ext>
            </a:extLst>
          </p:cNvPr>
          <p:cNvGraphicFramePr/>
          <p:nvPr/>
        </p:nvGraphicFramePr>
        <p:xfrm>
          <a:off x="625814" y="1556517"/>
          <a:ext cx="10856153" cy="230928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855C8A1E-6863-5C93-8CE6-5B411ADC548A}"/>
              </a:ext>
            </a:extLst>
          </p:cNvPr>
          <p:cNvGraphicFramePr/>
          <p:nvPr/>
        </p:nvGraphicFramePr>
        <p:xfrm>
          <a:off x="667475" y="4333709"/>
          <a:ext cx="10856153" cy="23092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55103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838B-FC2E-11B9-300E-DD54C457F3E3}"/>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67392BE-876A-08FB-C864-F22D4F2289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767392BE-876A-08FB-C864-F22D4F2289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597EE84-76CF-912B-6052-AD31638D8240}"/>
              </a:ext>
            </a:extLst>
          </p:cNvPr>
          <p:cNvSpPr>
            <a:spLocks noGrp="1"/>
          </p:cNvSpPr>
          <p:nvPr>
            <p:ph type="title"/>
          </p:nvPr>
        </p:nvSpPr>
        <p:spPr/>
        <p:txBody>
          <a:bodyPr vert="horz"/>
          <a:lstStyle/>
          <a:p>
            <a:r>
              <a:rPr lang="en-US"/>
              <a:t>Downtime Quarterly Trend | </a:t>
            </a:r>
            <a:r>
              <a:rPr lang="en-US" b="0"/>
              <a:t>Fund 2</a:t>
            </a:r>
          </a:p>
        </p:txBody>
      </p:sp>
      <p:sp>
        <p:nvSpPr>
          <p:cNvPr id="3" name="TextBox 2">
            <a:extLst>
              <a:ext uri="{FF2B5EF4-FFF2-40B4-BE49-F238E27FC236}">
                <a16:creationId xmlns:a16="http://schemas.microsoft.com/office/drawing/2014/main" id="{56BED0ED-AFCB-6619-9368-6B3337E5F30A}"/>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439EB704-0C90-90C5-2DC3-DC2C73736BB3}"/>
              </a:ext>
            </a:extLst>
          </p:cNvPr>
          <p:cNvSpPr txBox="1"/>
          <p:nvPr/>
        </p:nvSpPr>
        <p:spPr>
          <a:xfrm>
            <a:off x="710033" y="1206487"/>
            <a:ext cx="10856153" cy="430887"/>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a:solidFill>
                  <a:schemeClr val="tx2"/>
                </a:solidFill>
                <a:latin typeface="Aptos" panose="020B0004020202020204" pitchFamily="34" charset="0"/>
                <a:ea typeface="Lato Medium" panose="020F0502020204030203" pitchFamily="34" charset="0"/>
                <a:cs typeface="Lato Medium" panose="020F0502020204030203" pitchFamily="34" charset="0"/>
              </a:rPr>
              <a:t>Fund 2 downtime is </a:t>
            </a: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exceeding UW DT as of Q1-2025 due to a drag created by long standing vacancies. </a:t>
            </a:r>
          </a:p>
          <a:p>
            <a:pPr marL="285750" indent="-285750">
              <a:buClr>
                <a:srgbClr val="FEAB21"/>
              </a:buClr>
              <a:buFont typeface="Wingdings" panose="05000000000000000000" pitchFamily="2" charset="2"/>
              <a:buChar char="§"/>
            </a:pPr>
            <a:r>
              <a:rPr lang="en-US" sz="1100">
                <a:solidFill>
                  <a:schemeClr val="tx2"/>
                </a:solidFill>
                <a:latin typeface="Aptos" panose="020B0004020202020204" pitchFamily="34" charset="0"/>
                <a:ea typeface="Lato Medium" panose="020F0502020204030203" pitchFamily="34" charset="0"/>
                <a:cs typeface="Lato Medium" panose="020F0502020204030203" pitchFamily="34" charset="0"/>
              </a:rPr>
              <a:t>Current vacancies have been sitting </a:t>
            </a: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an average of 8.4 months</a:t>
            </a:r>
            <a:r>
              <a:rPr lang="en-US" sz="1100">
                <a:solidFill>
                  <a:schemeClr val="tx2"/>
                </a:solidFill>
                <a:latin typeface="Aptos" panose="020B0004020202020204" pitchFamily="34" charset="0"/>
                <a:ea typeface="Lato Medium" panose="020F0502020204030203" pitchFamily="34" charset="0"/>
                <a:cs typeface="Lato Medium" panose="020F0502020204030203" pitchFamily="34" charset="0"/>
              </a:rPr>
              <a:t>, above the underwritten 7.8 months.</a:t>
            </a:r>
            <a:endPar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6" name="Chart 5">
            <a:extLst>
              <a:ext uri="{FF2B5EF4-FFF2-40B4-BE49-F238E27FC236}">
                <a16:creationId xmlns:a16="http://schemas.microsoft.com/office/drawing/2014/main" id="{7B5DBD3B-9AD9-F549-F755-D9FAC196C452}"/>
              </a:ext>
            </a:extLst>
          </p:cNvPr>
          <p:cNvGraphicFramePr/>
          <p:nvPr/>
        </p:nvGraphicFramePr>
        <p:xfrm>
          <a:off x="849904" y="1756815"/>
          <a:ext cx="10492193" cy="23895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171B5416-59B2-4873-D8EE-111E4B54C52D}"/>
              </a:ext>
            </a:extLst>
          </p:cNvPr>
          <p:cNvGraphicFramePr/>
          <p:nvPr/>
        </p:nvGraphicFramePr>
        <p:xfrm>
          <a:off x="849903" y="4187372"/>
          <a:ext cx="10492193" cy="238955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7250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071769B8-5220-3D56-1A11-F679FAE3E1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071769B8-5220-3D56-1A11-F679FAE3E1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lstStyle/>
          <a:p>
            <a:r>
              <a:rPr lang="en-US"/>
              <a:t>Leasing Performance since Inception | </a:t>
            </a:r>
            <a:r>
              <a:rPr lang="en-US" b="0"/>
              <a:t>Fund 2</a:t>
            </a:r>
            <a:r>
              <a:rPr lang="en-US"/>
              <a:t> </a:t>
            </a:r>
            <a:r>
              <a:rPr lang="en-US" b="0"/>
              <a:t>Stats</a:t>
            </a:r>
          </a:p>
        </p:txBody>
      </p:sp>
      <p:sp>
        <p:nvSpPr>
          <p:cNvPr id="10" name="TextBox 9">
            <a:extLst>
              <a:ext uri="{FF2B5EF4-FFF2-40B4-BE49-F238E27FC236}">
                <a16:creationId xmlns:a16="http://schemas.microsoft.com/office/drawing/2014/main" id="{C6DCCDAE-945E-286E-FFC0-BE5AD499624E}"/>
              </a:ext>
            </a:extLst>
          </p:cNvPr>
          <p:cNvSpPr txBox="1"/>
          <p:nvPr/>
        </p:nvSpPr>
        <p:spPr>
          <a:xfrm>
            <a:off x="621438" y="1262799"/>
            <a:ext cx="3496699" cy="769441"/>
          </a:xfrm>
          <a:prstGeom prst="rect">
            <a:avLst/>
          </a:prstGeom>
          <a:solidFill>
            <a:schemeClr val="bg1">
              <a:lumMod val="95000"/>
            </a:schemeClr>
          </a:solidFill>
        </p:spPr>
        <p:txBody>
          <a:bodyPr wrap="square" anchor="ctr">
            <a:spAutoFit/>
          </a:bodyPr>
          <a:lstStyle/>
          <a:p>
            <a:pPr marL="228600" indent="-228600">
              <a:buClr>
                <a:srgbClr val="FEAB21"/>
              </a:buClr>
              <a:buFont typeface="Wingdings" panose="05000000000000000000" pitchFamily="2" charset="2"/>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Leasing spreads during the quarter were lower than historical averages, mostly driven by several fixed renewal options and baseball arbitration required for several leases.</a:t>
            </a:r>
          </a:p>
        </p:txBody>
      </p:sp>
      <p:graphicFrame>
        <p:nvGraphicFramePr>
          <p:cNvPr id="4" name="Table 3">
            <a:extLst>
              <a:ext uri="{FF2B5EF4-FFF2-40B4-BE49-F238E27FC236}">
                <a16:creationId xmlns:a16="http://schemas.microsoft.com/office/drawing/2014/main" id="{F1C62BDF-587F-CE8A-FF84-D919CA3F9737}"/>
              </a:ext>
            </a:extLst>
          </p:cNvPr>
          <p:cNvGraphicFramePr>
            <a:graphicFrameLocks noGrp="1"/>
          </p:cNvGraphicFramePr>
          <p:nvPr>
            <p:extLst>
              <p:ext uri="{D42A27DB-BD31-4B8C-83A1-F6EECF244321}">
                <p14:modId xmlns:p14="http://schemas.microsoft.com/office/powerpoint/2010/main" val="3342728019"/>
              </p:ext>
            </p:extLst>
          </p:nvPr>
        </p:nvGraphicFramePr>
        <p:xfrm>
          <a:off x="621437" y="4057281"/>
          <a:ext cx="11221458" cy="2804504"/>
        </p:xfrm>
        <a:graphic>
          <a:graphicData uri="http://schemas.openxmlformats.org/drawingml/2006/table">
            <a:tbl>
              <a:tblPr/>
              <a:tblGrid>
                <a:gridCol w="1524817">
                  <a:extLst>
                    <a:ext uri="{9D8B030D-6E8A-4147-A177-3AD203B41FA5}">
                      <a16:colId xmlns:a16="http://schemas.microsoft.com/office/drawing/2014/main" val="3768581612"/>
                    </a:ext>
                  </a:extLst>
                </a:gridCol>
                <a:gridCol w="969062">
                  <a:extLst>
                    <a:ext uri="{9D8B030D-6E8A-4147-A177-3AD203B41FA5}">
                      <a16:colId xmlns:a16="http://schemas.microsoft.com/office/drawing/2014/main" val="791823273"/>
                    </a:ext>
                  </a:extLst>
                </a:gridCol>
                <a:gridCol w="969062">
                  <a:extLst>
                    <a:ext uri="{9D8B030D-6E8A-4147-A177-3AD203B41FA5}">
                      <a16:colId xmlns:a16="http://schemas.microsoft.com/office/drawing/2014/main" val="2087511936"/>
                    </a:ext>
                  </a:extLst>
                </a:gridCol>
                <a:gridCol w="915425">
                  <a:extLst>
                    <a:ext uri="{9D8B030D-6E8A-4147-A177-3AD203B41FA5}">
                      <a16:colId xmlns:a16="http://schemas.microsoft.com/office/drawing/2014/main" val="1423804286"/>
                    </a:ext>
                  </a:extLst>
                </a:gridCol>
                <a:gridCol w="969062">
                  <a:extLst>
                    <a:ext uri="{9D8B030D-6E8A-4147-A177-3AD203B41FA5}">
                      <a16:colId xmlns:a16="http://schemas.microsoft.com/office/drawing/2014/main" val="1574357982"/>
                    </a:ext>
                  </a:extLst>
                </a:gridCol>
                <a:gridCol w="969062">
                  <a:extLst>
                    <a:ext uri="{9D8B030D-6E8A-4147-A177-3AD203B41FA5}">
                      <a16:colId xmlns:a16="http://schemas.microsoft.com/office/drawing/2014/main" val="1817639333"/>
                    </a:ext>
                  </a:extLst>
                </a:gridCol>
                <a:gridCol w="969062">
                  <a:extLst>
                    <a:ext uri="{9D8B030D-6E8A-4147-A177-3AD203B41FA5}">
                      <a16:colId xmlns:a16="http://schemas.microsoft.com/office/drawing/2014/main" val="1343324907"/>
                    </a:ext>
                  </a:extLst>
                </a:gridCol>
                <a:gridCol w="969062">
                  <a:extLst>
                    <a:ext uri="{9D8B030D-6E8A-4147-A177-3AD203B41FA5}">
                      <a16:colId xmlns:a16="http://schemas.microsoft.com/office/drawing/2014/main" val="3963168556"/>
                    </a:ext>
                  </a:extLst>
                </a:gridCol>
                <a:gridCol w="1028720">
                  <a:extLst>
                    <a:ext uri="{9D8B030D-6E8A-4147-A177-3AD203B41FA5}">
                      <a16:colId xmlns:a16="http://schemas.microsoft.com/office/drawing/2014/main" val="2809267106"/>
                    </a:ext>
                  </a:extLst>
                </a:gridCol>
                <a:gridCol w="969062">
                  <a:extLst>
                    <a:ext uri="{9D8B030D-6E8A-4147-A177-3AD203B41FA5}">
                      <a16:colId xmlns:a16="http://schemas.microsoft.com/office/drawing/2014/main" val="3423255385"/>
                    </a:ext>
                  </a:extLst>
                </a:gridCol>
                <a:gridCol w="969062">
                  <a:extLst>
                    <a:ext uri="{9D8B030D-6E8A-4147-A177-3AD203B41FA5}">
                      <a16:colId xmlns:a16="http://schemas.microsoft.com/office/drawing/2014/main" val="2745520077"/>
                    </a:ext>
                  </a:extLst>
                </a:gridCol>
              </a:tblGrid>
              <a:tr h="241529">
                <a:tc>
                  <a:txBody>
                    <a:bodyPr/>
                    <a:lstStyle/>
                    <a:p>
                      <a:pPr algn="l"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Market</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 Deals </a:t>
                      </a:r>
                      <a:r>
                        <a:rPr lang="en-US" sz="900" b="1" i="0" u="none" strike="noStrike" baseline="30000">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(1)</a:t>
                      </a:r>
                      <a:r>
                        <a:rPr lang="en-US" sz="900" b="0" i="0" u="none" strike="noStrike" baseline="30000">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baseline="30000">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Term (yrs)</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                  SF</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Prior Lease PSF</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PSF (BP) ($)</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Current PSF ($)</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Escalations (%)</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Escalations BP (%)</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Rent Inc over Prior Leases </a:t>
                      </a:r>
                      <a:r>
                        <a:rPr lang="en-US" sz="900" b="1" i="0" u="none" strike="noStrike" baseline="30000">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(2)</a:t>
                      </a:r>
                      <a:r>
                        <a:rPr lang="en-US" sz="900" b="0" i="0" u="none" strike="noStrike" baseline="30000">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baseline="30000">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Rent Increase over BP</a:t>
                      </a:r>
                      <a:r>
                        <a:rPr lang="en-US" sz="900" b="0" i="0" u="none" strike="noStrike">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extLst>
                  <a:ext uri="{0D108BD9-81ED-4DB2-BD59-A6C34878D82A}">
                    <a16:rowId xmlns:a16="http://schemas.microsoft.com/office/drawing/2014/main" val="34908343"/>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Atlanta</a:t>
                      </a:r>
                    </a:p>
                  </a:txBody>
                  <a:tcPr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32</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5.71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909,682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5.84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6.54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7.13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3.92</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3.14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9%</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46493758"/>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Chicago</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4.32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1,061,500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6.75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6.77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7.38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3.51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2.51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9%</a:t>
                      </a:r>
                    </a:p>
                  </a:txBody>
                  <a:tcPr marL="0" marR="0" marT="0" marB="0" anchor="b">
                    <a:lnL>
                      <a:noFill/>
                    </a:lnL>
                    <a:lnR>
                      <a:noFill/>
                    </a:lnR>
                    <a:lnT>
                      <a:noFill/>
                    </a:lnT>
                    <a:lnB>
                      <a:noFill/>
                    </a:lnB>
                  </a:tcPr>
                </a:tc>
                <a:extLst>
                  <a:ext uri="{0D108BD9-81ED-4DB2-BD59-A6C34878D82A}">
                    <a16:rowId xmlns:a16="http://schemas.microsoft.com/office/drawing/2014/main" val="3691867440"/>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Cincinnati</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588,562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4.19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3.77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4.28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3.55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3.07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13%</a:t>
                      </a:r>
                    </a:p>
                  </a:txBody>
                  <a:tcPr marL="0" marR="0" marT="0" marB="0" anchor="b">
                    <a:lnL>
                      <a:noFill/>
                    </a:lnL>
                    <a:lnR>
                      <a:noFill/>
                    </a:lnR>
                    <a:lnT>
                      <a:noFill/>
                    </a:lnT>
                    <a:lnB>
                      <a:noFill/>
                    </a:lnB>
                  </a:tcPr>
                </a:tc>
                <a:extLst>
                  <a:ext uri="{0D108BD9-81ED-4DB2-BD59-A6C34878D82A}">
                    <a16:rowId xmlns:a16="http://schemas.microsoft.com/office/drawing/2014/main" val="3036557066"/>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Columbus</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3.74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23,823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6.46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6.76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8.12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3.75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2.88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20%</a:t>
                      </a:r>
                    </a:p>
                  </a:txBody>
                  <a:tcPr marL="0" marR="0" marT="0" marB="0" anchor="b">
                    <a:lnL>
                      <a:noFill/>
                    </a:lnL>
                    <a:lnR>
                      <a:noFill/>
                    </a:lnR>
                    <a:lnT>
                      <a:noFill/>
                    </a:lnT>
                    <a:lnB>
                      <a:noFill/>
                    </a:lnB>
                  </a:tcPr>
                </a:tc>
                <a:extLst>
                  <a:ext uri="{0D108BD9-81ED-4DB2-BD59-A6C34878D82A}">
                    <a16:rowId xmlns:a16="http://schemas.microsoft.com/office/drawing/2014/main" val="1055781043"/>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Dallas</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5.58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679,562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4.38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5.62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6.35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3.80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2.90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13%</a:t>
                      </a:r>
                    </a:p>
                  </a:txBody>
                  <a:tcPr marL="0" marR="0" marT="0" marB="0" anchor="b">
                    <a:lnL>
                      <a:noFill/>
                    </a:lnL>
                    <a:lnR>
                      <a:noFill/>
                    </a:lnR>
                    <a:lnT>
                      <a:noFill/>
                    </a:lnT>
                    <a:lnB>
                      <a:noFill/>
                    </a:lnB>
                  </a:tcPr>
                </a:tc>
                <a:extLst>
                  <a:ext uri="{0D108BD9-81ED-4DB2-BD59-A6C34878D82A}">
                    <a16:rowId xmlns:a16="http://schemas.microsoft.com/office/drawing/2014/main" val="3223369268"/>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Greater Philadelphia</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4.67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1,046,473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5.76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6.86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8.25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3.94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2.74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20%</a:t>
                      </a:r>
                    </a:p>
                  </a:txBody>
                  <a:tcPr marL="0" marR="0" marT="0" marB="0" anchor="b">
                    <a:lnL>
                      <a:noFill/>
                    </a:lnL>
                    <a:lnR>
                      <a:noFill/>
                    </a:lnR>
                    <a:lnT>
                      <a:noFill/>
                    </a:lnT>
                    <a:lnB>
                      <a:noFill/>
                    </a:lnB>
                  </a:tcPr>
                </a:tc>
                <a:extLst>
                  <a:ext uri="{0D108BD9-81ED-4DB2-BD59-A6C34878D82A}">
                    <a16:rowId xmlns:a16="http://schemas.microsoft.com/office/drawing/2014/main" val="745443133"/>
                  </a:ext>
                </a:extLst>
              </a:tr>
              <a:tr h="186476">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Houston</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52,896 </a:t>
                      </a:r>
                    </a:p>
                  </a:txBody>
                  <a:tcPr marL="0" marR="0" marT="0" marB="0" anchor="b">
                    <a:lnL>
                      <a:noFill/>
                    </a:lnL>
                    <a:lnR>
                      <a:noFill/>
                    </a:lnR>
                    <a:lnT>
                      <a:noFill/>
                    </a:lnT>
                    <a:lnB>
                      <a:noFill/>
                    </a:lnB>
                  </a:tcPr>
                </a:tc>
                <a:tc>
                  <a:txBody>
                    <a:bodyPr/>
                    <a:lstStyle/>
                    <a:p>
                      <a:pPr algn="ctr"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7.80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8.28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2.50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NA</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a:t>
                      </a:r>
                    </a:p>
                  </a:txBody>
                  <a:tcPr marL="0" marR="0" marT="0" marB="0" anchor="b">
                    <a:lnL>
                      <a:noFill/>
                    </a:lnL>
                    <a:lnR>
                      <a:noFill/>
                    </a:lnR>
                    <a:lnT>
                      <a:noFill/>
                    </a:lnT>
                    <a:lnB>
                      <a:noFill/>
                    </a:lnB>
                  </a:tcPr>
                </a:tc>
                <a:extLst>
                  <a:ext uri="{0D108BD9-81ED-4DB2-BD59-A6C34878D82A}">
                    <a16:rowId xmlns:a16="http://schemas.microsoft.com/office/drawing/2014/main" val="1029563998"/>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Jacksonville</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39,000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4.25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4.64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5.75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24%</a:t>
                      </a:r>
                    </a:p>
                  </a:txBody>
                  <a:tcPr marL="0" marR="0" marT="0" marB="0" anchor="b">
                    <a:lnL>
                      <a:noFill/>
                    </a:lnL>
                    <a:lnR>
                      <a:noFill/>
                    </a:lnR>
                    <a:lnT>
                      <a:noFill/>
                    </a:lnT>
                    <a:lnB>
                      <a:noFill/>
                    </a:lnB>
                  </a:tcPr>
                </a:tc>
                <a:extLst>
                  <a:ext uri="{0D108BD9-81ED-4DB2-BD59-A6C34878D82A}">
                    <a16:rowId xmlns:a16="http://schemas.microsoft.com/office/drawing/2014/main" val="4281048660"/>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Memphis</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4.03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243,442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2.80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3.27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3.90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3.19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1.86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19%</a:t>
                      </a:r>
                    </a:p>
                  </a:txBody>
                  <a:tcPr marL="0" marR="0" marT="0" marB="0" anchor="b">
                    <a:lnL>
                      <a:noFill/>
                    </a:lnL>
                    <a:lnR>
                      <a:noFill/>
                    </a:lnR>
                    <a:lnT>
                      <a:noFill/>
                    </a:lnT>
                    <a:lnB>
                      <a:noFill/>
                    </a:lnB>
                  </a:tcPr>
                </a:tc>
                <a:extLst>
                  <a:ext uri="{0D108BD9-81ED-4DB2-BD59-A6C34878D82A}">
                    <a16:rowId xmlns:a16="http://schemas.microsoft.com/office/drawing/2014/main" val="173199187"/>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North New Jersey</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4.48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617,663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10.49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14.26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14.91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3.33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2.73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a:t>
                      </a:r>
                    </a:p>
                  </a:txBody>
                  <a:tcPr marL="0" marR="0" marT="0" marB="0" anchor="b">
                    <a:lnL>
                      <a:noFill/>
                    </a:lnL>
                    <a:lnR>
                      <a:noFill/>
                    </a:lnR>
                    <a:lnT>
                      <a:noFill/>
                    </a:lnT>
                    <a:lnB>
                      <a:noFill/>
                    </a:lnB>
                  </a:tcPr>
                </a:tc>
                <a:extLst>
                  <a:ext uri="{0D108BD9-81ED-4DB2-BD59-A6C34878D82A}">
                    <a16:rowId xmlns:a16="http://schemas.microsoft.com/office/drawing/2014/main" val="1759068572"/>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San Antonio</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5.22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155,996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5.79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8.46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3.75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2.97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29%</a:t>
                      </a:r>
                    </a:p>
                  </a:txBody>
                  <a:tcPr marL="0" marR="0" marT="0" marB="0" anchor="b">
                    <a:lnL>
                      <a:noFill/>
                    </a:lnL>
                    <a:lnR>
                      <a:noFill/>
                    </a:lnR>
                    <a:lnT>
                      <a:noFill/>
                    </a:lnT>
                    <a:lnB>
                      <a:noFill/>
                    </a:lnB>
                  </a:tcPr>
                </a:tc>
                <a:extLst>
                  <a:ext uri="{0D108BD9-81ED-4DB2-BD59-A6C34878D82A}">
                    <a16:rowId xmlns:a16="http://schemas.microsoft.com/office/drawing/2014/main" val="1691431881"/>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Tampa</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113,002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8.53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7.82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9.48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3.25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2.12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21%</a:t>
                      </a:r>
                    </a:p>
                  </a:txBody>
                  <a:tcPr marL="0" marR="0" marT="0" marB="0" anchor="b">
                    <a:lnL>
                      <a:noFill/>
                    </a:lnL>
                    <a:lnR>
                      <a:noFill/>
                    </a:lnR>
                    <a:lnT>
                      <a:noFill/>
                    </a:lnT>
                    <a:lnB>
                      <a:noFill/>
                    </a:lnB>
                  </a:tcPr>
                </a:tc>
                <a:extLst>
                  <a:ext uri="{0D108BD9-81ED-4DB2-BD59-A6C34878D82A}">
                    <a16:rowId xmlns:a16="http://schemas.microsoft.com/office/drawing/2014/main" val="2519980804"/>
                  </a:ext>
                </a:extLst>
              </a:tr>
              <a:tr h="134183">
                <a:tc>
                  <a:txBody>
                    <a:bodyPr/>
                    <a:lstStyle/>
                    <a:p>
                      <a:pPr algn="l"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Total</a:t>
                      </a:r>
                    </a:p>
                  </a:txBody>
                  <a:tcPr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167</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4.77</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          5,531,601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6.13</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6.98</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7.81</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3.65</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2.77</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28%</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12%</a:t>
                      </a:r>
                    </a:p>
                  </a:txBody>
                  <a:tcPr marL="0" marR="0" marT="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3564854599"/>
                  </a:ext>
                </a:extLst>
              </a:tr>
              <a:tr h="134183">
                <a:tc gridSpan="4">
                  <a:txBody>
                    <a:bodyPr/>
                    <a:lstStyle/>
                    <a:p>
                      <a:pPr algn="l" fontAlgn="ctr"/>
                      <a:r>
                        <a:rPr lang="en-US" sz="900" b="0" i="1"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1. Deals represent executed leases with term &gt; 12 months​</a:t>
                      </a:r>
                    </a:p>
                  </a:txBody>
                  <a:tcPr marL="0" marR="0" marT="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405044926"/>
                  </a:ext>
                </a:extLst>
              </a:tr>
              <a:tr h="134183">
                <a:tc gridSpan="7">
                  <a:txBody>
                    <a:bodyPr/>
                    <a:lstStyle/>
                    <a:p>
                      <a:pPr algn="l" fontAlgn="ctr"/>
                      <a:r>
                        <a:rPr lang="en-US" sz="900" b="0" i="1"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2. Rent Increase over Prior Lease calculation excludes spaces that were previously vacant​</a:t>
                      </a:r>
                    </a:p>
                  </a:txBody>
                  <a:tcPr marL="0" marR="0" marT="0" marB="0" anchor="ctr">
                    <a:lnL>
                      <a:noFill/>
                    </a:lnL>
                    <a:lnR>
                      <a:noFill/>
                    </a:lnR>
                    <a:lnT>
                      <a:noFill/>
                    </a:lnT>
                    <a:lnB>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642402069"/>
                  </a:ext>
                </a:extLst>
              </a:tr>
              <a:tr h="161019">
                <a:tc gridSpan="2">
                  <a:txBody>
                    <a:bodyPr/>
                    <a:lstStyle/>
                    <a:p>
                      <a:pPr algn="l" fontAlgn="b"/>
                      <a:endParaRPr lang="en-US" sz="900" b="0" i="1"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900" b="0" i="1"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1"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w="12700" cmpd="sng">
                      <a:noFill/>
                      <a:prstDash val="solid"/>
                    </a:lnT>
                    <a:lnB>
                      <a:noFill/>
                    </a:lnB>
                    <a:lnTlToBr w="12700" cmpd="sng">
                      <a:noFill/>
                      <a:prstDash val="solid"/>
                    </a:lnTlToBr>
                    <a:lnBlToTr w="12700" cmpd="sng">
                      <a:noFill/>
                      <a:prstDash val="solid"/>
                    </a:lnBlToTr>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884932743"/>
                  </a:ext>
                </a:extLst>
              </a:tr>
            </a:tbl>
          </a:graphicData>
        </a:graphic>
      </p:graphicFrame>
      <p:sp>
        <p:nvSpPr>
          <p:cNvPr id="5" name="TextBox 4">
            <a:extLst>
              <a:ext uri="{FF2B5EF4-FFF2-40B4-BE49-F238E27FC236}">
                <a16:creationId xmlns:a16="http://schemas.microsoft.com/office/drawing/2014/main" id="{1CB3790E-1058-B997-BE05-588C99DA4D7E}"/>
              </a:ext>
            </a:extLst>
          </p:cNvPr>
          <p:cNvSpPr txBox="1"/>
          <p:nvPr/>
        </p:nvSpPr>
        <p:spPr>
          <a:xfrm>
            <a:off x="8007410" y="1427427"/>
            <a:ext cx="3835485" cy="430887"/>
          </a:xfrm>
          <a:prstGeom prst="rect">
            <a:avLst/>
          </a:prstGeom>
          <a:solidFill>
            <a:schemeClr val="bg1">
              <a:lumMod val="95000"/>
            </a:schemeClr>
          </a:solidFill>
        </p:spPr>
        <p:txBody>
          <a:bodyPr wrap="square">
            <a:spAutoFit/>
          </a:bodyPr>
          <a:lstStyle/>
          <a:p>
            <a:pPr marL="171450" indent="-171450">
              <a:buClr>
                <a:srgbClr val="FEAB21"/>
              </a:buClr>
              <a:buFont typeface="Wingdings" panose="05000000000000000000" pitchFamily="2" charset="2"/>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Executed leases have an escalation ~1% higher than UW assumption (2.73% UW vs 3.73% executed)</a:t>
            </a:r>
          </a:p>
        </p:txBody>
      </p:sp>
      <p:sp>
        <p:nvSpPr>
          <p:cNvPr id="6" name="TextBox 5">
            <a:extLst>
              <a:ext uri="{FF2B5EF4-FFF2-40B4-BE49-F238E27FC236}">
                <a16:creationId xmlns:a16="http://schemas.microsoft.com/office/drawing/2014/main" id="{55C0328A-8B57-83CF-99CE-66EE7E647714}"/>
              </a:ext>
            </a:extLst>
          </p:cNvPr>
          <p:cNvSpPr txBox="1"/>
          <p:nvPr/>
        </p:nvSpPr>
        <p:spPr>
          <a:xfrm>
            <a:off x="4347650" y="1427428"/>
            <a:ext cx="3496699" cy="430887"/>
          </a:xfrm>
          <a:prstGeom prst="rect">
            <a:avLst/>
          </a:prstGeom>
          <a:solidFill>
            <a:schemeClr val="bg1">
              <a:lumMod val="95000"/>
            </a:schemeClr>
          </a:solidFill>
        </p:spPr>
        <p:txBody>
          <a:bodyPr wrap="square">
            <a:spAutoFit/>
          </a:bodyPr>
          <a:lstStyle/>
          <a:p>
            <a:pPr marL="228600" indent="-228600">
              <a:buClr>
                <a:srgbClr val="FEAB21"/>
              </a:buClr>
              <a:buFont typeface="Wingdings" panose="05000000000000000000" pitchFamily="2" charset="2"/>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Renewal Rate peaked in Q1 at 72%, above the 60% trend Fund 2 has historically seen.</a:t>
            </a:r>
          </a:p>
        </p:txBody>
      </p:sp>
      <p:graphicFrame>
        <p:nvGraphicFramePr>
          <p:cNvPr id="13" name="Chart 12">
            <a:extLst>
              <a:ext uri="{FF2B5EF4-FFF2-40B4-BE49-F238E27FC236}">
                <a16:creationId xmlns:a16="http://schemas.microsoft.com/office/drawing/2014/main" id="{33E860F0-310F-FB47-64D3-840286E226E2}"/>
              </a:ext>
            </a:extLst>
          </p:cNvPr>
          <p:cNvGraphicFramePr/>
          <p:nvPr/>
        </p:nvGraphicFramePr>
        <p:xfrm>
          <a:off x="621437" y="1942954"/>
          <a:ext cx="3496699" cy="20511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8B00BFF3-6A89-4557-7D0E-F76A1511DBDF}"/>
              </a:ext>
            </a:extLst>
          </p:cNvPr>
          <p:cNvGraphicFramePr/>
          <p:nvPr/>
        </p:nvGraphicFramePr>
        <p:xfrm>
          <a:off x="4347650" y="1932200"/>
          <a:ext cx="3496699" cy="20511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60DD980-6675-DD9A-1198-0E74F8E3ADF9}"/>
              </a:ext>
            </a:extLst>
          </p:cNvPr>
          <p:cNvGraphicFramePr/>
          <p:nvPr/>
        </p:nvGraphicFramePr>
        <p:xfrm>
          <a:off x="8176802" y="1932200"/>
          <a:ext cx="3496699" cy="205119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53750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Portfolio Trends</a:t>
            </a:r>
          </a:p>
        </p:txBody>
      </p:sp>
    </p:spTree>
    <p:extLst>
      <p:ext uri="{BB962C8B-B14F-4D97-AF65-F5344CB8AC3E}">
        <p14:creationId xmlns:p14="http://schemas.microsoft.com/office/powerpoint/2010/main" val="87862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DAFF-7476-D192-CFC6-436348A6B53D}"/>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AB635AC9-0B9C-4E19-9364-1DE0A0CEEF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AB635AC9-0B9C-4E19-9364-1DE0A0CEEF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1802443-1C00-98D6-8F46-9260891B52F6}"/>
              </a:ext>
            </a:extLst>
          </p:cNvPr>
          <p:cNvSpPr>
            <a:spLocks noGrp="1"/>
          </p:cNvSpPr>
          <p:nvPr>
            <p:ph type="title"/>
          </p:nvPr>
        </p:nvSpPr>
        <p:spPr/>
        <p:txBody>
          <a:bodyPr vert="horz"/>
          <a:lstStyle/>
          <a:p>
            <a:r>
              <a:rPr lang="en-US"/>
              <a:t>Leasing Performance since Inception | </a:t>
            </a:r>
            <a:r>
              <a:rPr lang="en-US" b="0"/>
              <a:t>Overall</a:t>
            </a:r>
            <a:r>
              <a:rPr lang="en-US"/>
              <a:t> </a:t>
            </a:r>
            <a:r>
              <a:rPr lang="en-US" b="0"/>
              <a:t>Portfolio Stats (Fund 2 &amp; 3)</a:t>
            </a:r>
          </a:p>
        </p:txBody>
      </p:sp>
      <p:sp>
        <p:nvSpPr>
          <p:cNvPr id="10" name="TextBox 9">
            <a:extLst>
              <a:ext uri="{FF2B5EF4-FFF2-40B4-BE49-F238E27FC236}">
                <a16:creationId xmlns:a16="http://schemas.microsoft.com/office/drawing/2014/main" id="{889C92AB-A497-EF41-1EC2-BD9AE68A0493}"/>
              </a:ext>
            </a:extLst>
          </p:cNvPr>
          <p:cNvSpPr txBox="1"/>
          <p:nvPr/>
        </p:nvSpPr>
        <p:spPr>
          <a:xfrm>
            <a:off x="621437" y="1119045"/>
            <a:ext cx="3550512" cy="2308324"/>
          </a:xfrm>
          <a:prstGeom prst="rect">
            <a:avLst/>
          </a:prstGeom>
          <a:solidFill>
            <a:schemeClr val="bg1">
              <a:lumMod val="95000"/>
            </a:schemeClr>
          </a:solidFill>
        </p:spPr>
        <p:txBody>
          <a:bodyPr wrap="square">
            <a:spAutoFit/>
          </a:bodyPr>
          <a:lstStyle/>
          <a:p>
            <a:pPr marL="228600" indent="-228600">
              <a:buClr>
                <a:srgbClr val="FEAB21"/>
              </a:buClr>
              <a:buFont typeface="Wingdings" panose="05000000000000000000" pitchFamily="2" charset="2"/>
              <a:buChar char="§"/>
            </a:pPr>
            <a:r>
              <a:rPr lang="en-US" sz="1200" b="1">
                <a:solidFill>
                  <a:schemeClr val="tx2"/>
                </a:solidFill>
                <a:latin typeface="Gilroy" panose="00000500000000000000"/>
                <a:ea typeface="Lato Medium" panose="020F0502020204030203" pitchFamily="34" charset="0"/>
                <a:cs typeface="Lato Medium" panose="020F0502020204030203" pitchFamily="34" charset="0"/>
              </a:rPr>
              <a:t>249 Leases signed </a:t>
            </a:r>
            <a:r>
              <a:rPr lang="en-US" sz="1200">
                <a:solidFill>
                  <a:schemeClr val="tx2"/>
                </a:solidFill>
                <a:latin typeface="Gilroy" panose="00000500000000000000"/>
                <a:ea typeface="Lato Medium" panose="020F0502020204030203" pitchFamily="34" charset="0"/>
                <a:cs typeface="Lato Medium" panose="020F0502020204030203" pitchFamily="34" charset="0"/>
              </a:rPr>
              <a:t>since inception with a </a:t>
            </a:r>
            <a:r>
              <a:rPr lang="en-US" sz="1200" err="1">
                <a:solidFill>
                  <a:schemeClr val="tx2"/>
                </a:solidFill>
                <a:latin typeface="Gilroy" panose="00000500000000000000"/>
                <a:ea typeface="Lato Medium" panose="020F0502020204030203" pitchFamily="34" charset="0"/>
                <a:cs typeface="Lato Medium" panose="020F0502020204030203" pitchFamily="34" charset="0"/>
              </a:rPr>
              <a:t>Wtd</a:t>
            </a:r>
            <a:r>
              <a:rPr lang="en-US" sz="1200">
                <a:solidFill>
                  <a:schemeClr val="tx2"/>
                </a:solidFill>
                <a:latin typeface="Gilroy" panose="00000500000000000000"/>
                <a:ea typeface="Lato Medium" panose="020F0502020204030203" pitchFamily="34" charset="0"/>
                <a:cs typeface="Lato Medium" panose="020F0502020204030203" pitchFamily="34" charset="0"/>
              </a:rPr>
              <a:t>. Avg. </a:t>
            </a:r>
            <a:r>
              <a:rPr lang="en-US" sz="1200" b="1">
                <a:solidFill>
                  <a:schemeClr val="tx2"/>
                </a:solidFill>
                <a:latin typeface="Gilroy" panose="00000500000000000000"/>
                <a:ea typeface="Lato Medium" panose="020F0502020204030203" pitchFamily="34" charset="0"/>
                <a:cs typeface="Lato Medium" panose="020F0502020204030203" pitchFamily="34" charset="0"/>
              </a:rPr>
              <a:t>Rate of $8.07 </a:t>
            </a:r>
            <a:r>
              <a:rPr lang="en-US" sz="1200">
                <a:solidFill>
                  <a:schemeClr val="tx2"/>
                </a:solidFill>
                <a:latin typeface="Gilroy" panose="00000500000000000000"/>
                <a:ea typeface="Lato Medium" panose="020F0502020204030203" pitchFamily="34" charset="0"/>
                <a:cs typeface="Lato Medium" panose="020F0502020204030203" pitchFamily="34" charset="0"/>
              </a:rPr>
              <a:t>and </a:t>
            </a:r>
            <a:r>
              <a:rPr lang="en-US" sz="1200" err="1">
                <a:solidFill>
                  <a:schemeClr val="tx2"/>
                </a:solidFill>
                <a:latin typeface="Gilroy" panose="00000500000000000000"/>
                <a:ea typeface="Lato Medium" panose="020F0502020204030203" pitchFamily="34" charset="0"/>
                <a:cs typeface="Lato Medium" panose="020F0502020204030203" pitchFamily="34" charset="0"/>
              </a:rPr>
              <a:t>Wtd</a:t>
            </a:r>
            <a:r>
              <a:rPr lang="en-US" sz="1200">
                <a:solidFill>
                  <a:schemeClr val="tx2"/>
                </a:solidFill>
                <a:latin typeface="Gilroy" panose="00000500000000000000"/>
                <a:ea typeface="Lato Medium" panose="020F0502020204030203" pitchFamily="34" charset="0"/>
                <a:cs typeface="Lato Medium" panose="020F0502020204030203" pitchFamily="34" charset="0"/>
              </a:rPr>
              <a:t> Avg. </a:t>
            </a:r>
            <a:r>
              <a:rPr lang="en-US" sz="1200" b="1">
                <a:solidFill>
                  <a:schemeClr val="tx2"/>
                </a:solidFill>
                <a:latin typeface="Gilroy" panose="00000500000000000000"/>
                <a:ea typeface="Lato Medium" panose="020F0502020204030203" pitchFamily="34" charset="0"/>
                <a:cs typeface="Lato Medium" panose="020F0502020204030203" pitchFamily="34" charset="0"/>
              </a:rPr>
              <a:t>Term of 5 years</a:t>
            </a:r>
          </a:p>
          <a:p>
            <a:pPr marL="228600" indent="-228600">
              <a:buClr>
                <a:srgbClr val="FEAB21"/>
              </a:buClr>
              <a:buFont typeface="Wingdings" panose="05000000000000000000" pitchFamily="2" charset="2"/>
              <a:buChar cha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r>
              <a:rPr lang="en-US" sz="1200">
                <a:solidFill>
                  <a:schemeClr val="tx2"/>
                </a:solidFill>
                <a:latin typeface="Gilroy" panose="00000500000000000000"/>
                <a:ea typeface="Lato Medium" panose="020F0502020204030203" pitchFamily="34" charset="0"/>
                <a:cs typeface="Lato Medium" panose="020F0502020204030203" pitchFamily="34" charset="0"/>
              </a:rPr>
              <a:t>Leasing Activity achieved a spread of </a:t>
            </a:r>
            <a:r>
              <a:rPr lang="en-US" sz="1200" b="1">
                <a:solidFill>
                  <a:schemeClr val="tx2"/>
                </a:solidFill>
                <a:latin typeface="Gilroy" panose="00000500000000000000"/>
                <a:ea typeface="Lato Medium" panose="020F0502020204030203" pitchFamily="34" charset="0"/>
                <a:cs typeface="Lato Medium" panose="020F0502020204030203" pitchFamily="34" charset="0"/>
              </a:rPr>
              <a:t>32% over prior leases and 10% over Business Plan</a:t>
            </a:r>
          </a:p>
          <a:p>
            <a:pPr>
              <a:buClr>
                <a:srgbClr val="FEAB21"/>
              </a:buCl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a:buClr>
                <a:srgbClr val="FEAB21"/>
              </a:buCl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r>
              <a:rPr lang="en-US" sz="1200" b="1">
                <a:solidFill>
                  <a:schemeClr val="tx2"/>
                </a:solidFill>
                <a:latin typeface="Gilroy" panose="00000500000000000000"/>
                <a:ea typeface="Lato Medium" panose="020F0502020204030203" pitchFamily="34" charset="0"/>
                <a:cs typeface="Lato Medium" panose="020F0502020204030203" pitchFamily="34" charset="0"/>
              </a:rPr>
              <a:t>New Leases achieved a higher rate spread </a:t>
            </a:r>
            <a:r>
              <a:rPr lang="en-US" sz="1200">
                <a:solidFill>
                  <a:schemeClr val="tx2"/>
                </a:solidFill>
                <a:latin typeface="Gilroy" panose="00000500000000000000"/>
                <a:ea typeface="Lato Medium" panose="020F0502020204030203" pitchFamily="34" charset="0"/>
                <a:cs typeface="Lato Medium" panose="020F0502020204030203" pitchFamily="34" charset="0"/>
              </a:rPr>
              <a:t>over Business compared to Renewals. However, when adjusted for below market fixed option renewals, Rexy comparisons disprove a renewal bias. </a:t>
            </a:r>
          </a:p>
        </p:txBody>
      </p:sp>
      <p:graphicFrame>
        <p:nvGraphicFramePr>
          <p:cNvPr id="4" name="Table 3">
            <a:extLst>
              <a:ext uri="{FF2B5EF4-FFF2-40B4-BE49-F238E27FC236}">
                <a16:creationId xmlns:a16="http://schemas.microsoft.com/office/drawing/2014/main" id="{1A26CEAC-A8AD-8330-99DB-DFF322A1301F}"/>
              </a:ext>
            </a:extLst>
          </p:cNvPr>
          <p:cNvGraphicFramePr>
            <a:graphicFrameLocks noGrp="1"/>
          </p:cNvGraphicFramePr>
          <p:nvPr/>
        </p:nvGraphicFramePr>
        <p:xfrm>
          <a:off x="621437" y="3508496"/>
          <a:ext cx="11221458" cy="3287561"/>
        </p:xfrm>
        <a:graphic>
          <a:graphicData uri="http://schemas.openxmlformats.org/drawingml/2006/table">
            <a:tbl>
              <a:tblPr/>
              <a:tblGrid>
                <a:gridCol w="1524817">
                  <a:extLst>
                    <a:ext uri="{9D8B030D-6E8A-4147-A177-3AD203B41FA5}">
                      <a16:colId xmlns:a16="http://schemas.microsoft.com/office/drawing/2014/main" val="3768581612"/>
                    </a:ext>
                  </a:extLst>
                </a:gridCol>
                <a:gridCol w="969062">
                  <a:extLst>
                    <a:ext uri="{9D8B030D-6E8A-4147-A177-3AD203B41FA5}">
                      <a16:colId xmlns:a16="http://schemas.microsoft.com/office/drawing/2014/main" val="791823273"/>
                    </a:ext>
                  </a:extLst>
                </a:gridCol>
                <a:gridCol w="969062">
                  <a:extLst>
                    <a:ext uri="{9D8B030D-6E8A-4147-A177-3AD203B41FA5}">
                      <a16:colId xmlns:a16="http://schemas.microsoft.com/office/drawing/2014/main" val="2087511936"/>
                    </a:ext>
                  </a:extLst>
                </a:gridCol>
                <a:gridCol w="915425">
                  <a:extLst>
                    <a:ext uri="{9D8B030D-6E8A-4147-A177-3AD203B41FA5}">
                      <a16:colId xmlns:a16="http://schemas.microsoft.com/office/drawing/2014/main" val="1423804286"/>
                    </a:ext>
                  </a:extLst>
                </a:gridCol>
                <a:gridCol w="969062">
                  <a:extLst>
                    <a:ext uri="{9D8B030D-6E8A-4147-A177-3AD203B41FA5}">
                      <a16:colId xmlns:a16="http://schemas.microsoft.com/office/drawing/2014/main" val="1574357982"/>
                    </a:ext>
                  </a:extLst>
                </a:gridCol>
                <a:gridCol w="969062">
                  <a:extLst>
                    <a:ext uri="{9D8B030D-6E8A-4147-A177-3AD203B41FA5}">
                      <a16:colId xmlns:a16="http://schemas.microsoft.com/office/drawing/2014/main" val="1817639333"/>
                    </a:ext>
                  </a:extLst>
                </a:gridCol>
                <a:gridCol w="969062">
                  <a:extLst>
                    <a:ext uri="{9D8B030D-6E8A-4147-A177-3AD203B41FA5}">
                      <a16:colId xmlns:a16="http://schemas.microsoft.com/office/drawing/2014/main" val="1343324907"/>
                    </a:ext>
                  </a:extLst>
                </a:gridCol>
                <a:gridCol w="969062">
                  <a:extLst>
                    <a:ext uri="{9D8B030D-6E8A-4147-A177-3AD203B41FA5}">
                      <a16:colId xmlns:a16="http://schemas.microsoft.com/office/drawing/2014/main" val="3963168556"/>
                    </a:ext>
                  </a:extLst>
                </a:gridCol>
                <a:gridCol w="1028720">
                  <a:extLst>
                    <a:ext uri="{9D8B030D-6E8A-4147-A177-3AD203B41FA5}">
                      <a16:colId xmlns:a16="http://schemas.microsoft.com/office/drawing/2014/main" val="2809267106"/>
                    </a:ext>
                  </a:extLst>
                </a:gridCol>
                <a:gridCol w="969062">
                  <a:extLst>
                    <a:ext uri="{9D8B030D-6E8A-4147-A177-3AD203B41FA5}">
                      <a16:colId xmlns:a16="http://schemas.microsoft.com/office/drawing/2014/main" val="3423255385"/>
                    </a:ext>
                  </a:extLst>
                </a:gridCol>
                <a:gridCol w="969062">
                  <a:extLst>
                    <a:ext uri="{9D8B030D-6E8A-4147-A177-3AD203B41FA5}">
                      <a16:colId xmlns:a16="http://schemas.microsoft.com/office/drawing/2014/main" val="2745520077"/>
                    </a:ext>
                  </a:extLst>
                </a:gridCol>
              </a:tblGrid>
              <a:tr h="241529">
                <a:tc>
                  <a:txBody>
                    <a:bodyPr/>
                    <a:lstStyle/>
                    <a:p>
                      <a:pPr algn="l" fontAlgn="ctr"/>
                      <a:r>
                        <a:rPr lang="en-US" sz="900" b="1" i="0" u="none" strike="noStrike">
                          <a:solidFill>
                            <a:srgbClr val="FFFFFF"/>
                          </a:solidFill>
                          <a:effectLst/>
                          <a:latin typeface="Calibri Light"/>
                        </a:rPr>
                        <a:t>Market</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 Deals </a:t>
                      </a:r>
                      <a:r>
                        <a:rPr lang="en-US" sz="900" b="1" i="0" u="none" strike="noStrike" baseline="30000">
                          <a:solidFill>
                            <a:srgbClr val="FFFFFF"/>
                          </a:solidFill>
                          <a:effectLst/>
                          <a:latin typeface="Calibri Light"/>
                        </a:rPr>
                        <a:t>(1)</a:t>
                      </a:r>
                      <a:r>
                        <a:rPr lang="en-US" sz="900" b="0" i="0" u="none" strike="noStrike" baseline="30000">
                          <a:solidFill>
                            <a:srgbClr val="FFFFFF"/>
                          </a:solidFill>
                          <a:effectLst/>
                          <a:latin typeface="Calibri Light"/>
                        </a:rPr>
                        <a:t>​</a:t>
                      </a:r>
                      <a:endParaRPr lang="en-US" sz="900" b="1" i="0" u="none" strike="noStrike" baseline="30000">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Term (</a:t>
                      </a:r>
                      <a:r>
                        <a:rPr lang="en-US" sz="900" b="1" i="0" u="none" strike="noStrike" err="1">
                          <a:solidFill>
                            <a:srgbClr val="FFFFFF"/>
                          </a:solidFill>
                          <a:effectLst/>
                          <a:latin typeface="Calibri Light"/>
                        </a:rPr>
                        <a:t>yrs</a:t>
                      </a:r>
                      <a:r>
                        <a:rPr lang="en-US" sz="900" b="1" i="0" u="none" strike="noStrike">
                          <a:solidFill>
                            <a:srgbClr val="FFFFFF"/>
                          </a:solidFill>
                          <a:effectLst/>
                          <a:latin typeface="Calibri Light"/>
                        </a:rPr>
                        <a:t>)</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                  SF</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Prior Lease PSF</a:t>
                      </a:r>
                      <a:r>
                        <a:rPr lang="en-US" sz="900" b="0" i="0" u="none" strike="noStrike">
                          <a:solidFill>
                            <a:srgbClr val="FFFFFF"/>
                          </a:solidFill>
                          <a:effectLst/>
                          <a:latin typeface="Calibri Light"/>
                        </a:rPr>
                        <a:t>​ </a:t>
                      </a:r>
                      <a:r>
                        <a:rPr lang="en-US" sz="900" b="1" i="0" u="none" strike="noStrike">
                          <a:solidFill>
                            <a:srgbClr val="FFFFFF"/>
                          </a:solidFill>
                          <a:effectLst/>
                          <a:latin typeface="Calibri Light"/>
                        </a:rPr>
                        <a:t>($)</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PSF (BP) ($)</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Current PSF ($)</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Escalations (%)</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Escalations BP (%)</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chemeClr val="accent1"/>
                          </a:solidFill>
                          <a:effectLst/>
                          <a:latin typeface="Calibri Light"/>
                        </a:rPr>
                        <a:t>Rent Inc over Prior Leases </a:t>
                      </a:r>
                      <a:r>
                        <a:rPr lang="en-US" sz="900" b="1" i="0" u="none" strike="noStrike" baseline="30000">
                          <a:solidFill>
                            <a:schemeClr val="accent1"/>
                          </a:solidFill>
                          <a:effectLst/>
                          <a:latin typeface="Calibri Light"/>
                        </a:rPr>
                        <a:t>(2)</a:t>
                      </a:r>
                      <a:r>
                        <a:rPr lang="en-US" sz="900" b="0" i="0" u="none" strike="noStrike" baseline="30000">
                          <a:solidFill>
                            <a:schemeClr val="accent1"/>
                          </a:solidFill>
                          <a:effectLst/>
                          <a:latin typeface="Calibri Light"/>
                        </a:rPr>
                        <a:t>​</a:t>
                      </a:r>
                      <a:endParaRPr lang="en-US" sz="900" b="1" i="0" u="none" strike="noStrike" baseline="30000">
                        <a:solidFill>
                          <a:schemeClr val="accent1"/>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chemeClr val="accent1"/>
                          </a:solidFill>
                          <a:effectLst/>
                          <a:latin typeface="Calibri Light"/>
                        </a:rPr>
                        <a:t>Rent Increase over BP</a:t>
                      </a:r>
                      <a:r>
                        <a:rPr lang="en-US" sz="900" b="0" i="0" u="none" strike="noStrike">
                          <a:solidFill>
                            <a:schemeClr val="accent1"/>
                          </a:solidFill>
                          <a:effectLst/>
                          <a:latin typeface="Calibri Light"/>
                        </a:rPr>
                        <a:t>​</a:t>
                      </a:r>
                      <a:endParaRPr lang="en-US" sz="900" b="1" i="0" u="none" strike="noStrike">
                        <a:solidFill>
                          <a:schemeClr val="accent1"/>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extLst>
                  <a:ext uri="{0D108BD9-81ED-4DB2-BD59-A6C34878D82A}">
                    <a16:rowId xmlns:a16="http://schemas.microsoft.com/office/drawing/2014/main" val="34908343"/>
                  </a:ext>
                </a:extLst>
              </a:tr>
              <a:tr h="161019">
                <a:tc>
                  <a:txBody>
                    <a:bodyPr/>
                    <a:lstStyle/>
                    <a:p>
                      <a:pPr algn="l" fontAlgn="b"/>
                      <a:r>
                        <a:rPr lang="en-US" sz="900" b="0" i="0" u="none" strike="noStrike">
                          <a:effectLst/>
                          <a:latin typeface="Calibri Light" panose="020F0302020204030204" pitchFamily="34" charset="0"/>
                        </a:rPr>
                        <a:t>Atlanta</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42</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5.57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            1,133,569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5.85</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7.32</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7.73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3.87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3.19</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32%</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46493758"/>
                  </a:ext>
                </a:extLst>
              </a:tr>
              <a:tr h="161019">
                <a:tc>
                  <a:txBody>
                    <a:bodyPr/>
                    <a:lstStyle/>
                    <a:p>
                      <a:pPr algn="l" fontAlgn="b"/>
                      <a:r>
                        <a:rPr lang="en-US" sz="900" b="0" i="0" u="none" strike="noStrike">
                          <a:effectLst/>
                          <a:latin typeface="Calibri Light" panose="020F0302020204030204" pitchFamily="34" charset="0"/>
                        </a:rPr>
                        <a:t>Baltimore/DC</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5.48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122,833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9.25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10.82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11.21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3.68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a:t>
                      </a:r>
                    </a:p>
                  </a:txBody>
                  <a:tcPr marL="0" marR="0" marT="0" marB="0" anchor="b">
                    <a:lnL>
                      <a:noFill/>
                    </a:lnL>
                    <a:lnR>
                      <a:noFill/>
                    </a:lnR>
                    <a:lnT>
                      <a:noFill/>
                    </a:lnT>
                    <a:lnB>
                      <a:noFill/>
                    </a:lnB>
                  </a:tcPr>
                </a:tc>
                <a:extLst>
                  <a:ext uri="{0D108BD9-81ED-4DB2-BD59-A6C34878D82A}">
                    <a16:rowId xmlns:a16="http://schemas.microsoft.com/office/drawing/2014/main" val="3691867440"/>
                  </a:ext>
                </a:extLst>
              </a:tr>
              <a:tr h="161019">
                <a:tc>
                  <a:txBody>
                    <a:bodyPr/>
                    <a:lstStyle/>
                    <a:p>
                      <a:pPr algn="l" fontAlgn="b"/>
                      <a:r>
                        <a:rPr lang="en-US" sz="900" b="0" i="0" u="none" strike="noStrike">
                          <a:effectLst/>
                          <a:latin typeface="Calibri Light" panose="020F0302020204030204" pitchFamily="34" charset="0"/>
                        </a:rPr>
                        <a:t>Charlotte</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3.35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169,331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6.76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9.19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3.45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12%</a:t>
                      </a:r>
                    </a:p>
                  </a:txBody>
                  <a:tcPr marL="0" marR="0" marT="0" marB="0" anchor="b">
                    <a:lnL>
                      <a:noFill/>
                    </a:lnL>
                    <a:lnR>
                      <a:noFill/>
                    </a:lnR>
                    <a:lnT>
                      <a:noFill/>
                    </a:lnT>
                    <a:lnB>
                      <a:noFill/>
                    </a:lnB>
                  </a:tcPr>
                </a:tc>
                <a:extLst>
                  <a:ext uri="{0D108BD9-81ED-4DB2-BD59-A6C34878D82A}">
                    <a16:rowId xmlns:a16="http://schemas.microsoft.com/office/drawing/2014/main" val="3036557066"/>
                  </a:ext>
                </a:extLst>
              </a:tr>
              <a:tr h="161019">
                <a:tc>
                  <a:txBody>
                    <a:bodyPr/>
                    <a:lstStyle/>
                    <a:p>
                      <a:pPr algn="l" fontAlgn="b"/>
                      <a:r>
                        <a:rPr lang="en-US" sz="900" b="0" i="0" u="none" strike="noStrike">
                          <a:effectLst/>
                          <a:latin typeface="Calibri Light" panose="020F0302020204030204" pitchFamily="34" charset="0"/>
                        </a:rPr>
                        <a:t>Chicago</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1,230,915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6.65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6.79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7.42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2.58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a:t>
                      </a:r>
                    </a:p>
                  </a:txBody>
                  <a:tcPr marL="0" marR="0" marT="0" marB="0" anchor="b">
                    <a:lnL>
                      <a:noFill/>
                    </a:lnL>
                    <a:lnR>
                      <a:noFill/>
                    </a:lnR>
                    <a:lnT>
                      <a:noFill/>
                    </a:lnT>
                    <a:lnB>
                      <a:noFill/>
                    </a:lnB>
                  </a:tcPr>
                </a:tc>
                <a:extLst>
                  <a:ext uri="{0D108BD9-81ED-4DB2-BD59-A6C34878D82A}">
                    <a16:rowId xmlns:a16="http://schemas.microsoft.com/office/drawing/2014/main" val="1055781043"/>
                  </a:ext>
                </a:extLst>
              </a:tr>
              <a:tr h="161019">
                <a:tc>
                  <a:txBody>
                    <a:bodyPr/>
                    <a:lstStyle/>
                    <a:p>
                      <a:pPr algn="l" fontAlgn="b"/>
                      <a:r>
                        <a:rPr lang="en-US" sz="900" b="0" i="0" u="none" strike="noStrike">
                          <a:effectLst/>
                          <a:latin typeface="Calibri Light" panose="020F0302020204030204" pitchFamily="34" charset="0"/>
                        </a:rPr>
                        <a:t>Cincinnati</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588,562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4.19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3.77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13%</a:t>
                      </a:r>
                    </a:p>
                  </a:txBody>
                  <a:tcPr marL="0" marR="0" marT="0" marB="0" anchor="b">
                    <a:lnL>
                      <a:noFill/>
                    </a:lnL>
                    <a:lnR>
                      <a:noFill/>
                    </a:lnR>
                    <a:lnT>
                      <a:noFill/>
                    </a:lnT>
                    <a:lnB>
                      <a:noFill/>
                    </a:lnB>
                  </a:tcPr>
                </a:tc>
                <a:extLst>
                  <a:ext uri="{0D108BD9-81ED-4DB2-BD59-A6C34878D82A}">
                    <a16:rowId xmlns:a16="http://schemas.microsoft.com/office/drawing/2014/main" val="3223369268"/>
                  </a:ext>
                </a:extLst>
              </a:tr>
              <a:tr h="161019">
                <a:tc>
                  <a:txBody>
                    <a:bodyPr/>
                    <a:lstStyle/>
                    <a:p>
                      <a:pPr algn="l" fontAlgn="b"/>
                      <a:r>
                        <a:rPr lang="en-US" sz="900" b="0" i="0" u="none" strike="noStrike">
                          <a:effectLst/>
                          <a:latin typeface="Calibri Light" panose="020F0302020204030204" pitchFamily="34" charset="0"/>
                        </a:rPr>
                        <a:t>Columbus</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185,823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4.77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5.58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2.18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2.98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a:t>
                      </a:r>
                    </a:p>
                  </a:txBody>
                  <a:tcPr marL="0" marR="0" marT="0" marB="0" anchor="b">
                    <a:lnL>
                      <a:noFill/>
                    </a:lnL>
                    <a:lnR>
                      <a:noFill/>
                    </a:lnR>
                    <a:lnT>
                      <a:noFill/>
                    </a:lnT>
                    <a:lnB>
                      <a:noFill/>
                    </a:lnB>
                  </a:tcPr>
                </a:tc>
                <a:extLst>
                  <a:ext uri="{0D108BD9-81ED-4DB2-BD59-A6C34878D82A}">
                    <a16:rowId xmlns:a16="http://schemas.microsoft.com/office/drawing/2014/main" val="745443133"/>
                  </a:ext>
                </a:extLst>
              </a:tr>
              <a:tr h="186476">
                <a:tc>
                  <a:txBody>
                    <a:bodyPr/>
                    <a:lstStyle/>
                    <a:p>
                      <a:pPr algn="l" fontAlgn="b"/>
                      <a:r>
                        <a:rPr lang="en-US" sz="900" b="0" i="0" u="none" strike="noStrike">
                          <a:effectLst/>
                          <a:latin typeface="Calibri Light" panose="020F0302020204030204" pitchFamily="34" charset="0"/>
                        </a:rPr>
                        <a:t>Dallas</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5.81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1,132,136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4.48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5.85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6.45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3.62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2.78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a:t>
                      </a:r>
                    </a:p>
                  </a:txBody>
                  <a:tcPr marL="0" marR="0" marT="0" marB="0" anchor="b">
                    <a:lnL>
                      <a:noFill/>
                    </a:lnL>
                    <a:lnR>
                      <a:noFill/>
                    </a:lnR>
                    <a:lnT>
                      <a:noFill/>
                    </a:lnT>
                    <a:lnB>
                      <a:noFill/>
                    </a:lnB>
                  </a:tcPr>
                </a:tc>
                <a:extLst>
                  <a:ext uri="{0D108BD9-81ED-4DB2-BD59-A6C34878D82A}">
                    <a16:rowId xmlns:a16="http://schemas.microsoft.com/office/drawing/2014/main" val="1029563998"/>
                  </a:ext>
                </a:extLst>
              </a:tr>
              <a:tr h="161019">
                <a:tc>
                  <a:txBody>
                    <a:bodyPr/>
                    <a:lstStyle/>
                    <a:p>
                      <a:pPr algn="l" fontAlgn="b"/>
                      <a:r>
                        <a:rPr lang="en-US" sz="900" b="0" i="0" u="none" strike="noStrike">
                          <a:effectLst/>
                          <a:latin typeface="Calibri Light" panose="020F0302020204030204" pitchFamily="34" charset="0"/>
                        </a:rPr>
                        <a:t>Greater Philadelphia</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4.93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1,172,674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5.90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7.17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8.58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3.95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2.86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20%</a:t>
                      </a:r>
                    </a:p>
                  </a:txBody>
                  <a:tcPr marL="0" marR="0" marT="0" marB="0" anchor="b">
                    <a:lnL>
                      <a:noFill/>
                    </a:lnL>
                    <a:lnR>
                      <a:noFill/>
                    </a:lnR>
                    <a:lnT>
                      <a:noFill/>
                    </a:lnT>
                    <a:lnB>
                      <a:noFill/>
                    </a:lnB>
                  </a:tcPr>
                </a:tc>
                <a:extLst>
                  <a:ext uri="{0D108BD9-81ED-4DB2-BD59-A6C34878D82A}">
                    <a16:rowId xmlns:a16="http://schemas.microsoft.com/office/drawing/2014/main" val="4281048660"/>
                  </a:ext>
                </a:extLst>
              </a:tr>
              <a:tr h="161019">
                <a:tc>
                  <a:txBody>
                    <a:bodyPr/>
                    <a:lstStyle/>
                    <a:p>
                      <a:pPr algn="l" fontAlgn="b"/>
                      <a:r>
                        <a:rPr lang="en-US" sz="900" b="0" i="0" u="none" strike="noStrike">
                          <a:effectLst/>
                          <a:latin typeface="Calibri Light" panose="020F0302020204030204" pitchFamily="34" charset="0"/>
                        </a:rPr>
                        <a:t>Houston</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52,896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NA</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7.80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8.28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2.50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NA</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a:t>
                      </a:r>
                    </a:p>
                  </a:txBody>
                  <a:tcPr marL="0" marR="0" marT="0" marB="0" anchor="b">
                    <a:lnL>
                      <a:noFill/>
                    </a:lnL>
                    <a:lnR>
                      <a:noFill/>
                    </a:lnR>
                    <a:lnT>
                      <a:noFill/>
                    </a:lnT>
                    <a:lnB>
                      <a:noFill/>
                    </a:lnB>
                  </a:tcPr>
                </a:tc>
                <a:extLst>
                  <a:ext uri="{0D108BD9-81ED-4DB2-BD59-A6C34878D82A}">
                    <a16:rowId xmlns:a16="http://schemas.microsoft.com/office/drawing/2014/main" val="173199187"/>
                  </a:ext>
                </a:extLst>
              </a:tr>
              <a:tr h="161019">
                <a:tc>
                  <a:txBody>
                    <a:bodyPr/>
                    <a:lstStyle/>
                    <a:p>
                      <a:pPr algn="l" fontAlgn="b"/>
                      <a:r>
                        <a:rPr lang="en-US" sz="900" b="0" i="0" u="none" strike="noStrike">
                          <a:effectLst/>
                          <a:latin typeface="Calibri Light" panose="020F0302020204030204" pitchFamily="34" charset="0"/>
                        </a:rPr>
                        <a:t>Jacksonville</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39,000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4.64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5.75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24%</a:t>
                      </a:r>
                    </a:p>
                  </a:txBody>
                  <a:tcPr marL="0" marR="0" marT="0" marB="0" anchor="b">
                    <a:lnL>
                      <a:noFill/>
                    </a:lnL>
                    <a:lnR>
                      <a:noFill/>
                    </a:lnR>
                    <a:lnT>
                      <a:noFill/>
                    </a:lnT>
                    <a:lnB>
                      <a:noFill/>
                    </a:lnB>
                  </a:tcPr>
                </a:tc>
                <a:extLst>
                  <a:ext uri="{0D108BD9-81ED-4DB2-BD59-A6C34878D82A}">
                    <a16:rowId xmlns:a16="http://schemas.microsoft.com/office/drawing/2014/main" val="1759068572"/>
                  </a:ext>
                </a:extLst>
              </a:tr>
              <a:tr h="161019">
                <a:tc>
                  <a:txBody>
                    <a:bodyPr/>
                    <a:lstStyle/>
                    <a:p>
                      <a:pPr algn="l" fontAlgn="b"/>
                      <a:r>
                        <a:rPr lang="en-US" sz="900" b="0" i="0" u="none" strike="noStrike">
                          <a:effectLst/>
                          <a:latin typeface="Calibri Light" panose="020F0302020204030204" pitchFamily="34" charset="0"/>
                        </a:rPr>
                        <a:t>Memphis</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605,414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3.85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3.37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2.67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a:t>
                      </a:r>
                    </a:p>
                  </a:txBody>
                  <a:tcPr marL="0" marR="0" marT="0" marB="0" anchor="b">
                    <a:lnL>
                      <a:noFill/>
                    </a:lnL>
                    <a:lnR>
                      <a:noFill/>
                    </a:lnR>
                    <a:lnT>
                      <a:noFill/>
                    </a:lnT>
                    <a:lnB>
                      <a:noFill/>
                    </a:lnB>
                  </a:tcPr>
                </a:tc>
                <a:extLst>
                  <a:ext uri="{0D108BD9-81ED-4DB2-BD59-A6C34878D82A}">
                    <a16:rowId xmlns:a16="http://schemas.microsoft.com/office/drawing/2014/main" val="1691431881"/>
                  </a:ext>
                </a:extLst>
              </a:tr>
              <a:tr h="161019">
                <a:tc>
                  <a:txBody>
                    <a:bodyPr/>
                    <a:lstStyle/>
                    <a:p>
                      <a:pPr algn="l" fontAlgn="b"/>
                      <a:r>
                        <a:rPr lang="en-US" sz="900" b="0" i="0" u="none" strike="noStrike">
                          <a:effectLst/>
                          <a:latin typeface="Calibri Light" panose="020F0302020204030204" pitchFamily="34" charset="0"/>
                        </a:rPr>
                        <a:t>Miami</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9.16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97,381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8.50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11.89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12.87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3.81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3.74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a:t>
                      </a:r>
                    </a:p>
                  </a:txBody>
                  <a:tcPr marL="0" marR="0" marT="0" marB="0" anchor="b">
                    <a:lnL>
                      <a:noFill/>
                    </a:lnL>
                    <a:lnR>
                      <a:noFill/>
                    </a:lnR>
                    <a:lnT>
                      <a:noFill/>
                    </a:lnT>
                    <a:lnB>
                      <a:noFill/>
                    </a:lnB>
                  </a:tcPr>
                </a:tc>
                <a:extLst>
                  <a:ext uri="{0D108BD9-81ED-4DB2-BD59-A6C34878D82A}">
                    <a16:rowId xmlns:a16="http://schemas.microsoft.com/office/drawing/2014/main" val="2519980804"/>
                  </a:ext>
                </a:extLst>
              </a:tr>
              <a:tr h="161019">
                <a:tc>
                  <a:txBody>
                    <a:bodyPr/>
                    <a:lstStyle/>
                    <a:p>
                      <a:pPr algn="l" fontAlgn="b"/>
                      <a:r>
                        <a:rPr lang="en-US" sz="900" b="0" i="0" u="none" strike="noStrike">
                          <a:effectLst/>
                          <a:latin typeface="Calibri Light" panose="020F0302020204030204" pitchFamily="34" charset="0"/>
                        </a:rPr>
                        <a:t>North New Jersey</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4.91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806,683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10.74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14.67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15.12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3.38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2.89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a:t>
                      </a:r>
                    </a:p>
                  </a:txBody>
                  <a:tcPr marL="0" marR="0" marT="0" marB="0" anchor="b">
                    <a:lnL>
                      <a:noFill/>
                    </a:lnL>
                    <a:lnR>
                      <a:noFill/>
                    </a:lnR>
                    <a:lnT>
                      <a:noFill/>
                    </a:lnT>
                    <a:lnB>
                      <a:noFill/>
                    </a:lnB>
                  </a:tcPr>
                </a:tc>
                <a:extLst>
                  <a:ext uri="{0D108BD9-81ED-4DB2-BD59-A6C34878D82A}">
                    <a16:rowId xmlns:a16="http://schemas.microsoft.com/office/drawing/2014/main" val="3137545117"/>
                  </a:ext>
                </a:extLst>
              </a:tr>
              <a:tr h="161019">
                <a:tc>
                  <a:txBody>
                    <a:bodyPr/>
                    <a:lstStyle/>
                    <a:p>
                      <a:pPr algn="l" fontAlgn="b"/>
                      <a:r>
                        <a:rPr lang="en-US" sz="900" b="0" i="0" u="none" strike="noStrike">
                          <a:effectLst/>
                          <a:latin typeface="Calibri Light" panose="020F0302020204030204" pitchFamily="34" charset="0"/>
                        </a:rPr>
                        <a:t>San Antonio</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5.22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155,996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5.79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8.46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3.75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2.97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29%</a:t>
                      </a:r>
                    </a:p>
                  </a:txBody>
                  <a:tcPr marL="0" marR="0" marT="0" marB="0" anchor="b">
                    <a:lnL>
                      <a:noFill/>
                    </a:lnL>
                    <a:lnR>
                      <a:noFill/>
                    </a:lnR>
                    <a:lnT>
                      <a:noFill/>
                    </a:lnT>
                    <a:lnB>
                      <a:noFill/>
                    </a:lnB>
                  </a:tcPr>
                </a:tc>
                <a:extLst>
                  <a:ext uri="{0D108BD9-81ED-4DB2-BD59-A6C34878D82A}">
                    <a16:rowId xmlns:a16="http://schemas.microsoft.com/office/drawing/2014/main" val="766277952"/>
                  </a:ext>
                </a:extLst>
              </a:tr>
              <a:tr h="161019">
                <a:tc>
                  <a:txBody>
                    <a:bodyPr/>
                    <a:lstStyle/>
                    <a:p>
                      <a:pPr algn="l" fontAlgn="b"/>
                      <a:r>
                        <a:rPr lang="en-US" sz="900" b="0" i="0" u="none" strike="noStrike">
                          <a:effectLst/>
                          <a:latin typeface="Calibri Light" panose="020F0302020204030204" pitchFamily="34" charset="0"/>
                        </a:rPr>
                        <a:t>Tampa</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113,002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7.82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9.48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3.25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2.12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21%</a:t>
                      </a:r>
                    </a:p>
                  </a:txBody>
                  <a:tcPr marL="0" marR="0" marT="0" marB="0" anchor="b">
                    <a:lnL>
                      <a:noFill/>
                    </a:lnL>
                    <a:lnR>
                      <a:noFill/>
                    </a:lnR>
                    <a:lnT>
                      <a:noFill/>
                    </a:lnT>
                    <a:lnB>
                      <a:noFill/>
                    </a:lnB>
                  </a:tcPr>
                </a:tc>
                <a:extLst>
                  <a:ext uri="{0D108BD9-81ED-4DB2-BD59-A6C34878D82A}">
                    <a16:rowId xmlns:a16="http://schemas.microsoft.com/office/drawing/2014/main" val="3342957356"/>
                  </a:ext>
                </a:extLst>
              </a:tr>
              <a:tr h="134183">
                <a:tc>
                  <a:txBody>
                    <a:bodyPr/>
                    <a:lstStyle/>
                    <a:p>
                      <a:pPr algn="l" fontAlgn="b"/>
                      <a:r>
                        <a:rPr lang="en-US" sz="900" b="1" i="0" u="none" strike="noStrike">
                          <a:effectLst/>
                          <a:latin typeface="Calibri Light" panose="020F0302020204030204" pitchFamily="34" charset="0"/>
                        </a:rPr>
                        <a:t>Total</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249</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4.93</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      7,606,215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6.08</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7.32</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8.07</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3.60</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2.91</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32%</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10%</a:t>
                      </a:r>
                    </a:p>
                  </a:txBody>
                  <a:tcPr marL="0" marR="0" marT="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3564854599"/>
                  </a:ext>
                </a:extLst>
              </a:tr>
              <a:tr h="134183">
                <a:tc gridSpan="4">
                  <a:txBody>
                    <a:bodyPr/>
                    <a:lstStyle/>
                    <a:p>
                      <a:pPr algn="l" fontAlgn="ctr"/>
                      <a:r>
                        <a:rPr lang="en-US" sz="700" b="0" i="1" u="none" strike="noStrike">
                          <a:solidFill>
                            <a:srgbClr val="000000"/>
                          </a:solidFill>
                          <a:effectLst/>
                          <a:latin typeface="Calibri Light" panose="020F0302020204030204" pitchFamily="34" charset="0"/>
                        </a:rPr>
                        <a:t>1. Deals represent executed leases with term &gt; 12 months​</a:t>
                      </a:r>
                    </a:p>
                  </a:txBody>
                  <a:tcPr marL="0" marR="0" marT="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405044926"/>
                  </a:ext>
                </a:extLst>
              </a:tr>
              <a:tr h="134183">
                <a:tc gridSpan="7">
                  <a:txBody>
                    <a:bodyPr/>
                    <a:lstStyle/>
                    <a:p>
                      <a:pPr algn="l" fontAlgn="ctr"/>
                      <a:r>
                        <a:rPr lang="en-US" sz="700" b="0" i="1" u="none" strike="noStrike">
                          <a:solidFill>
                            <a:srgbClr val="000000"/>
                          </a:solidFill>
                          <a:effectLst/>
                          <a:latin typeface="Calibri Light" panose="020F0302020204030204" pitchFamily="34" charset="0"/>
                        </a:rPr>
                        <a:t>2. Rent Increase over Prior Lease calculation excludes spaces that were previously vacant​</a:t>
                      </a:r>
                    </a:p>
                  </a:txBody>
                  <a:tcPr marL="0" marR="0" marT="0" marB="0" anchor="ctr">
                    <a:lnL>
                      <a:noFill/>
                    </a:lnL>
                    <a:lnR>
                      <a:noFill/>
                    </a:lnR>
                    <a:lnT>
                      <a:noFill/>
                    </a:lnT>
                    <a:lnB>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642402069"/>
                  </a:ext>
                </a:extLst>
              </a:tr>
              <a:tr h="161019">
                <a:tc gridSpan="2">
                  <a:txBody>
                    <a:bodyPr/>
                    <a:lstStyle/>
                    <a:p>
                      <a:pPr algn="l" fontAlgn="b"/>
                      <a:endParaRPr lang="en-US" sz="800" b="0" i="1" u="none" strike="noStrike">
                        <a:solidFill>
                          <a:srgbClr val="000000"/>
                        </a:solidFill>
                        <a:effectLst/>
                        <a:latin typeface="Calibri Light" panose="020F0302020204030204" pitchFamily="34" charset="0"/>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800" b="0" i="1"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800" b="0" i="1"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w="12700" cmpd="sng">
                      <a:noFill/>
                      <a:prstDash val="solid"/>
                    </a:lnT>
                    <a:lnB>
                      <a:noFill/>
                    </a:lnB>
                    <a:lnTlToBr w="12700" cmpd="sng">
                      <a:noFill/>
                      <a:prstDash val="solid"/>
                    </a:lnTlToBr>
                    <a:lnBlToTr w="12700" cmpd="sng">
                      <a:noFill/>
                      <a:prstDash val="solid"/>
                    </a:lnBlToTr>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884932743"/>
                  </a:ext>
                </a:extLst>
              </a:tr>
            </a:tbl>
          </a:graphicData>
        </a:graphic>
      </p:graphicFrame>
      <p:graphicFrame>
        <p:nvGraphicFramePr>
          <p:cNvPr id="5" name="Chart 4">
            <a:extLst>
              <a:ext uri="{FF2B5EF4-FFF2-40B4-BE49-F238E27FC236}">
                <a16:creationId xmlns:a16="http://schemas.microsoft.com/office/drawing/2014/main" id="{7285482E-DA03-E1AB-46A6-AD192520DC05}"/>
              </a:ext>
            </a:extLst>
          </p:cNvPr>
          <p:cNvGraphicFramePr>
            <a:graphicFrameLocks/>
          </p:cNvGraphicFramePr>
          <p:nvPr/>
        </p:nvGraphicFramePr>
        <p:xfrm>
          <a:off x="8245806" y="1103997"/>
          <a:ext cx="3222294" cy="23203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0506A916-A965-EEC7-4651-26FB5B5B07D9}"/>
              </a:ext>
            </a:extLst>
          </p:cNvPr>
          <p:cNvGraphicFramePr/>
          <p:nvPr/>
        </p:nvGraphicFramePr>
        <p:xfrm>
          <a:off x="4418209" y="1119044"/>
          <a:ext cx="3496699" cy="216563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90920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B8C0E-55F5-4F95-FA6B-0179D887F805}"/>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B2F45EA9-52CD-2714-595F-A76A04A22B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B2F45EA9-52CD-2714-595F-A76A04A22B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C4A2EB-3DB2-F515-8905-B9FBA4658259}"/>
              </a:ext>
            </a:extLst>
          </p:cNvPr>
          <p:cNvSpPr>
            <a:spLocks noGrp="1"/>
          </p:cNvSpPr>
          <p:nvPr>
            <p:ph type="title"/>
          </p:nvPr>
        </p:nvSpPr>
        <p:spPr/>
        <p:txBody>
          <a:bodyPr vert="horz"/>
          <a:lstStyle/>
          <a:p>
            <a:r>
              <a:rPr lang="en-US"/>
              <a:t>Quarterly Trend | </a:t>
            </a:r>
            <a:r>
              <a:rPr lang="en-US" b="0"/>
              <a:t>Portfolio Leasing Spreads Achieved (Fund 2 &amp; 3) </a:t>
            </a:r>
          </a:p>
        </p:txBody>
      </p:sp>
      <p:sp>
        <p:nvSpPr>
          <p:cNvPr id="3" name="TextBox 2">
            <a:extLst>
              <a:ext uri="{FF2B5EF4-FFF2-40B4-BE49-F238E27FC236}">
                <a16:creationId xmlns:a16="http://schemas.microsoft.com/office/drawing/2014/main" id="{EE4A642B-ADDD-E92E-4081-6A3F4590BD5D}"/>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F3F17447-1B50-28B8-6B14-A9A89BF2D61E}"/>
              </a:ext>
            </a:extLst>
          </p:cNvPr>
          <p:cNvSpPr txBox="1"/>
          <p:nvPr/>
        </p:nvSpPr>
        <p:spPr>
          <a:xfrm>
            <a:off x="710033" y="1294907"/>
            <a:ext cx="10856153" cy="523220"/>
          </a:xfrm>
          <a:prstGeom prst="rect">
            <a:avLst/>
          </a:prstGeom>
          <a:solidFill>
            <a:schemeClr val="bg1">
              <a:lumMod val="95000"/>
            </a:schemeClr>
          </a:solidFill>
        </p:spPr>
        <p:txBody>
          <a:bodyPr wrap="square">
            <a:spAutoFit/>
          </a:bodyPr>
          <a:lstStyle/>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Faropoint leasing activity to date has achieved an average ~33% spread over prior lease rates, and ~12% spread over Business Plan. </a:t>
            </a:r>
          </a:p>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Over the past 10 quarters, FP leasing achieved an average 8.0% spread over Forecast Manager assumptions. </a:t>
            </a:r>
            <a:endParaRPr lang="en-US" sz="14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13" name="Chart 12">
            <a:extLst>
              <a:ext uri="{FF2B5EF4-FFF2-40B4-BE49-F238E27FC236}">
                <a16:creationId xmlns:a16="http://schemas.microsoft.com/office/drawing/2014/main" id="{FAE3DF5A-38E7-B3F4-4C22-85B942061D48}"/>
              </a:ext>
            </a:extLst>
          </p:cNvPr>
          <p:cNvGraphicFramePr/>
          <p:nvPr/>
        </p:nvGraphicFramePr>
        <p:xfrm>
          <a:off x="642166" y="2021673"/>
          <a:ext cx="10924019" cy="429002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17279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1104C-C07F-4339-A81E-3442ACBE3451}"/>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052C59E7-463D-63E6-2146-B5EE204706A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052C59E7-463D-63E6-2146-B5EE204706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A71AF0-3FD2-BC82-0781-54337E0E17E0}"/>
              </a:ext>
            </a:extLst>
          </p:cNvPr>
          <p:cNvSpPr>
            <a:spLocks noGrp="1"/>
          </p:cNvSpPr>
          <p:nvPr>
            <p:ph type="title"/>
          </p:nvPr>
        </p:nvSpPr>
        <p:spPr/>
        <p:txBody>
          <a:bodyPr vert="horz"/>
          <a:lstStyle/>
          <a:p>
            <a:r>
              <a:rPr lang="en-US"/>
              <a:t>Portfolio Downtime since Inception | </a:t>
            </a:r>
            <a:r>
              <a:rPr lang="en-US" b="0"/>
              <a:t>How is actual Downtime trending?</a:t>
            </a:r>
          </a:p>
        </p:txBody>
      </p:sp>
      <p:sp>
        <p:nvSpPr>
          <p:cNvPr id="3" name="TextBox 2">
            <a:extLst>
              <a:ext uri="{FF2B5EF4-FFF2-40B4-BE49-F238E27FC236}">
                <a16:creationId xmlns:a16="http://schemas.microsoft.com/office/drawing/2014/main" id="{69D146A0-B521-4A69-1553-AA8F181218BC}"/>
              </a:ext>
            </a:extLst>
          </p:cNvPr>
          <p:cNvSpPr txBox="1"/>
          <p:nvPr/>
        </p:nvSpPr>
        <p:spPr>
          <a:xfrm>
            <a:off x="762555" y="1548756"/>
            <a:ext cx="10334070" cy="1169551"/>
          </a:xfrm>
          <a:prstGeom prst="rect">
            <a:avLst/>
          </a:prstGeom>
          <a:solidFill>
            <a:schemeClr val="bg1">
              <a:lumMod val="95000"/>
            </a:schemeClr>
          </a:solidFill>
        </p:spPr>
        <p:txBody>
          <a:bodyPr wrap="square">
            <a:spAutoFit/>
          </a:bodyPr>
          <a:lstStyle/>
          <a:p>
            <a:pPr marL="171450" indent="-171450">
              <a:buClr>
                <a:srgbClr val="FEAB21"/>
              </a:buClr>
              <a:buFont typeface="Wingdings" panose="05000000000000000000" pitchFamily="2" charset="2"/>
              <a:buChar char="§"/>
            </a:pPr>
            <a:r>
              <a:rPr lang="en-US" sz="1000" b="1">
                <a:solidFill>
                  <a:schemeClr val="accent1">
                    <a:lumMod val="75000"/>
                  </a:schemeClr>
                </a:solidFill>
                <a:latin typeface="Gilroy" panose="00000500000000000000"/>
                <a:ea typeface="Lato Medium" panose="020F0502020204030203" pitchFamily="34" charset="0"/>
                <a:cs typeface="Lato Medium" panose="020F0502020204030203" pitchFamily="34" charset="0"/>
              </a:rPr>
              <a:t>74% of signed new leases </a:t>
            </a:r>
            <a:r>
              <a:rPr lang="en-US" sz="1000" b="1">
                <a:solidFill>
                  <a:schemeClr val="tx2"/>
                </a:solidFill>
                <a:latin typeface="Gilroy" panose="00000500000000000000"/>
                <a:ea typeface="Lato Medium" panose="020F0502020204030203" pitchFamily="34" charset="0"/>
                <a:cs typeface="Lato Medium" panose="020F0502020204030203" pitchFamily="34" charset="0"/>
              </a:rPr>
              <a:t>between signed since inception both the funds have a </a:t>
            </a:r>
            <a:r>
              <a:rPr lang="en-US" sz="1000" b="1">
                <a:solidFill>
                  <a:schemeClr val="accent1">
                    <a:lumMod val="75000"/>
                  </a:schemeClr>
                </a:solidFill>
                <a:latin typeface="Gilroy" panose="00000500000000000000"/>
                <a:ea typeface="Lato Medium" panose="020F0502020204030203" pitchFamily="34" charset="0"/>
                <a:cs typeface="Lato Medium" panose="020F0502020204030203" pitchFamily="34" charset="0"/>
              </a:rPr>
              <a:t>downtime &lt; 6 months</a:t>
            </a:r>
            <a:r>
              <a:rPr lang="en-US" sz="1000" b="1">
                <a:solidFill>
                  <a:schemeClr val="tx2"/>
                </a:solidFill>
                <a:latin typeface="Gilroy" panose="00000500000000000000"/>
                <a:ea typeface="Lato Medium" panose="020F0502020204030203" pitchFamily="34" charset="0"/>
                <a:cs typeface="Lato Medium" panose="020F0502020204030203" pitchFamily="34" charset="0"/>
              </a:rPr>
              <a:t>. This is in-line with the standard leasing assumption used in UW. </a:t>
            </a:r>
          </a:p>
          <a:p>
            <a:pPr marL="171450" indent="-171450">
              <a:buClr>
                <a:srgbClr val="FEAB21"/>
              </a:buClr>
              <a:buFont typeface="Wingdings" panose="05000000000000000000" pitchFamily="2" charset="2"/>
              <a:buChar char="§"/>
            </a:pPr>
            <a:endParaRPr lang="en-US" sz="1000" b="1">
              <a:solidFill>
                <a:schemeClr val="tx2"/>
              </a:solidFill>
              <a:latin typeface="Gilroy" panose="00000500000000000000"/>
              <a:ea typeface="Lato Medium" panose="020F0502020204030203" pitchFamily="34" charset="0"/>
              <a:cs typeface="Lato Medium" panose="020F0502020204030203" pitchFamily="34" charset="0"/>
            </a:endParaRPr>
          </a:p>
          <a:p>
            <a:pPr marL="171450" indent="-171450">
              <a:buClr>
                <a:srgbClr val="FEAB21"/>
              </a:buClr>
              <a:buFont typeface="Wingdings" panose="05000000000000000000" pitchFamily="2" charset="2"/>
              <a:buChar char="§"/>
            </a:pPr>
            <a:r>
              <a:rPr lang="en-US" sz="1000" b="1">
                <a:solidFill>
                  <a:schemeClr val="tx2"/>
                </a:solidFill>
                <a:latin typeface="Gilroy" panose="00000500000000000000"/>
                <a:ea typeface="Lato Medium" panose="020F0502020204030203" pitchFamily="34" charset="0"/>
                <a:cs typeface="Lato Medium" panose="020F0502020204030203" pitchFamily="34" charset="0"/>
              </a:rPr>
              <a:t>~22% </a:t>
            </a:r>
            <a:r>
              <a:rPr lang="en-US" sz="1000">
                <a:solidFill>
                  <a:schemeClr val="tx2"/>
                </a:solidFill>
                <a:latin typeface="Gilroy" panose="00000500000000000000"/>
                <a:ea typeface="Lato Medium" panose="020F0502020204030203" pitchFamily="34" charset="0"/>
                <a:cs typeface="Lato Medium" panose="020F0502020204030203" pitchFamily="34" charset="0"/>
              </a:rPr>
              <a:t>of signed new leases since inception </a:t>
            </a:r>
            <a:r>
              <a:rPr lang="en-US" sz="1000" b="1">
                <a:solidFill>
                  <a:schemeClr val="tx2"/>
                </a:solidFill>
                <a:latin typeface="Gilroy" panose="00000500000000000000"/>
                <a:ea typeface="Lato Medium" panose="020F0502020204030203" pitchFamily="34" charset="0"/>
                <a:cs typeface="Lato Medium" panose="020F0502020204030203" pitchFamily="34" charset="0"/>
              </a:rPr>
              <a:t>exceeded UW downtime.</a:t>
            </a:r>
          </a:p>
          <a:p>
            <a:pPr>
              <a:buClr>
                <a:srgbClr val="FEAB21"/>
              </a:buClr>
            </a:pPr>
            <a:endParaRPr lang="en-US" sz="1000" b="1">
              <a:solidFill>
                <a:schemeClr val="tx2"/>
              </a:solidFill>
              <a:latin typeface="Gilroy" panose="00000500000000000000"/>
              <a:ea typeface="Lato Medium" panose="020F0502020204030203" pitchFamily="34" charset="0"/>
              <a:cs typeface="Lato Medium" panose="020F0502020204030203" pitchFamily="34" charset="0"/>
            </a:endParaRPr>
          </a:p>
          <a:p>
            <a:pPr marL="171450" indent="-171450">
              <a:buClr>
                <a:srgbClr val="FEAB21"/>
              </a:buClr>
              <a:buFont typeface="Wingdings" panose="05000000000000000000" pitchFamily="2" charset="2"/>
              <a:buChar char="§"/>
            </a:pPr>
            <a:r>
              <a:rPr lang="en-US" sz="1000" b="1">
                <a:solidFill>
                  <a:schemeClr val="tx2"/>
                </a:solidFill>
                <a:latin typeface="Gilroy" panose="00000500000000000000"/>
                <a:ea typeface="Lato Medium" panose="020F0502020204030203" pitchFamily="34" charset="0"/>
                <a:cs typeface="Lato Medium" panose="020F0502020204030203" pitchFamily="34" charset="0"/>
              </a:rPr>
              <a:t>39% </a:t>
            </a:r>
            <a:r>
              <a:rPr lang="en-US" sz="1000">
                <a:solidFill>
                  <a:schemeClr val="tx2"/>
                </a:solidFill>
                <a:latin typeface="Gilroy" panose="00000500000000000000"/>
                <a:ea typeface="Lato Medium" panose="020F0502020204030203" pitchFamily="34" charset="0"/>
                <a:cs typeface="Lato Medium" panose="020F0502020204030203" pitchFamily="34" charset="0"/>
              </a:rPr>
              <a:t>of the leases that exceeded UW downtime </a:t>
            </a:r>
            <a:r>
              <a:rPr lang="en-US" sz="1000" b="1">
                <a:solidFill>
                  <a:schemeClr val="tx2"/>
                </a:solidFill>
                <a:latin typeface="Gilroy" panose="00000500000000000000"/>
                <a:ea typeface="Lato Medium" panose="020F0502020204030203" pitchFamily="34" charset="0"/>
                <a:cs typeface="Lato Medium" panose="020F0502020204030203" pitchFamily="34" charset="0"/>
              </a:rPr>
              <a:t>occurred in the past year. </a:t>
            </a:r>
          </a:p>
          <a:p>
            <a:pPr marL="171450" indent="-171450">
              <a:buClr>
                <a:srgbClr val="FEAB21"/>
              </a:buClr>
              <a:buFont typeface="Wingdings" panose="05000000000000000000" pitchFamily="2" charset="2"/>
              <a:buChar char="§"/>
            </a:pPr>
            <a:endParaRPr lang="en-US" sz="1000">
              <a:solidFill>
                <a:schemeClr val="tx2"/>
              </a:solidFill>
              <a:highlight>
                <a:srgbClr val="FFFF00"/>
              </a:highlight>
              <a:latin typeface="Gilroy" panose="00000500000000000000"/>
              <a:ea typeface="Lato Medium" panose="020F0502020204030203" pitchFamily="34" charset="0"/>
              <a:cs typeface="Lato Medium" panose="020F0502020204030203" pitchFamily="34" charset="0"/>
            </a:endParaRPr>
          </a:p>
          <a:p>
            <a:pPr marL="171450" indent="-171450">
              <a:buClr>
                <a:srgbClr val="FEAB21"/>
              </a:buClr>
              <a:buFont typeface="Wingdings" panose="05000000000000000000" pitchFamily="2" charset="2"/>
              <a:buChar char="§"/>
            </a:pPr>
            <a:r>
              <a:rPr lang="en-US" sz="1000">
                <a:solidFill>
                  <a:schemeClr val="tx2"/>
                </a:solidFill>
                <a:latin typeface="Gilroy" panose="00000500000000000000"/>
                <a:ea typeface="Lato Medium" panose="020F0502020204030203" pitchFamily="34" charset="0"/>
                <a:cs typeface="Lato Medium" panose="020F0502020204030203" pitchFamily="34" charset="0"/>
              </a:rPr>
              <a:t>The data set represents </a:t>
            </a:r>
            <a:r>
              <a:rPr lang="en-US" sz="1000" b="1">
                <a:solidFill>
                  <a:schemeClr val="tx2"/>
                </a:solidFill>
                <a:latin typeface="Gilroy" panose="00000500000000000000"/>
                <a:ea typeface="Lato Medium" panose="020F0502020204030203" pitchFamily="34" charset="0"/>
                <a:cs typeface="Lato Medium" panose="020F0502020204030203" pitchFamily="34" charset="0"/>
              </a:rPr>
              <a:t>~127 new leases </a:t>
            </a:r>
            <a:r>
              <a:rPr lang="en-US" sz="1000">
                <a:solidFill>
                  <a:schemeClr val="tx2"/>
                </a:solidFill>
                <a:latin typeface="Gilroy" panose="00000500000000000000"/>
                <a:ea typeface="Lato Medium" panose="020F0502020204030203" pitchFamily="34" charset="0"/>
                <a:cs typeface="Lato Medium" panose="020F0502020204030203" pitchFamily="34" charset="0"/>
              </a:rPr>
              <a:t>signed since inception.</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FBEC983D-53AF-71F3-C060-393543D83A2E}"/>
                  </a:ext>
                </a:extLst>
              </p:cNvPr>
              <p:cNvGraphicFramePr/>
              <p:nvPr/>
            </p:nvGraphicFramePr>
            <p:xfrm>
              <a:off x="762555" y="3429000"/>
              <a:ext cx="4562475" cy="252778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4" name="Chart 3">
                <a:extLst>
                  <a:ext uri="{FF2B5EF4-FFF2-40B4-BE49-F238E27FC236}">
                    <a16:creationId xmlns:a16="http://schemas.microsoft.com/office/drawing/2014/main" id="{FBEC983D-53AF-71F3-C060-393543D83A2E}"/>
                  </a:ext>
                </a:extLst>
              </p:cNvPr>
              <p:cNvPicPr>
                <a:picLocks noGrp="1" noRot="1" noChangeAspect="1" noMove="1" noResize="1" noEditPoints="1" noAdjustHandles="1" noChangeArrowheads="1" noChangeShapeType="1"/>
              </p:cNvPicPr>
              <p:nvPr/>
            </p:nvPicPr>
            <p:blipFill>
              <a:blip r:embed="rId7"/>
              <a:stretch>
                <a:fillRect/>
              </a:stretch>
            </p:blipFill>
            <p:spPr>
              <a:xfrm>
                <a:off x="762555" y="3429000"/>
                <a:ext cx="4562475" cy="2527789"/>
              </a:xfrm>
              <a:prstGeom prst="rect">
                <a:avLst/>
              </a:prstGeom>
            </p:spPr>
          </p:pic>
        </mc:Fallback>
      </mc:AlternateContent>
      <p:graphicFrame>
        <p:nvGraphicFramePr>
          <p:cNvPr id="7" name="Chart 6">
            <a:extLst>
              <a:ext uri="{FF2B5EF4-FFF2-40B4-BE49-F238E27FC236}">
                <a16:creationId xmlns:a16="http://schemas.microsoft.com/office/drawing/2014/main" id="{D84241C4-7040-3EC2-6C17-D231FBF6BAAA}"/>
              </a:ext>
            </a:extLst>
          </p:cNvPr>
          <p:cNvGraphicFramePr/>
          <p:nvPr/>
        </p:nvGraphicFramePr>
        <p:xfrm>
          <a:off x="5673212" y="3341082"/>
          <a:ext cx="5423411" cy="306868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1235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45B4A47-69A9-F377-F7AA-263FD66E29E0}"/>
              </a:ext>
            </a:extLst>
          </p:cNvPr>
          <p:cNvGraphicFramePr>
            <a:graphicFrameLocks noChangeAspect="1"/>
          </p:cNvGraphicFramePr>
          <p:nvPr>
            <p:custDataLst>
              <p:tags r:id="rId1"/>
            </p:custDataLst>
            <p:extLst>
              <p:ext uri="{D42A27DB-BD31-4B8C-83A1-F6EECF244321}">
                <p14:modId xmlns:p14="http://schemas.microsoft.com/office/powerpoint/2010/main" val="1774942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B45B4A47-69A9-F377-F7AA-263FD66E29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DD2F91D-F9A9-D765-C9ED-5034F3D8A7CC}"/>
              </a:ext>
            </a:extLst>
          </p:cNvPr>
          <p:cNvSpPr>
            <a:spLocks noGrp="1"/>
          </p:cNvSpPr>
          <p:nvPr>
            <p:ph type="title"/>
          </p:nvPr>
        </p:nvSpPr>
        <p:spPr/>
        <p:txBody>
          <a:bodyPr vert="horz"/>
          <a:lstStyle/>
          <a:p>
            <a:r>
              <a:rPr lang="en-US"/>
              <a:t>Executive Summary </a:t>
            </a:r>
            <a:r>
              <a:rPr lang="en-US" b="0"/>
              <a:t>| Key Areas to Monitor</a:t>
            </a:r>
          </a:p>
        </p:txBody>
      </p:sp>
      <p:graphicFrame>
        <p:nvGraphicFramePr>
          <p:cNvPr id="8" name="Table 7">
            <a:extLst>
              <a:ext uri="{FF2B5EF4-FFF2-40B4-BE49-F238E27FC236}">
                <a16:creationId xmlns:a16="http://schemas.microsoft.com/office/drawing/2014/main" id="{F5A4862A-55A4-1E24-3621-240EC3DF7AEB}"/>
              </a:ext>
            </a:extLst>
          </p:cNvPr>
          <p:cNvGraphicFramePr>
            <a:graphicFrameLocks noGrp="1"/>
          </p:cNvGraphicFramePr>
          <p:nvPr>
            <p:extLst>
              <p:ext uri="{D42A27DB-BD31-4B8C-83A1-F6EECF244321}">
                <p14:modId xmlns:p14="http://schemas.microsoft.com/office/powerpoint/2010/main" val="3471830206"/>
              </p:ext>
            </p:extLst>
          </p:nvPr>
        </p:nvGraphicFramePr>
        <p:xfrm>
          <a:off x="760476" y="1169821"/>
          <a:ext cx="10671048" cy="5394960"/>
        </p:xfrm>
        <a:graphic>
          <a:graphicData uri="http://schemas.openxmlformats.org/drawingml/2006/table">
            <a:tbl>
              <a:tblPr firstRow="1">
                <a:tableStyleId>{1FECB4D8-DB02-4DC6-A0A2-4F2EBAE1DC90}</a:tableStyleId>
              </a:tblPr>
              <a:tblGrid>
                <a:gridCol w="1371600">
                  <a:extLst>
                    <a:ext uri="{9D8B030D-6E8A-4147-A177-3AD203B41FA5}">
                      <a16:colId xmlns:a16="http://schemas.microsoft.com/office/drawing/2014/main" val="3411246752"/>
                    </a:ext>
                  </a:extLst>
                </a:gridCol>
                <a:gridCol w="9299448">
                  <a:extLst>
                    <a:ext uri="{9D8B030D-6E8A-4147-A177-3AD203B41FA5}">
                      <a16:colId xmlns:a16="http://schemas.microsoft.com/office/drawing/2014/main" val="3709515568"/>
                    </a:ext>
                  </a:extLst>
                </a:gridCol>
              </a:tblGrid>
              <a:tr h="365760">
                <a:tc>
                  <a:txBody>
                    <a:bodyPr/>
                    <a:lstStyle/>
                    <a:p>
                      <a:pPr algn="ctr" fontAlgn="b"/>
                      <a:r>
                        <a:rPr lang="en-US" sz="1400" b="1" i="0" u="none" strike="noStrike">
                          <a:solidFill>
                            <a:srgbClr val="FFFFFF"/>
                          </a:solidFill>
                          <a:effectLst/>
                          <a:latin typeface="Gilroy" panose="00000500000000000000"/>
                        </a:rPr>
                        <a:t>Focus Area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r>
                        <a:rPr lang="en-US" sz="1400" b="1" i="0" u="none" strike="noStrike">
                          <a:solidFill>
                            <a:srgbClr val="FFFFFF"/>
                          </a:solidFill>
                          <a:effectLst/>
                          <a:latin typeface="Gilroy" panose="00000500000000000000"/>
                        </a:rPr>
                        <a:t>Commentary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1645920">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1" i="0" u="none" strike="noStrike">
                          <a:effectLst/>
                          <a:latin typeface="Gilroy" panose="00000500000000000000"/>
                        </a:rPr>
                        <a:t>Downtime &amp; Vacancies</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rtl="0">
                        <a:spcBef>
                          <a:spcPts val="300"/>
                        </a:spcBef>
                        <a:spcAft>
                          <a:spcPts val="750"/>
                        </a:spcAft>
                        <a:buFont typeface="Arial" panose="020B0604020202020204" pitchFamily="34" charset="0"/>
                        <a:buChar char="•"/>
                      </a:pPr>
                      <a:r>
                        <a:rPr lang="en-US" sz="1400" b="1">
                          <a:solidFill>
                            <a:srgbClr val="374151"/>
                          </a:solidFill>
                          <a:latin typeface="Gilroy" panose="00000500000000000000"/>
                          <a:ea typeface="Lato Medium"/>
                          <a:cs typeface="Lato Medium"/>
                        </a:rPr>
                        <a:t>Leasing Activity: </a:t>
                      </a:r>
                      <a:r>
                        <a:rPr lang="en-US" sz="1400">
                          <a:solidFill>
                            <a:srgbClr val="374151"/>
                          </a:solidFill>
                          <a:latin typeface="Gilroy" panose="00000500000000000000"/>
                          <a:ea typeface="Lato Medium"/>
                          <a:cs typeface="Lato Medium"/>
                        </a:rPr>
                        <a:t>During the quarter, we secured 18 new leases, achieving an 11% leasing spread. Despite this positive development, we experienced a negative net absorption of 500K SF, leading to a decline in physical occupancy to 88.3% and economic occupancy to 86.5%. The economic occupancy is expected to drop to 83% in Q2 and 81% in Q3</a:t>
                      </a:r>
                    </a:p>
                    <a:p>
                      <a:pPr marL="285750" indent="-285750" algn="l" rtl="0">
                        <a:spcBef>
                          <a:spcPts val="300"/>
                        </a:spcBef>
                        <a:spcAft>
                          <a:spcPts val="750"/>
                        </a:spcAft>
                        <a:buFont typeface="Arial" panose="020B0604020202020204" pitchFamily="34" charset="0"/>
                        <a:buChar char="•"/>
                      </a:pPr>
                      <a:r>
                        <a:rPr lang="en-US" sz="1400" b="1">
                          <a:solidFill>
                            <a:srgbClr val="374151"/>
                          </a:solidFill>
                          <a:latin typeface="Gilroy" panose="00000500000000000000"/>
                          <a:ea typeface="Lato Medium"/>
                          <a:cs typeface="Lato Medium"/>
                        </a:rPr>
                        <a:t>Financial Impact</a:t>
                      </a:r>
                      <a:r>
                        <a:rPr lang="en-US" sz="1400">
                          <a:solidFill>
                            <a:srgbClr val="374151"/>
                          </a:solidFill>
                          <a:latin typeface="Gilroy" panose="00000500000000000000"/>
                          <a:ea typeface="Lato Medium"/>
                          <a:cs typeface="Lato Medium"/>
                        </a:rPr>
                        <a:t>: As a result, our SS NOI decreased by 400K to 13.8M, representing a 5.4% YoC%, in line with our forecasts. Additionally, our Fund Reserves dropped by 4M, from 51M to 47M, primarily due to distributions of 4.6M.</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367428"/>
                  </a:ext>
                </a:extLst>
              </a:tr>
              <a:tr h="1645920">
                <a:tc>
                  <a:txBody>
                    <a:bodyPr/>
                    <a:lstStyle/>
                    <a:p>
                      <a:pPr algn="ctr" fontAlgn="b"/>
                      <a:r>
                        <a:rPr lang="en-US" sz="1400" b="1" i="0" u="none" strike="noStrike">
                          <a:effectLst/>
                          <a:latin typeface="Gilroy" panose="00000500000000000000"/>
                        </a:rPr>
                        <a:t>Availability</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lvl="0" indent="-285750" algn="l" defTabSz="914400" rtl="0" eaLnBrk="1" fontAlgn="b" latinLnBrk="0" hangingPunct="1">
                        <a:lnSpc>
                          <a:spcPct val="100000"/>
                        </a:lnSpc>
                        <a:spcBef>
                          <a:spcPts val="600"/>
                        </a:spcBef>
                        <a:spcAft>
                          <a:spcPts val="0"/>
                        </a:spcAft>
                        <a:buClrTx/>
                        <a:buSzTx/>
                        <a:buFont typeface="Arial" panose="020B0604020202020204" pitchFamily="34" charset="0"/>
                        <a:buChar char="•"/>
                        <a:tabLst/>
                        <a:defRPr/>
                      </a:pPr>
                      <a:r>
                        <a:rPr lang="en-US" sz="1400">
                          <a:solidFill>
                            <a:srgbClr val="374151"/>
                          </a:solidFill>
                          <a:latin typeface="Gilroy" panose="00000500000000000000"/>
                        </a:rPr>
                        <a:t>In our stress case, the debt availability is </a:t>
                      </a:r>
                      <a:r>
                        <a:rPr lang="en-US" sz="1400" b="1">
                          <a:solidFill>
                            <a:srgbClr val="374151"/>
                          </a:solidFill>
                          <a:latin typeface="Gilroy" panose="00000500000000000000"/>
                        </a:rPr>
                        <a:t>forecasted to drop to ($6M) in Q4 2025 with no dispositions or refi, </a:t>
                      </a:r>
                      <a:r>
                        <a:rPr lang="en-US" sz="1400">
                          <a:solidFill>
                            <a:srgbClr val="374151"/>
                          </a:solidFill>
                          <a:latin typeface="Gilroy" panose="00000500000000000000"/>
                        </a:rPr>
                        <a:t>but it remains at +$38M in Q4 when factoring in the disposition plan (with no refi)</a:t>
                      </a:r>
                    </a:p>
                    <a:p>
                      <a:pPr marL="285750" marR="0" lvl="0" indent="-285750" algn="l" defTabSz="914400" rtl="0" eaLnBrk="1" fontAlgn="b" latinLnBrk="0" hangingPunct="1">
                        <a:lnSpc>
                          <a:spcPct val="100000"/>
                        </a:lnSpc>
                        <a:spcBef>
                          <a:spcPts val="600"/>
                        </a:spcBef>
                        <a:spcAft>
                          <a:spcPts val="0"/>
                        </a:spcAft>
                        <a:buClrTx/>
                        <a:buSzTx/>
                        <a:buFont typeface="Arial" panose="020B0604020202020204" pitchFamily="34" charset="0"/>
                        <a:buChar char="•"/>
                        <a:tabLst/>
                        <a:defRPr/>
                      </a:pPr>
                      <a:r>
                        <a:rPr lang="en-US" sz="1400">
                          <a:solidFill>
                            <a:srgbClr val="374151"/>
                          </a:solidFill>
                          <a:latin typeface="Gilroy" panose="00000500000000000000"/>
                        </a:rPr>
                        <a:t>Even if we refi, we still need to </a:t>
                      </a:r>
                      <a:r>
                        <a:rPr lang="en-US" sz="1400" b="1">
                          <a:solidFill>
                            <a:srgbClr val="374151"/>
                          </a:solidFill>
                          <a:latin typeface="Gilroy" panose="00000500000000000000"/>
                        </a:rPr>
                        <a:t>closely monitor our disposition plan since we will run into an FCCR issue </a:t>
                      </a:r>
                      <a:r>
                        <a:rPr lang="en-US" sz="1400">
                          <a:solidFill>
                            <a:srgbClr val="374151"/>
                          </a:solidFill>
                          <a:latin typeface="Gilroy" panose="00000500000000000000"/>
                        </a:rPr>
                        <a:t>with no dispositions and a refi at higher leverage (FCCR will fall to 1.47x in Q1 2026)</a:t>
                      </a:r>
                      <a:endParaRPr lang="en-US" sz="1400">
                        <a:solidFill>
                          <a:srgbClr val="374151"/>
                        </a:solidFill>
                        <a:latin typeface="Gilroy" panose="00000500000000000000"/>
                        <a:ea typeface="Lato Medium"/>
                        <a:cs typeface="Lato Medium"/>
                      </a:endParaRPr>
                    </a:p>
                    <a:p>
                      <a:pPr marL="285750" marR="0" lvl="0" indent="-285750" algn="l" defTabSz="914400" rtl="0" eaLnBrk="1" fontAlgn="b" latinLnBrk="0" hangingPunct="1">
                        <a:lnSpc>
                          <a:spcPct val="100000"/>
                        </a:lnSpc>
                        <a:spcBef>
                          <a:spcPts val="600"/>
                        </a:spcBef>
                        <a:spcAft>
                          <a:spcPts val="0"/>
                        </a:spcAft>
                        <a:buClrTx/>
                        <a:buSzTx/>
                        <a:buFont typeface="Arial" panose="020B0604020202020204" pitchFamily="34" charset="0"/>
                        <a:buChar char="•"/>
                        <a:tabLst/>
                        <a:defRPr/>
                      </a:pPr>
                      <a:r>
                        <a:rPr lang="en-US" sz="1400">
                          <a:solidFill>
                            <a:srgbClr val="374151"/>
                          </a:solidFill>
                          <a:latin typeface="Gilroy" panose="00000500000000000000"/>
                          <a:ea typeface="Lato Medium"/>
                          <a:cs typeface="Lato Medium"/>
                        </a:rPr>
                        <a:t>To ensure positive reserves and FCCR under stress tests, we </a:t>
                      </a:r>
                      <a:r>
                        <a:rPr lang="en-US" sz="1400" b="1">
                          <a:solidFill>
                            <a:srgbClr val="374151"/>
                          </a:solidFill>
                          <a:latin typeface="Gilroy" panose="00000500000000000000"/>
                          <a:ea typeface="Lato Medium"/>
                          <a:cs typeface="Lato Medium"/>
                        </a:rPr>
                        <a:t>need to complete the disposition of $30M. </a:t>
                      </a:r>
                      <a:r>
                        <a:rPr lang="en-US" sz="1400">
                          <a:solidFill>
                            <a:srgbClr val="374151"/>
                          </a:solidFill>
                          <a:latin typeface="Gilroy" panose="00000500000000000000"/>
                          <a:ea typeface="Lato Medium"/>
                          <a:cs typeface="Lato Medium"/>
                        </a:rPr>
                        <a:t>Our team is working to generate $69M in sales proceeds, with ~$18M of proceeds expected to be received during Q2 from 3 properties currently under contract.</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665811"/>
                  </a:ext>
                </a:extLst>
              </a:tr>
              <a:tr h="1645920">
                <a:tc>
                  <a:txBody>
                    <a:bodyPr/>
                    <a:lstStyle/>
                    <a:p>
                      <a:pPr algn="ctr" fontAlgn="b"/>
                      <a:r>
                        <a:rPr lang="en-US" sz="1400" b="1" i="0" u="none" strike="noStrike">
                          <a:effectLst/>
                          <a:latin typeface="Gilroy" panose="00000500000000000000"/>
                        </a:rPr>
                        <a:t>Cashflow &amp; Distributions</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94240" lvl="0" indent="-285750" algn="l" rtl="0">
                        <a:spcBef>
                          <a:spcPts val="300"/>
                        </a:spcBef>
                        <a:buFont typeface="Arial" panose="020B0604020202020204" pitchFamily="34" charset="0"/>
                        <a:buChar char="•"/>
                      </a:pPr>
                      <a:r>
                        <a:rPr lang="en-US" sz="1400">
                          <a:solidFill>
                            <a:srgbClr val="374151"/>
                          </a:solidFill>
                          <a:latin typeface="Gilroy" panose="00000500000000000000"/>
                        </a:rPr>
                        <a:t>For each of the last few quarters, we have </a:t>
                      </a:r>
                      <a:r>
                        <a:rPr lang="en-US" sz="1400" b="1">
                          <a:solidFill>
                            <a:srgbClr val="374151"/>
                          </a:solidFill>
                          <a:latin typeface="Gilroy" panose="00000500000000000000"/>
                        </a:rPr>
                        <a:t>distributed $4.6M (3.7% Core FFO). </a:t>
                      </a:r>
                      <a:r>
                        <a:rPr lang="en-US" sz="1400">
                          <a:solidFill>
                            <a:srgbClr val="374151"/>
                          </a:solidFill>
                          <a:latin typeface="Gilroy" panose="00000500000000000000"/>
                        </a:rPr>
                        <a:t>Per the latest model, we expect to generate </a:t>
                      </a:r>
                      <a:r>
                        <a:rPr lang="en-US" sz="1400" b="1">
                          <a:solidFill>
                            <a:srgbClr val="374151"/>
                          </a:solidFill>
                          <a:latin typeface="Gilroy" panose="00000500000000000000"/>
                        </a:rPr>
                        <a:t>Core FFO of $4.0M (~3.2%) for the next few quarters</a:t>
                      </a:r>
                    </a:p>
                    <a:p>
                      <a:pPr marL="294240" lvl="0" indent="-285750" algn="l" rtl="0">
                        <a:spcBef>
                          <a:spcPts val="300"/>
                        </a:spcBef>
                        <a:buFont typeface="Arial" panose="020B0604020202020204" pitchFamily="34" charset="0"/>
                        <a:buChar char="•"/>
                      </a:pPr>
                      <a:r>
                        <a:rPr lang="en-US" sz="1400">
                          <a:solidFill>
                            <a:srgbClr val="374151"/>
                          </a:solidFill>
                          <a:latin typeface="Gilroy" panose="00000500000000000000"/>
                        </a:rPr>
                        <a:t>The Fund can sustain </a:t>
                      </a:r>
                      <a:r>
                        <a:rPr lang="en-US" sz="1400" b="1">
                          <a:solidFill>
                            <a:srgbClr val="374151"/>
                          </a:solidFill>
                          <a:latin typeface="Gilroy" panose="00000500000000000000"/>
                        </a:rPr>
                        <a:t>distributing $4.6M in Q1, </a:t>
                      </a:r>
                      <a:r>
                        <a:rPr lang="en-US" sz="1400">
                          <a:solidFill>
                            <a:srgbClr val="374151"/>
                          </a:solidFill>
                          <a:latin typeface="Gilroy" panose="00000500000000000000"/>
                        </a:rPr>
                        <a:t>despite $3.8M Core FFO. Future distributions will be dependent upon completing dispositions and relying on capital gains</a:t>
                      </a:r>
                    </a:p>
                    <a:p>
                      <a:pPr marL="294240" lvl="0" indent="-285750" algn="l" rtl="0">
                        <a:spcBef>
                          <a:spcPts val="300"/>
                        </a:spcBef>
                        <a:buFont typeface="Arial" panose="020B0604020202020204" pitchFamily="34" charset="0"/>
                        <a:buChar char="•"/>
                      </a:pPr>
                      <a:r>
                        <a:rPr lang="en-US" sz="1400" b="1">
                          <a:solidFill>
                            <a:srgbClr val="374151"/>
                          </a:solidFill>
                          <a:latin typeface="Gilroy" panose="00000500000000000000"/>
                        </a:rPr>
                        <a:t>After refi, Core FFO will drop to $2.5-3.5M </a:t>
                      </a:r>
                      <a:r>
                        <a:rPr lang="en-US" sz="1400">
                          <a:solidFill>
                            <a:srgbClr val="374151"/>
                          </a:solidFill>
                          <a:latin typeface="Gilroy" panose="00000500000000000000"/>
                        </a:rPr>
                        <a:t>for the remainder of 2025, but we will be able to distribute ~$50M of refi proceeds back to investors (subject to payout ratio)</a:t>
                      </a:r>
                    </a:p>
                  </a:txBody>
                  <a:tcPr anchor="ctr">
                    <a:lnL>
                      <a:noFill/>
                    </a:lnL>
                    <a:lnR>
                      <a:noFill/>
                    </a:lnR>
                    <a:lnT w="1270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2275884"/>
                  </a:ext>
                </a:extLst>
              </a:tr>
            </a:tbl>
          </a:graphicData>
        </a:graphic>
      </p:graphicFrame>
    </p:spTree>
    <p:extLst>
      <p:ext uri="{BB962C8B-B14F-4D97-AF65-F5344CB8AC3E}">
        <p14:creationId xmlns:p14="http://schemas.microsoft.com/office/powerpoint/2010/main" val="3171604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82A8C-3C3D-A88B-F310-93C731397DC1}"/>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3DC9225C-911B-6E32-4A2A-7542176C2AC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3DC9225C-911B-6E32-4A2A-7542176C2A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8327396-6989-7281-9705-1669EC520014}"/>
              </a:ext>
            </a:extLst>
          </p:cNvPr>
          <p:cNvSpPr>
            <a:spLocks noGrp="1"/>
          </p:cNvSpPr>
          <p:nvPr>
            <p:ph type="title"/>
          </p:nvPr>
        </p:nvSpPr>
        <p:spPr/>
        <p:txBody>
          <a:bodyPr vert="horz"/>
          <a:lstStyle/>
          <a:p>
            <a:r>
              <a:rPr lang="en-US"/>
              <a:t>Portfolio Downtime since Inception | </a:t>
            </a:r>
            <a:r>
              <a:rPr lang="en-US" b="0"/>
              <a:t>How is actual Downtime trending?</a:t>
            </a:r>
          </a:p>
        </p:txBody>
      </p:sp>
      <p:graphicFrame>
        <p:nvGraphicFramePr>
          <p:cNvPr id="7" name="Chart 6">
            <a:extLst>
              <a:ext uri="{FF2B5EF4-FFF2-40B4-BE49-F238E27FC236}">
                <a16:creationId xmlns:a16="http://schemas.microsoft.com/office/drawing/2014/main" id="{2F9D027D-941A-49FB-F6AD-B834A356048A}"/>
              </a:ext>
            </a:extLst>
          </p:cNvPr>
          <p:cNvGraphicFramePr/>
          <p:nvPr/>
        </p:nvGraphicFramePr>
        <p:xfrm>
          <a:off x="762555" y="1676400"/>
          <a:ext cx="10694339" cy="481404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95301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FD696-E1C8-58B3-1FE0-4556119DD2D3}"/>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F138D047-9199-C143-9A81-A985015FF6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F138D047-9199-C143-9A81-A985015FF6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757A819-6CD2-1E10-31B6-D0D4031B8DF7}"/>
              </a:ext>
            </a:extLst>
          </p:cNvPr>
          <p:cNvSpPr>
            <a:spLocks noGrp="1"/>
          </p:cNvSpPr>
          <p:nvPr>
            <p:ph type="title"/>
          </p:nvPr>
        </p:nvSpPr>
        <p:spPr/>
        <p:txBody>
          <a:bodyPr vert="horz"/>
          <a:lstStyle/>
          <a:p>
            <a:r>
              <a:rPr lang="en-US"/>
              <a:t>Tenants Lost | </a:t>
            </a:r>
            <a:r>
              <a:rPr lang="en-US" b="0"/>
              <a:t>Impact on Renewal Rate (Fund 2 &amp; Fund 3)</a:t>
            </a:r>
          </a:p>
        </p:txBody>
      </p:sp>
      <p:sp>
        <p:nvSpPr>
          <p:cNvPr id="3" name="TextBox 2">
            <a:extLst>
              <a:ext uri="{FF2B5EF4-FFF2-40B4-BE49-F238E27FC236}">
                <a16:creationId xmlns:a16="http://schemas.microsoft.com/office/drawing/2014/main" id="{97546471-D1D4-ABDD-A030-09CBC5483A8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002D0A64-F154-ECE5-012F-4B8E7DF922A8}"/>
              </a:ext>
            </a:extLst>
          </p:cNvPr>
          <p:cNvSpPr txBox="1"/>
          <p:nvPr/>
        </p:nvSpPr>
        <p:spPr>
          <a:xfrm>
            <a:off x="710033" y="1294907"/>
            <a:ext cx="10856153" cy="523220"/>
          </a:xfrm>
          <a:prstGeom prst="rect">
            <a:avLst/>
          </a:prstGeom>
          <a:solidFill>
            <a:schemeClr val="bg1">
              <a:lumMod val="95000"/>
            </a:schemeClr>
          </a:solidFill>
        </p:spPr>
        <p:txBody>
          <a:bodyPr wrap="square">
            <a:spAutoFit/>
          </a:bodyPr>
          <a:lstStyle/>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The past quarter saw a total of 19 tenant move-outs across markets, varying in size ranges. Four of the move-outs were a result of a business closure/financial difficulty and one was the result of an eviction. </a:t>
            </a:r>
            <a:endParaRPr lang="en-US" sz="14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pSp>
        <p:nvGrpSpPr>
          <p:cNvPr id="5" name="Group 4">
            <a:extLst>
              <a:ext uri="{FF2B5EF4-FFF2-40B4-BE49-F238E27FC236}">
                <a16:creationId xmlns:a16="http://schemas.microsoft.com/office/drawing/2014/main" id="{5CEA3B1C-54A4-E24C-32F5-5F241ED9B210}"/>
              </a:ext>
            </a:extLst>
          </p:cNvPr>
          <p:cNvGrpSpPr/>
          <p:nvPr/>
        </p:nvGrpSpPr>
        <p:grpSpPr>
          <a:xfrm>
            <a:off x="1191625" y="2078147"/>
            <a:ext cx="9334616" cy="2961727"/>
            <a:chOff x="1428692" y="2132135"/>
            <a:chExt cx="9334616" cy="2961727"/>
          </a:xfrm>
        </p:grpSpPr>
        <p:graphicFrame>
          <p:nvGraphicFramePr>
            <p:cNvPr id="8" name="Chart 7">
              <a:extLst>
                <a:ext uri="{FF2B5EF4-FFF2-40B4-BE49-F238E27FC236}">
                  <a16:creationId xmlns:a16="http://schemas.microsoft.com/office/drawing/2014/main" id="{E7B9087B-B98F-DDB0-5347-7F0C6BE4307B}"/>
                </a:ext>
              </a:extLst>
            </p:cNvPr>
            <p:cNvGraphicFramePr>
              <a:graphicFrameLocks/>
            </p:cNvGraphicFramePr>
            <p:nvPr>
              <p:extLst>
                <p:ext uri="{D42A27DB-BD31-4B8C-83A1-F6EECF244321}">
                  <p14:modId xmlns:p14="http://schemas.microsoft.com/office/powerpoint/2010/main" val="2753085422"/>
                </p:ext>
              </p:extLst>
            </p:nvPr>
          </p:nvGraphicFramePr>
          <p:xfrm>
            <a:off x="1428692" y="2132135"/>
            <a:ext cx="4784221" cy="296172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8AB8D04A-549B-F52F-9639-8708F66551F2}"/>
                </a:ext>
              </a:extLst>
            </p:cNvPr>
            <p:cNvGraphicFramePr>
              <a:graphicFrameLocks/>
            </p:cNvGraphicFramePr>
            <p:nvPr>
              <p:extLst>
                <p:ext uri="{D42A27DB-BD31-4B8C-83A1-F6EECF244321}">
                  <p14:modId xmlns:p14="http://schemas.microsoft.com/office/powerpoint/2010/main" val="2428342137"/>
                </p:ext>
              </p:extLst>
            </p:nvPr>
          </p:nvGraphicFramePr>
          <p:xfrm>
            <a:off x="6624782" y="2132135"/>
            <a:ext cx="4138526" cy="2961727"/>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88409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AR (Operational Overview)</a:t>
            </a:r>
          </a:p>
        </p:txBody>
      </p:sp>
    </p:spTree>
    <p:extLst>
      <p:ext uri="{BB962C8B-B14F-4D97-AF65-F5344CB8AC3E}">
        <p14:creationId xmlns:p14="http://schemas.microsoft.com/office/powerpoint/2010/main" val="410801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F99B-A694-2BD5-6618-54B963B11C4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53A8F29-2B54-DC95-FC5B-274A0DB1C621}"/>
              </a:ext>
            </a:extLst>
          </p:cNvPr>
          <p:cNvSpPr/>
          <p:nvPr/>
        </p:nvSpPr>
        <p:spPr>
          <a:xfrm>
            <a:off x="718262" y="1152728"/>
            <a:ext cx="1109791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a:t>How are the tenants from Q4 trending?</a:t>
            </a:r>
          </a:p>
        </p:txBody>
      </p:sp>
      <p:graphicFrame>
        <p:nvGraphicFramePr>
          <p:cNvPr id="4" name="think-cell data - do not delete" hidden="1">
            <a:extLst>
              <a:ext uri="{FF2B5EF4-FFF2-40B4-BE49-F238E27FC236}">
                <a16:creationId xmlns:a16="http://schemas.microsoft.com/office/drawing/2014/main" id="{655E46F5-6332-2188-826B-83161E9BA2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655E46F5-6332-2188-826B-83161E9BA2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E95556A-C785-4317-33F4-BCC6D88CECEA}"/>
              </a:ext>
            </a:extLst>
          </p:cNvPr>
          <p:cNvSpPr>
            <a:spLocks noGrp="1"/>
          </p:cNvSpPr>
          <p:nvPr>
            <p:ph type="title"/>
          </p:nvPr>
        </p:nvSpPr>
        <p:spPr/>
        <p:txBody>
          <a:bodyPr vert="horz"/>
          <a:lstStyle/>
          <a:p>
            <a:r>
              <a:rPr lang="en-US"/>
              <a:t>Fund 2 | Tenant AR Summary</a:t>
            </a:r>
          </a:p>
        </p:txBody>
      </p:sp>
      <p:sp>
        <p:nvSpPr>
          <p:cNvPr id="8" name="TextBox 7">
            <a:extLst>
              <a:ext uri="{FF2B5EF4-FFF2-40B4-BE49-F238E27FC236}">
                <a16:creationId xmlns:a16="http://schemas.microsoft.com/office/drawing/2014/main" id="{61B50E18-EB08-5805-94B8-92AC9698ED7D}"/>
              </a:ext>
            </a:extLst>
          </p:cNvPr>
          <p:cNvSpPr txBox="1"/>
          <p:nvPr/>
        </p:nvSpPr>
        <p:spPr>
          <a:xfrm>
            <a:off x="718262" y="1422710"/>
            <a:ext cx="11097916" cy="830997"/>
          </a:xfrm>
          <a:prstGeom prst="rect">
            <a:avLst/>
          </a:prstGeom>
          <a:solidFill>
            <a:schemeClr val="bg1">
              <a:lumMod val="95000"/>
            </a:schemeClr>
          </a:solidFill>
        </p:spPr>
        <p:txBody>
          <a:bodyPr wrap="square" lIns="91440" tIns="45720" rIns="91440" bIns="45720" anchor="t">
            <a:spAutoFit/>
          </a:bodyPr>
          <a:lstStyle/>
          <a:p>
            <a:pPr marL="285750" indent="-285750">
              <a:buClr>
                <a:schemeClr val="accent2"/>
              </a:buClr>
              <a:buFont typeface="+mj-lt"/>
              <a:buAutoNum type="arabicPeriod"/>
            </a:pPr>
            <a:r>
              <a:rPr lang="en-US" sz="1200">
                <a:solidFill>
                  <a:schemeClr val="tx2"/>
                </a:solidFill>
                <a:latin typeface="Gilroy" panose="00000500000000000000"/>
                <a:ea typeface="Lato Medium" panose="020F0502020204030203" pitchFamily="34" charset="0"/>
                <a:cs typeface="Lato Medium" panose="020F0502020204030203" pitchFamily="34" charset="0"/>
              </a:rPr>
              <a:t>Collections for </a:t>
            </a:r>
            <a:r>
              <a:rPr lang="en-US" sz="1200" b="1">
                <a:solidFill>
                  <a:schemeClr val="tx2"/>
                </a:solidFill>
                <a:latin typeface="Gilroy" panose="00000500000000000000"/>
                <a:ea typeface="Lato Medium" panose="020F0502020204030203" pitchFamily="34" charset="0"/>
                <a:cs typeface="Lato Medium" panose="020F0502020204030203" pitchFamily="34" charset="0"/>
              </a:rPr>
              <a:t>Level 1 tenants have cleared up </a:t>
            </a:r>
            <a:r>
              <a:rPr lang="en-US" sz="1200">
                <a:solidFill>
                  <a:schemeClr val="tx2"/>
                </a:solidFill>
                <a:latin typeface="Gilroy" panose="00000500000000000000"/>
                <a:ea typeface="Lato Medium" panose="020F0502020204030203" pitchFamily="34" charset="0"/>
                <a:cs typeface="Lato Medium" panose="020F0502020204030203" pitchFamily="34" charset="0"/>
              </a:rPr>
              <a:t>their 60+ day balance</a:t>
            </a:r>
          </a:p>
          <a:p>
            <a:pPr marL="285750" indent="-285750">
              <a:buClr>
                <a:schemeClr val="accent2"/>
              </a:buClr>
              <a:buFont typeface="+mj-lt"/>
              <a:buAutoNum type="arabicPeriod"/>
            </a:pPr>
            <a:r>
              <a:rPr lang="en-US" sz="1200" b="1" i="0" u="none" strike="noStrike">
                <a:solidFill>
                  <a:srgbClr val="44546A"/>
                </a:solidFill>
                <a:effectLst/>
                <a:latin typeface="Gilroy" panose="00000500000000000000"/>
              </a:rPr>
              <a:t>Level 2 tenants have cleared up </a:t>
            </a:r>
            <a:r>
              <a:rPr lang="en-US" sz="1200" i="0" u="none" strike="noStrike">
                <a:solidFill>
                  <a:srgbClr val="44546A"/>
                </a:solidFill>
                <a:effectLst/>
                <a:latin typeface="Gilroy" panose="00000500000000000000"/>
              </a:rPr>
              <a:t>their 60+ balance</a:t>
            </a:r>
            <a:r>
              <a:rPr lang="en-US" sz="1200" b="0" i="0" u="none" strike="noStrike">
                <a:solidFill>
                  <a:srgbClr val="44546A"/>
                </a:solidFill>
                <a:effectLst/>
                <a:latin typeface="Gilroy" panose="00000500000000000000"/>
              </a:rPr>
              <a:t> driven by Bengal write-off </a:t>
            </a:r>
            <a:endParaRPr lang="en-US" sz="1200" b="0" i="0">
              <a:solidFill>
                <a:srgbClr val="000000"/>
              </a:solidFill>
              <a:effectLst/>
              <a:latin typeface="Arial" panose="020B0604020202020204" pitchFamily="34" charset="0"/>
            </a:endParaRPr>
          </a:p>
          <a:p>
            <a:pPr marL="285750" indent="-285750">
              <a:buClr>
                <a:schemeClr val="accent2"/>
              </a:buClr>
              <a:buFont typeface="+mj-lt"/>
              <a:buAutoNum type="arabicPeriod"/>
            </a:pPr>
            <a:r>
              <a:rPr lang="en-US" sz="1200" b="1">
                <a:solidFill>
                  <a:schemeClr val="tx2"/>
                </a:solidFill>
                <a:latin typeface="Gilroy" panose="00000500000000000000"/>
                <a:ea typeface="Lato Medium"/>
                <a:cs typeface="Lato Medium"/>
              </a:rPr>
              <a:t>Level 4 tenants continue to accrue a balance, increasing </a:t>
            </a:r>
            <a:r>
              <a:rPr lang="en-US" sz="1200">
                <a:solidFill>
                  <a:schemeClr val="tx2"/>
                </a:solidFill>
                <a:latin typeface="Gilroy" panose="00000500000000000000"/>
                <a:ea typeface="Lato Medium"/>
                <a:cs typeface="Lato Medium"/>
              </a:rPr>
              <a:t>from $1.2M to $1.47M, predominantly driven by </a:t>
            </a:r>
            <a:r>
              <a:rPr lang="en-US" sz="1200" err="1">
                <a:solidFill>
                  <a:schemeClr val="tx2"/>
                </a:solidFill>
                <a:latin typeface="Gilroy" panose="00000500000000000000"/>
                <a:ea typeface="Lato Medium"/>
                <a:cs typeface="Lato Medium"/>
              </a:rPr>
              <a:t>TexPac</a:t>
            </a:r>
            <a:r>
              <a:rPr lang="en-US" sz="1200">
                <a:solidFill>
                  <a:schemeClr val="tx2"/>
                </a:solidFill>
                <a:latin typeface="Gilroy" panose="00000500000000000000"/>
                <a:ea typeface="Lato Medium"/>
                <a:cs typeface="Lato Medium"/>
              </a:rPr>
              <a:t> (TX) &amp; RPI (NJ)</a:t>
            </a:r>
          </a:p>
          <a:p>
            <a:pPr marL="285750" indent="-285750">
              <a:buClr>
                <a:schemeClr val="accent2"/>
              </a:buClr>
              <a:buFont typeface="+mj-lt"/>
              <a:buAutoNum type="arabicPeriod"/>
            </a:pPr>
            <a:r>
              <a:rPr lang="en-US" sz="1200" b="1">
                <a:solidFill>
                  <a:schemeClr val="tx2"/>
                </a:solidFill>
                <a:latin typeface="Gilroy" panose="00000500000000000000"/>
                <a:ea typeface="Lato Medium"/>
                <a:cs typeface="Lato Medium"/>
              </a:rPr>
              <a:t>Prior Level 4</a:t>
            </a:r>
            <a:r>
              <a:rPr lang="en-US" sz="1200">
                <a:solidFill>
                  <a:schemeClr val="tx2"/>
                </a:solidFill>
                <a:latin typeface="Gilroy" panose="00000500000000000000"/>
                <a:ea typeface="Lato Medium"/>
                <a:cs typeface="Lato Medium"/>
              </a:rPr>
              <a:t> tenants, </a:t>
            </a:r>
            <a:r>
              <a:rPr lang="en-US" sz="1200" err="1">
                <a:solidFill>
                  <a:schemeClr val="tx2"/>
                </a:solidFill>
                <a:latin typeface="Gilroy" panose="00000500000000000000"/>
                <a:ea typeface="Lato Medium"/>
                <a:cs typeface="Lato Medium"/>
              </a:rPr>
              <a:t>Motorvation</a:t>
            </a:r>
            <a:r>
              <a:rPr lang="en-US" sz="1200">
                <a:solidFill>
                  <a:schemeClr val="tx2"/>
                </a:solidFill>
                <a:latin typeface="Gilroy" panose="00000500000000000000"/>
                <a:ea typeface="Lato Medium"/>
                <a:cs typeface="Lato Medium"/>
              </a:rPr>
              <a:t> (GA) and Titan Solar (TX), have been removed and written-off</a:t>
            </a:r>
          </a:p>
        </p:txBody>
      </p:sp>
      <p:graphicFrame>
        <p:nvGraphicFramePr>
          <p:cNvPr id="15" name="Table 14">
            <a:extLst>
              <a:ext uri="{FF2B5EF4-FFF2-40B4-BE49-F238E27FC236}">
                <a16:creationId xmlns:a16="http://schemas.microsoft.com/office/drawing/2014/main" id="{4D7C1B9C-7E89-AF3F-1089-092F76C6449C}"/>
              </a:ext>
            </a:extLst>
          </p:cNvPr>
          <p:cNvGraphicFramePr>
            <a:graphicFrameLocks noGrp="1"/>
          </p:cNvGraphicFramePr>
          <p:nvPr>
            <p:extLst>
              <p:ext uri="{D42A27DB-BD31-4B8C-83A1-F6EECF244321}">
                <p14:modId xmlns:p14="http://schemas.microsoft.com/office/powerpoint/2010/main" val="708245958"/>
              </p:ext>
            </p:extLst>
          </p:nvPr>
        </p:nvGraphicFramePr>
        <p:xfrm>
          <a:off x="9601200" y="2680783"/>
          <a:ext cx="2214978" cy="1389918"/>
        </p:xfrm>
        <a:graphic>
          <a:graphicData uri="http://schemas.openxmlformats.org/drawingml/2006/table">
            <a:tbl>
              <a:tblPr>
                <a:tableStyleId>{F5AB1C69-6EDB-4FF4-983F-18BD219EF322}</a:tableStyleId>
              </a:tblPr>
              <a:tblGrid>
                <a:gridCol w="481081">
                  <a:extLst>
                    <a:ext uri="{9D8B030D-6E8A-4147-A177-3AD203B41FA5}">
                      <a16:colId xmlns:a16="http://schemas.microsoft.com/office/drawing/2014/main" val="745382923"/>
                    </a:ext>
                  </a:extLst>
                </a:gridCol>
                <a:gridCol w="1733897">
                  <a:extLst>
                    <a:ext uri="{9D8B030D-6E8A-4147-A177-3AD203B41FA5}">
                      <a16:colId xmlns:a16="http://schemas.microsoft.com/office/drawing/2014/main" val="1719930403"/>
                    </a:ext>
                  </a:extLst>
                </a:gridCol>
              </a:tblGrid>
              <a:tr h="231653">
                <a:tc>
                  <a:txBody>
                    <a:bodyPr/>
                    <a:lstStyle/>
                    <a:p>
                      <a:pPr algn="ctr" fontAlgn="b"/>
                      <a:r>
                        <a:rPr lang="en-US" sz="1000" b="1" u="none" strike="noStrike">
                          <a:solidFill>
                            <a:schemeClr val="tx2"/>
                          </a:solidFill>
                          <a:effectLst/>
                        </a:rPr>
                        <a:t>Level</a:t>
                      </a:r>
                      <a:endParaRPr lang="en-US" sz="1000" b="1"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b="1" u="none" strike="noStrike">
                          <a:solidFill>
                            <a:schemeClr val="tx2"/>
                          </a:solidFill>
                          <a:effectLst/>
                        </a:rPr>
                        <a:t>Description</a:t>
                      </a:r>
                      <a:endParaRPr lang="en-US" sz="1000" b="1" i="0" u="none" strike="noStrike">
                        <a:solidFill>
                          <a:schemeClr val="tx2"/>
                        </a:solidFill>
                        <a:effectLst/>
                        <a:latin typeface="Aptos" panose="020B0004020202020204" pitchFamily="34" charset="0"/>
                      </a:endParaRPr>
                    </a:p>
                  </a:txBody>
                  <a:tcPr marL="0" marR="0" marT="0" marB="0" anchor="b"/>
                </a:tc>
                <a:extLst>
                  <a:ext uri="{0D108BD9-81ED-4DB2-BD59-A6C34878D82A}">
                    <a16:rowId xmlns:a16="http://schemas.microsoft.com/office/drawing/2014/main" val="3501247825"/>
                  </a:ext>
                </a:extLst>
              </a:tr>
              <a:tr h="231653">
                <a:tc>
                  <a:txBody>
                    <a:bodyPr/>
                    <a:lstStyle/>
                    <a:p>
                      <a:pPr algn="ctr" fontAlgn="b"/>
                      <a:r>
                        <a:rPr lang="en-US" sz="1000" u="none" strike="noStrike">
                          <a:solidFill>
                            <a:schemeClr val="tx2"/>
                          </a:solidFill>
                          <a:effectLst/>
                        </a:rPr>
                        <a:t>0</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Known Vacate</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2957074321"/>
                  </a:ext>
                </a:extLst>
              </a:tr>
              <a:tr h="231653">
                <a:tc>
                  <a:txBody>
                    <a:bodyPr/>
                    <a:lstStyle/>
                    <a:p>
                      <a:pPr algn="ctr" fontAlgn="b"/>
                      <a:r>
                        <a:rPr lang="en-US" sz="1000" u="none" strike="noStrike">
                          <a:solidFill>
                            <a:schemeClr val="tx2"/>
                          </a:solidFill>
                          <a:effectLst/>
                        </a:rPr>
                        <a:t>1</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Administrative</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2684194746"/>
                  </a:ext>
                </a:extLst>
              </a:tr>
              <a:tr h="231653">
                <a:tc>
                  <a:txBody>
                    <a:bodyPr/>
                    <a:lstStyle/>
                    <a:p>
                      <a:pPr algn="ctr" fontAlgn="b"/>
                      <a:r>
                        <a:rPr lang="en-US" sz="1000" u="none" strike="noStrike">
                          <a:solidFill>
                            <a:schemeClr val="tx2"/>
                          </a:solidFill>
                          <a:effectLst/>
                        </a:rPr>
                        <a:t>2</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lvl="0" algn="ctr">
                        <a:buNone/>
                      </a:pPr>
                      <a:r>
                        <a:rPr lang="en-US" sz="1000" u="none" strike="noStrike">
                          <a:solidFill>
                            <a:schemeClr val="tx2"/>
                          </a:solidFill>
                          <a:effectLst/>
                        </a:rPr>
                        <a:t>Disputes</a:t>
                      </a:r>
                      <a:endParaRPr lang="en-US"/>
                    </a:p>
                  </a:txBody>
                  <a:tcPr marL="0" marR="0" marT="0" marB="0" anchor="b"/>
                </a:tc>
                <a:extLst>
                  <a:ext uri="{0D108BD9-81ED-4DB2-BD59-A6C34878D82A}">
                    <a16:rowId xmlns:a16="http://schemas.microsoft.com/office/drawing/2014/main" val="1657825755"/>
                  </a:ext>
                </a:extLst>
              </a:tr>
              <a:tr h="231653">
                <a:tc>
                  <a:txBody>
                    <a:bodyPr/>
                    <a:lstStyle/>
                    <a:p>
                      <a:pPr algn="ctr" fontAlgn="b"/>
                      <a:r>
                        <a:rPr lang="en-US" sz="1000" u="none" strike="noStrike">
                          <a:solidFill>
                            <a:schemeClr val="tx2"/>
                          </a:solidFill>
                          <a:effectLst/>
                        </a:rPr>
                        <a:t>3</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Payment Plans/Watchlist</a:t>
                      </a:r>
                    </a:p>
                  </a:txBody>
                  <a:tcPr marL="0" marR="0" marT="0" marB="0" anchor="b"/>
                </a:tc>
                <a:extLst>
                  <a:ext uri="{0D108BD9-81ED-4DB2-BD59-A6C34878D82A}">
                    <a16:rowId xmlns:a16="http://schemas.microsoft.com/office/drawing/2014/main" val="2886084103"/>
                  </a:ext>
                </a:extLst>
              </a:tr>
              <a:tr h="231653">
                <a:tc>
                  <a:txBody>
                    <a:bodyPr/>
                    <a:lstStyle/>
                    <a:p>
                      <a:pPr algn="ctr" fontAlgn="b"/>
                      <a:r>
                        <a:rPr lang="en-US" sz="1000" u="none" strike="noStrike">
                          <a:solidFill>
                            <a:schemeClr val="tx2"/>
                          </a:solidFill>
                          <a:effectLst/>
                        </a:rPr>
                        <a:t>4</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 Eviction / Past Tenant</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1373586549"/>
                  </a:ext>
                </a:extLst>
              </a:tr>
            </a:tbl>
          </a:graphicData>
        </a:graphic>
      </p:graphicFrame>
      <p:sp>
        <p:nvSpPr>
          <p:cNvPr id="5" name="TextBox 4">
            <a:extLst>
              <a:ext uri="{FF2B5EF4-FFF2-40B4-BE49-F238E27FC236}">
                <a16:creationId xmlns:a16="http://schemas.microsoft.com/office/drawing/2014/main" id="{37CADCD6-DEFC-4DEC-E3BA-5CC71935B467}"/>
              </a:ext>
            </a:extLst>
          </p:cNvPr>
          <p:cNvSpPr txBox="1"/>
          <p:nvPr/>
        </p:nvSpPr>
        <p:spPr>
          <a:xfrm>
            <a:off x="718262" y="4896047"/>
            <a:ext cx="10997488" cy="1867114"/>
          </a:xfrm>
          <a:prstGeom prst="rect">
            <a:avLst/>
          </a:prstGeom>
          <a:solidFill>
            <a:schemeClr val="bg1">
              <a:lumMod val="95000"/>
            </a:schemeClr>
          </a:solidFill>
        </p:spPr>
        <p:txBody>
          <a:bodyPr wrap="square" lIns="91440" tIns="45720" rIns="91440" bIns="45720" anchor="t">
            <a:spAutoFit/>
          </a:bodyPr>
          <a:lstStyle/>
          <a:p>
            <a:pPr>
              <a:buClr>
                <a:schemeClr val="accent2"/>
              </a:buClr>
            </a:pPr>
            <a:r>
              <a:rPr lang="en-US" sz="900">
                <a:solidFill>
                  <a:schemeClr val="tx2"/>
                </a:solidFill>
                <a:latin typeface="Gilroy" panose="00000500000000000000"/>
                <a:ea typeface="Lato Medium"/>
                <a:cs typeface="Lato Medium"/>
              </a:rPr>
              <a:t>4 new tenants added to the </a:t>
            </a:r>
            <a:r>
              <a:rPr lang="en-US" sz="900" b="1">
                <a:solidFill>
                  <a:schemeClr val="tx2"/>
                </a:solidFill>
                <a:latin typeface="Gilroy" panose="00000500000000000000"/>
                <a:ea typeface="Lato Medium"/>
                <a:cs typeface="Lato Medium"/>
              </a:rPr>
              <a:t>Level 4</a:t>
            </a:r>
            <a:r>
              <a:rPr lang="en-US" sz="900">
                <a:solidFill>
                  <a:schemeClr val="tx2"/>
                </a:solidFill>
                <a:latin typeface="Gilroy" panose="00000500000000000000"/>
                <a:ea typeface="Lato Medium"/>
                <a:cs typeface="Lato Medium"/>
              </a:rPr>
              <a:t> default pool </a:t>
            </a:r>
            <a:endParaRPr lang="en-US" sz="900">
              <a:solidFill>
                <a:schemeClr val="tx2"/>
              </a:solidFill>
              <a:ea typeface="Calibri"/>
              <a:cs typeface="Calibri"/>
            </a:endParaRPr>
          </a:p>
          <a:p>
            <a:pPr lvl="2" fontAlgn="base">
              <a:lnSpc>
                <a:spcPts val="1725"/>
              </a:lnSpc>
              <a:buFont typeface="Arial" panose="020B0604020202020204" pitchFamily="34" charset="0"/>
              <a:buChar char="•"/>
            </a:pPr>
            <a:r>
              <a:rPr lang="en-US" sz="900" b="0" i="0" u="none" strike="noStrike">
                <a:solidFill>
                  <a:srgbClr val="44546A"/>
                </a:solidFill>
                <a:effectLst/>
                <a:latin typeface="Gilroy" panose="00000500000000000000"/>
              </a:rPr>
              <a:t>3 tenants vacated at natural expiration</a:t>
            </a:r>
            <a:r>
              <a:rPr lang="en-US" sz="900">
                <a:solidFill>
                  <a:srgbClr val="44546A"/>
                </a:solidFill>
                <a:latin typeface="Gilroy" panose="00000500000000000000"/>
              </a:rPr>
              <a:t>,</a:t>
            </a:r>
            <a:r>
              <a:rPr lang="en-US" sz="900" b="0" i="0" u="none" strike="noStrike">
                <a:solidFill>
                  <a:srgbClr val="44546A"/>
                </a:solidFill>
                <a:effectLst/>
                <a:latin typeface="Gilroy" panose="00000500000000000000"/>
              </a:rPr>
              <a:t> CCL Label, Jack Daniels &amp; </a:t>
            </a:r>
            <a:r>
              <a:rPr lang="en-US" sz="900" b="0" i="0" u="none" strike="noStrike" err="1">
                <a:solidFill>
                  <a:srgbClr val="44546A"/>
                </a:solidFill>
                <a:effectLst/>
                <a:latin typeface="Gilroy" panose="00000500000000000000"/>
              </a:rPr>
              <a:t>Webtech</a:t>
            </a:r>
            <a:endParaRPr lang="en-US" sz="900" b="0" i="0" u="none" strike="noStrike">
              <a:solidFill>
                <a:srgbClr val="44546A"/>
              </a:solidFill>
              <a:effectLst/>
              <a:latin typeface="Gilroy" panose="00000500000000000000"/>
            </a:endParaRPr>
          </a:p>
          <a:p>
            <a:pPr lvl="2" fontAlgn="base">
              <a:lnSpc>
                <a:spcPts val="1725"/>
              </a:lnSpc>
              <a:buFont typeface="Arial" panose="020B0604020202020204" pitchFamily="34" charset="0"/>
              <a:buChar char="•"/>
            </a:pPr>
            <a:r>
              <a:rPr lang="en-US" sz="900" b="0" i="0" u="none" strike="noStrike">
                <a:solidFill>
                  <a:srgbClr val="44546A"/>
                </a:solidFill>
                <a:effectLst/>
                <a:latin typeface="Gilroy" panose="00000500000000000000"/>
              </a:rPr>
              <a:t>Go Mini’s in Ohio assigned parking lease to </a:t>
            </a:r>
            <a:r>
              <a:rPr lang="en-US" sz="900" b="0" i="0" u="none" strike="noStrike" err="1">
                <a:solidFill>
                  <a:srgbClr val="44546A"/>
                </a:solidFill>
                <a:effectLst/>
                <a:latin typeface="Gilroy" panose="00000500000000000000"/>
              </a:rPr>
              <a:t>Oras</a:t>
            </a:r>
            <a:r>
              <a:rPr lang="en-US" sz="900" b="0" i="0" u="none" strike="noStrike">
                <a:solidFill>
                  <a:srgbClr val="44546A"/>
                </a:solidFill>
                <a:effectLst/>
                <a:latin typeface="Gilroy" panose="00000500000000000000"/>
              </a:rPr>
              <a:t> Express</a:t>
            </a:r>
            <a:r>
              <a:rPr lang="en-US" sz="900">
                <a:solidFill>
                  <a:srgbClr val="44546A"/>
                </a:solidFill>
                <a:latin typeface="Gilroy" panose="00000500000000000000"/>
              </a:rPr>
              <a:t>.</a:t>
            </a:r>
            <a:r>
              <a:rPr lang="en-US" sz="900" b="0" i="0" u="none" strike="noStrike">
                <a:solidFill>
                  <a:srgbClr val="44546A"/>
                </a:solidFill>
                <a:effectLst/>
                <a:latin typeface="Gilroy" panose="00000500000000000000"/>
              </a:rPr>
              <a:t> December balance to be written off for month of transfer</a:t>
            </a:r>
            <a:r>
              <a:rPr lang="en-US" sz="900">
                <a:solidFill>
                  <a:srgbClr val="44546A"/>
                </a:solidFill>
                <a:latin typeface="Gilroy" panose="00000500000000000000"/>
              </a:rPr>
              <a:t>.</a:t>
            </a:r>
            <a:r>
              <a:rPr lang="en-US" sz="900" b="0" i="0">
                <a:solidFill>
                  <a:srgbClr val="000000"/>
                </a:solidFill>
                <a:effectLst/>
                <a:latin typeface="Gilroy" panose="00000500000000000000"/>
              </a:rPr>
              <a:t>​</a:t>
            </a:r>
          </a:p>
          <a:p>
            <a:pPr>
              <a:buClr>
                <a:schemeClr val="accent2"/>
              </a:buClr>
            </a:pPr>
            <a:r>
              <a:rPr lang="en-US" sz="900">
                <a:solidFill>
                  <a:schemeClr val="tx2"/>
                </a:solidFill>
                <a:latin typeface="Gilroy" panose="00000500000000000000"/>
                <a:ea typeface="Lato Medium"/>
                <a:cs typeface="Lato Medium"/>
              </a:rPr>
              <a:t>4 new tenant added to the </a:t>
            </a:r>
            <a:r>
              <a:rPr lang="en-US" sz="900" b="1">
                <a:solidFill>
                  <a:schemeClr val="tx2"/>
                </a:solidFill>
                <a:latin typeface="Gilroy" panose="00000500000000000000"/>
                <a:ea typeface="Lato Medium"/>
                <a:cs typeface="Lato Medium"/>
              </a:rPr>
              <a:t>Level 3</a:t>
            </a:r>
            <a:r>
              <a:rPr lang="en-US" sz="900">
                <a:solidFill>
                  <a:schemeClr val="tx2"/>
                </a:solidFill>
                <a:latin typeface="Gilroy" panose="00000500000000000000"/>
                <a:ea typeface="Lato Medium"/>
                <a:cs typeface="Lato Medium"/>
              </a:rPr>
              <a:t> payment plan pool</a:t>
            </a:r>
          </a:p>
          <a:p>
            <a:pPr lvl="2" fontAlgn="base">
              <a:lnSpc>
                <a:spcPts val="1725"/>
              </a:lnSpc>
              <a:buFont typeface="Arial" panose="020B0604020202020204" pitchFamily="34" charset="0"/>
              <a:buChar char="•"/>
            </a:pPr>
            <a:r>
              <a:rPr lang="en-US" sz="900" b="0" i="0" u="none" strike="noStrike">
                <a:solidFill>
                  <a:srgbClr val="44546A"/>
                </a:solidFill>
                <a:effectLst/>
                <a:latin typeface="Gilroy" panose="00000500000000000000"/>
              </a:rPr>
              <a:t>KJ’s Discount Outlet (Apollo TT) in </a:t>
            </a:r>
            <a:r>
              <a:rPr lang="en-US" sz="900">
                <a:solidFill>
                  <a:srgbClr val="44546A"/>
                </a:solidFill>
                <a:latin typeface="Gilroy" panose="00000500000000000000"/>
              </a:rPr>
              <a:t>Atlanta -</a:t>
            </a:r>
            <a:r>
              <a:rPr lang="en-US" sz="900" b="0" i="0" u="none" strike="noStrike">
                <a:solidFill>
                  <a:srgbClr val="44546A"/>
                </a:solidFill>
                <a:effectLst/>
                <a:latin typeface="Gilroy" panose="00000500000000000000"/>
              </a:rPr>
              <a:t> TT occupies ~19K SF and </a:t>
            </a:r>
            <a:r>
              <a:rPr lang="en-US" sz="900">
                <a:solidFill>
                  <a:srgbClr val="44546A"/>
                </a:solidFill>
                <a:latin typeface="Gilroy" panose="00000500000000000000"/>
              </a:rPr>
              <a:t>hasn’t honored </a:t>
            </a:r>
            <a:r>
              <a:rPr lang="en-US" sz="900" b="0" i="0" u="none" strike="noStrike">
                <a:solidFill>
                  <a:srgbClr val="44546A"/>
                </a:solidFill>
                <a:effectLst/>
                <a:latin typeface="Gilroy" panose="00000500000000000000"/>
              </a:rPr>
              <a:t>payment plan</a:t>
            </a:r>
            <a:r>
              <a:rPr lang="en-US" sz="900" u="none" strike="noStrike">
                <a:solidFill>
                  <a:srgbClr val="44546A"/>
                </a:solidFill>
                <a:latin typeface="Gilroy" panose="00000500000000000000"/>
              </a:rPr>
              <a:t>; demand notices sent</a:t>
            </a:r>
            <a:endParaRPr lang="en-US" sz="900" b="0" i="0">
              <a:solidFill>
                <a:srgbClr val="44546A"/>
              </a:solidFill>
              <a:effectLst/>
              <a:latin typeface="Arial" panose="020B0604020202020204" pitchFamily="34" charset="0"/>
            </a:endParaRPr>
          </a:p>
          <a:p>
            <a:pPr lvl="2" fontAlgn="base">
              <a:lnSpc>
                <a:spcPts val="1725"/>
              </a:lnSpc>
              <a:buFont typeface="Arial" panose="020B0604020202020204" pitchFamily="34" charset="0"/>
              <a:buChar char="•"/>
            </a:pPr>
            <a:r>
              <a:rPr lang="en-US" sz="900" b="0" i="0" u="none" strike="noStrike" err="1">
                <a:solidFill>
                  <a:srgbClr val="44546A"/>
                </a:solidFill>
                <a:effectLst/>
                <a:latin typeface="Gilroy" panose="00000500000000000000"/>
              </a:rPr>
              <a:t>Aruvil</a:t>
            </a:r>
            <a:r>
              <a:rPr lang="en-US" sz="900" b="0" i="0" u="none" strike="noStrike">
                <a:solidFill>
                  <a:srgbClr val="44546A"/>
                </a:solidFill>
                <a:effectLst/>
                <a:latin typeface="Gilroy" panose="00000500000000000000"/>
              </a:rPr>
              <a:t> International in New </a:t>
            </a:r>
            <a:r>
              <a:rPr lang="en-US" sz="900">
                <a:solidFill>
                  <a:srgbClr val="44546A"/>
                </a:solidFill>
                <a:latin typeface="Gilroy" panose="00000500000000000000"/>
              </a:rPr>
              <a:t>Jersey -</a:t>
            </a:r>
            <a:r>
              <a:rPr lang="en-US" sz="900" b="0" i="0" u="none" strike="noStrike">
                <a:solidFill>
                  <a:srgbClr val="44546A"/>
                </a:solidFill>
                <a:effectLst/>
                <a:latin typeface="Gilroy" panose="00000500000000000000"/>
              </a:rPr>
              <a:t> TT occupies 30K SF and had an NSF in February</a:t>
            </a:r>
            <a:r>
              <a:rPr lang="en-US" sz="900">
                <a:solidFill>
                  <a:srgbClr val="44546A"/>
                </a:solidFill>
                <a:latin typeface="Gilroy" panose="00000500000000000000"/>
              </a:rPr>
              <a:t>,</a:t>
            </a:r>
            <a:r>
              <a:rPr lang="en-US" sz="900" b="0" i="0">
                <a:solidFill>
                  <a:srgbClr val="44546A"/>
                </a:solidFill>
                <a:effectLst/>
                <a:latin typeface="Gilroy" panose="00000500000000000000"/>
              </a:rPr>
              <a:t>​ potentially due to Commercial </a:t>
            </a:r>
            <a:r>
              <a:rPr lang="en-US" sz="900">
                <a:solidFill>
                  <a:srgbClr val="44546A"/>
                </a:solidFill>
                <a:latin typeface="Gilroy" panose="00000500000000000000"/>
              </a:rPr>
              <a:t>Café,</a:t>
            </a:r>
            <a:r>
              <a:rPr lang="en-US" sz="900" b="0" i="0">
                <a:solidFill>
                  <a:srgbClr val="44546A"/>
                </a:solidFill>
                <a:effectLst/>
                <a:latin typeface="Gilroy" panose="00000500000000000000"/>
              </a:rPr>
              <a:t> </a:t>
            </a:r>
            <a:r>
              <a:rPr lang="en-US" sz="900">
                <a:solidFill>
                  <a:srgbClr val="44546A"/>
                </a:solidFill>
                <a:latin typeface="Gilroy" panose="00000500000000000000"/>
              </a:rPr>
              <a:t>will monitor</a:t>
            </a:r>
            <a:endParaRPr lang="en-US" sz="900" b="0" i="0">
              <a:solidFill>
                <a:srgbClr val="44546A"/>
              </a:solidFill>
              <a:effectLst/>
              <a:latin typeface="Gilroy" panose="00000500000000000000"/>
            </a:endParaRPr>
          </a:p>
          <a:p>
            <a:pPr lvl="2" fontAlgn="base">
              <a:lnSpc>
                <a:spcPts val="1725"/>
              </a:lnSpc>
              <a:buFont typeface="Arial" panose="020B0604020202020204" pitchFamily="34" charset="0"/>
              <a:buChar char="•"/>
            </a:pPr>
            <a:r>
              <a:rPr lang="en-US" sz="900" err="1">
                <a:solidFill>
                  <a:srgbClr val="44546A"/>
                </a:solidFill>
                <a:latin typeface="Gilroy" panose="00000500000000000000"/>
              </a:rPr>
              <a:t>Averr</a:t>
            </a:r>
            <a:r>
              <a:rPr lang="en-US" sz="900">
                <a:solidFill>
                  <a:srgbClr val="44546A"/>
                </a:solidFill>
                <a:latin typeface="Gilroy" panose="00000500000000000000"/>
              </a:rPr>
              <a:t> Aglow (Prior Level 2 Apollo TT) in Atlanta delinquent on personal property tax with county, will monitor</a:t>
            </a:r>
          </a:p>
          <a:p>
            <a:pPr lvl="2" fontAlgn="base">
              <a:lnSpc>
                <a:spcPts val="1725"/>
              </a:lnSpc>
              <a:buFont typeface="Arial" panose="020B0604020202020204" pitchFamily="34" charset="0"/>
              <a:buChar char="•"/>
            </a:pPr>
            <a:r>
              <a:rPr lang="en-US" sz="900" b="0" i="0">
                <a:solidFill>
                  <a:srgbClr val="44546A"/>
                </a:solidFill>
                <a:effectLst/>
                <a:latin typeface="Gilroy" panose="00000500000000000000"/>
              </a:rPr>
              <a:t>Black Walnut (Prior </a:t>
            </a:r>
            <a:r>
              <a:rPr lang="en-US" sz="900">
                <a:solidFill>
                  <a:srgbClr val="44546A"/>
                </a:solidFill>
                <a:latin typeface="Gilroy" panose="00000500000000000000"/>
              </a:rPr>
              <a:t>Level </a:t>
            </a:r>
            <a:r>
              <a:rPr lang="en-US" sz="900" b="0" i="0">
                <a:solidFill>
                  <a:srgbClr val="44546A"/>
                </a:solidFill>
                <a:effectLst/>
                <a:latin typeface="Gilroy" panose="00000500000000000000"/>
              </a:rPr>
              <a:t>4) </a:t>
            </a:r>
            <a:r>
              <a:rPr lang="en-US" sz="900">
                <a:solidFill>
                  <a:srgbClr val="44546A"/>
                </a:solidFill>
                <a:latin typeface="Gilroy" panose="00000500000000000000"/>
              </a:rPr>
              <a:t>has communicated they were awarded a new contract and will initiate back due payments</a:t>
            </a:r>
            <a:endParaRPr lang="en-US" sz="900" b="0" i="0">
              <a:solidFill>
                <a:srgbClr val="44546A"/>
              </a:solidFill>
              <a:effectLst/>
              <a:latin typeface="Arial" panose="020B0604020202020204" pitchFamily="34" charset="0"/>
            </a:endParaRPr>
          </a:p>
          <a:p>
            <a:pPr lvl="2" fontAlgn="base">
              <a:lnSpc>
                <a:spcPts val="1725"/>
              </a:lnSpc>
              <a:buFont typeface="Arial" panose="020B0604020202020204" pitchFamily="34" charset="0"/>
              <a:buChar char="•"/>
            </a:pPr>
            <a:endParaRPr lang="en-US" sz="900" b="0" i="0">
              <a:solidFill>
                <a:srgbClr val="000000"/>
              </a:solidFill>
              <a:effectLst/>
              <a:latin typeface="Arial" panose="020B0604020202020204" pitchFamily="34" charset="0"/>
            </a:endParaRPr>
          </a:p>
        </p:txBody>
      </p:sp>
      <p:sp>
        <p:nvSpPr>
          <p:cNvPr id="6" name="Rectangle 5">
            <a:extLst>
              <a:ext uri="{FF2B5EF4-FFF2-40B4-BE49-F238E27FC236}">
                <a16:creationId xmlns:a16="http://schemas.microsoft.com/office/drawing/2014/main" id="{EA79FD14-5461-CBE2-75CB-F88AAC20D5AA}"/>
              </a:ext>
            </a:extLst>
          </p:cNvPr>
          <p:cNvSpPr/>
          <p:nvPr/>
        </p:nvSpPr>
        <p:spPr>
          <a:xfrm>
            <a:off x="718262" y="4635273"/>
            <a:ext cx="1109791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a:t>New Activity emerging in Q1</a:t>
            </a:r>
          </a:p>
        </p:txBody>
      </p:sp>
      <p:graphicFrame>
        <p:nvGraphicFramePr>
          <p:cNvPr id="10" name="Chart 9">
            <a:extLst>
              <a:ext uri="{FF2B5EF4-FFF2-40B4-BE49-F238E27FC236}">
                <a16:creationId xmlns:a16="http://schemas.microsoft.com/office/drawing/2014/main" id="{45A2D606-108D-4050-849D-2989EB525EF0}"/>
              </a:ext>
              <a:ext uri="{147F2762-F138-4A5C-976F-8EAC2B608ADB}">
                <a16:predDERef xmlns:a16="http://schemas.microsoft.com/office/drawing/2014/main" pred="{2E3200F6-3DFE-47B2-8D6F-0B60AABF705D}"/>
              </a:ext>
            </a:extLst>
          </p:cNvPr>
          <p:cNvGraphicFramePr>
            <a:graphicFrameLocks/>
          </p:cNvGraphicFramePr>
          <p:nvPr/>
        </p:nvGraphicFramePr>
        <p:xfrm>
          <a:off x="512915" y="2514481"/>
          <a:ext cx="9088285" cy="18953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00629460"/>
      </p:ext>
    </p:extLst>
  </p:cSld>
  <p:clrMapOvr>
    <a:masterClrMapping/>
  </p:clrMapOvr>
  <p:extLst>
    <p:ext uri="{6950BFC3-D8DA-4A85-94F7-54DA5524770B}">
      <p188:commentRel xmlns:p188="http://schemas.microsoft.com/office/powerpoint/2018/8/main" r:id="rId4"/>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F99B-A694-2BD5-6618-54B963B11C4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55E46F5-6332-2188-826B-83161E9BA2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655E46F5-6332-2188-826B-83161E9BA2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E95556A-C785-4317-33F4-BCC6D88CECEA}"/>
              </a:ext>
            </a:extLst>
          </p:cNvPr>
          <p:cNvSpPr>
            <a:spLocks noGrp="1"/>
          </p:cNvSpPr>
          <p:nvPr>
            <p:ph type="title"/>
          </p:nvPr>
        </p:nvSpPr>
        <p:spPr/>
        <p:txBody>
          <a:bodyPr vert="horz"/>
          <a:lstStyle/>
          <a:p>
            <a:r>
              <a:rPr lang="en-US"/>
              <a:t>Fund 2 | Level 4 Tenants</a:t>
            </a:r>
          </a:p>
        </p:txBody>
      </p:sp>
      <p:sp>
        <p:nvSpPr>
          <p:cNvPr id="12" name="TextBox 11">
            <a:extLst>
              <a:ext uri="{FF2B5EF4-FFF2-40B4-BE49-F238E27FC236}">
                <a16:creationId xmlns:a16="http://schemas.microsoft.com/office/drawing/2014/main" id="{29715199-1C6B-DF9E-A882-34118E3E395C}"/>
              </a:ext>
            </a:extLst>
          </p:cNvPr>
          <p:cNvSpPr txBox="1"/>
          <p:nvPr/>
        </p:nvSpPr>
        <p:spPr>
          <a:xfrm>
            <a:off x="632538" y="1231787"/>
            <a:ext cx="5377737" cy="338554"/>
          </a:xfrm>
          <a:prstGeom prst="rect">
            <a:avLst/>
          </a:prstGeom>
          <a:noFill/>
        </p:spPr>
        <p:txBody>
          <a:bodyPr wrap="square" rtlCol="0">
            <a:spAutoFit/>
          </a:bodyPr>
          <a:lstStyle/>
          <a:p>
            <a:r>
              <a:rPr lang="en-US" sz="1600" b="1">
                <a:solidFill>
                  <a:schemeClr val="accent1">
                    <a:lumMod val="50000"/>
                  </a:schemeClr>
                </a:solidFill>
                <a:latin typeface="Gilroy"/>
                <a:ea typeface="+mj-ea"/>
                <a:cs typeface="Lato"/>
              </a:rPr>
              <a:t>Detail of Level 4 Tenants</a:t>
            </a:r>
          </a:p>
        </p:txBody>
      </p:sp>
      <p:graphicFrame>
        <p:nvGraphicFramePr>
          <p:cNvPr id="5" name="Table 4">
            <a:extLst>
              <a:ext uri="{FF2B5EF4-FFF2-40B4-BE49-F238E27FC236}">
                <a16:creationId xmlns:a16="http://schemas.microsoft.com/office/drawing/2014/main" id="{62723EC3-8C3E-928C-6A87-B2AFE14B2ABF}"/>
              </a:ext>
            </a:extLst>
          </p:cNvPr>
          <p:cNvGraphicFramePr>
            <a:graphicFrameLocks noGrp="1"/>
          </p:cNvGraphicFramePr>
          <p:nvPr/>
        </p:nvGraphicFramePr>
        <p:xfrm>
          <a:off x="762556" y="1928049"/>
          <a:ext cx="10672819" cy="3980120"/>
        </p:xfrm>
        <a:graphic>
          <a:graphicData uri="http://schemas.openxmlformats.org/drawingml/2006/table">
            <a:tbl>
              <a:tblPr/>
              <a:tblGrid>
                <a:gridCol w="763003">
                  <a:extLst>
                    <a:ext uri="{9D8B030D-6E8A-4147-A177-3AD203B41FA5}">
                      <a16:colId xmlns:a16="http://schemas.microsoft.com/office/drawing/2014/main" val="16030212"/>
                    </a:ext>
                  </a:extLst>
                </a:gridCol>
                <a:gridCol w="999040">
                  <a:extLst>
                    <a:ext uri="{9D8B030D-6E8A-4147-A177-3AD203B41FA5}">
                      <a16:colId xmlns:a16="http://schemas.microsoft.com/office/drawing/2014/main" val="3447670381"/>
                    </a:ext>
                  </a:extLst>
                </a:gridCol>
                <a:gridCol w="950306">
                  <a:extLst>
                    <a:ext uri="{9D8B030D-6E8A-4147-A177-3AD203B41FA5}">
                      <a16:colId xmlns:a16="http://schemas.microsoft.com/office/drawing/2014/main" val="2769632463"/>
                    </a:ext>
                  </a:extLst>
                </a:gridCol>
                <a:gridCol w="763003">
                  <a:extLst>
                    <a:ext uri="{9D8B030D-6E8A-4147-A177-3AD203B41FA5}">
                      <a16:colId xmlns:a16="http://schemas.microsoft.com/office/drawing/2014/main" val="1064553095"/>
                    </a:ext>
                  </a:extLst>
                </a:gridCol>
                <a:gridCol w="763003">
                  <a:extLst>
                    <a:ext uri="{9D8B030D-6E8A-4147-A177-3AD203B41FA5}">
                      <a16:colId xmlns:a16="http://schemas.microsoft.com/office/drawing/2014/main" val="3664128070"/>
                    </a:ext>
                  </a:extLst>
                </a:gridCol>
                <a:gridCol w="763003">
                  <a:extLst>
                    <a:ext uri="{9D8B030D-6E8A-4147-A177-3AD203B41FA5}">
                      <a16:colId xmlns:a16="http://schemas.microsoft.com/office/drawing/2014/main" val="2477504789"/>
                    </a:ext>
                  </a:extLst>
                </a:gridCol>
                <a:gridCol w="763003">
                  <a:extLst>
                    <a:ext uri="{9D8B030D-6E8A-4147-A177-3AD203B41FA5}">
                      <a16:colId xmlns:a16="http://schemas.microsoft.com/office/drawing/2014/main" val="3348934575"/>
                    </a:ext>
                  </a:extLst>
                </a:gridCol>
                <a:gridCol w="763003">
                  <a:extLst>
                    <a:ext uri="{9D8B030D-6E8A-4147-A177-3AD203B41FA5}">
                      <a16:colId xmlns:a16="http://schemas.microsoft.com/office/drawing/2014/main" val="1156524271"/>
                    </a:ext>
                  </a:extLst>
                </a:gridCol>
                <a:gridCol w="763003">
                  <a:extLst>
                    <a:ext uri="{9D8B030D-6E8A-4147-A177-3AD203B41FA5}">
                      <a16:colId xmlns:a16="http://schemas.microsoft.com/office/drawing/2014/main" val="3450353400"/>
                    </a:ext>
                  </a:extLst>
                </a:gridCol>
                <a:gridCol w="763003">
                  <a:extLst>
                    <a:ext uri="{9D8B030D-6E8A-4147-A177-3AD203B41FA5}">
                      <a16:colId xmlns:a16="http://schemas.microsoft.com/office/drawing/2014/main" val="109635969"/>
                    </a:ext>
                  </a:extLst>
                </a:gridCol>
                <a:gridCol w="2619449">
                  <a:extLst>
                    <a:ext uri="{9D8B030D-6E8A-4147-A177-3AD203B41FA5}">
                      <a16:colId xmlns:a16="http://schemas.microsoft.com/office/drawing/2014/main" val="172100498"/>
                    </a:ext>
                  </a:extLst>
                </a:gridCol>
              </a:tblGrid>
              <a:tr h="0">
                <a:tc>
                  <a:txBody>
                    <a:bodyPr/>
                    <a:lstStyle/>
                    <a:p>
                      <a:pPr algn="ctr" fontAlgn="ctr"/>
                      <a:r>
                        <a:rPr lang="en-US" sz="900" b="1" i="0" u="none" strike="noStrike">
                          <a:solidFill>
                            <a:srgbClr val="FFFFFF"/>
                          </a:solidFill>
                          <a:effectLst/>
                          <a:latin typeface="Aptos" panose="020B0004020202020204" pitchFamily="34" charset="0"/>
                        </a:rPr>
                        <a:t>Status</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Property</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Tenant</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Credit Score</a:t>
                      </a: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SF</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In-Place Rent</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Q4 24 Risk</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Q1 25 Risk</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0-60 Days Balance</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60+ Days Balance</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Notes</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248" marR="248" marT="248" marB="0" anchor="ctr">
                    <a:lnL>
                      <a:noFill/>
                    </a:lnL>
                    <a:lnR>
                      <a:noFill/>
                    </a:lnR>
                    <a:lnT>
                      <a:noFill/>
                    </a:lnT>
                    <a:lnB>
                      <a:noFill/>
                    </a:lnB>
                    <a:solidFill>
                      <a:srgbClr val="905A00"/>
                    </a:solidFill>
                  </a:tcPr>
                </a:tc>
                <a:extLst>
                  <a:ext uri="{0D108BD9-81ED-4DB2-BD59-A6C34878D82A}">
                    <a16:rowId xmlns:a16="http://schemas.microsoft.com/office/drawing/2014/main" val="1186790815"/>
                  </a:ext>
                </a:extLst>
              </a:tr>
              <a:tr h="28966">
                <a:tc>
                  <a:txBody>
                    <a:bodyPr/>
                    <a:lstStyle/>
                    <a:p>
                      <a:pPr algn="l" fontAlgn="ctr"/>
                      <a:r>
                        <a:rPr lang="en-US" sz="900" b="0" i="0" u="none" strike="noStrike">
                          <a:solidFill>
                            <a:srgbClr val="000000"/>
                          </a:solidFill>
                          <a:effectLst/>
                          <a:latin typeface="Aptos" panose="020B0004020202020204" pitchFamily="34" charset="0"/>
                        </a:rPr>
                        <a:t>Active​</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4000 Dan Morton Dr (xtxmorto)​</a:t>
                      </a:r>
                    </a:p>
                  </a:txBody>
                  <a:tcPr marL="248" marR="248" marT="248" marB="0" anchor="ctr">
                    <a:lnL>
                      <a:noFill/>
                    </a:lnL>
                    <a:lnR>
                      <a:noFill/>
                    </a:lnR>
                    <a:lnT>
                      <a:noFill/>
                    </a:lnT>
                    <a:lnB>
                      <a:noFill/>
                    </a:lnB>
                    <a:solidFill>
                      <a:srgbClr val="FFEED3"/>
                    </a:solidFill>
                  </a:tcPr>
                </a:tc>
                <a:tc>
                  <a:txBody>
                    <a:bodyPr/>
                    <a:lstStyle/>
                    <a:p>
                      <a:pPr algn="l" fontAlgn="ctr"/>
                      <a:r>
                        <a:rPr lang="fr-FR" sz="900" b="0" i="0" u="none" strike="noStrike">
                          <a:solidFill>
                            <a:srgbClr val="000000"/>
                          </a:solidFill>
                          <a:effectLst/>
                          <a:latin typeface="Aptos" panose="020B0004020202020204" pitchFamily="34" charset="0"/>
                        </a:rPr>
                        <a:t>TexPac Hide &amp; Skin, LTD (t0000522)​</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77,536​</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$4.20​</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$148,353</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$461,917</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LL has possession; Lawsuit filed and TT countersued LL.  Mediation scheduled for March 18th. Continuing billings per legal</a:t>
                      </a:r>
                    </a:p>
                  </a:txBody>
                  <a:tcPr marL="248" marR="248" marT="248" marB="0" anchor="ctr">
                    <a:lnL>
                      <a:noFill/>
                    </a:lnL>
                    <a:lnR>
                      <a:noFill/>
                    </a:lnR>
                    <a:lnT>
                      <a:noFill/>
                    </a:lnT>
                    <a:lnB>
                      <a:noFill/>
                    </a:lnB>
                    <a:solidFill>
                      <a:srgbClr val="FFEED3"/>
                    </a:solidFill>
                  </a:tcPr>
                </a:tc>
                <a:extLst>
                  <a:ext uri="{0D108BD9-81ED-4DB2-BD59-A6C34878D82A}">
                    <a16:rowId xmlns:a16="http://schemas.microsoft.com/office/drawing/2014/main" val="3403606423"/>
                  </a:ext>
                </a:extLst>
              </a:tr>
              <a:tr h="28966">
                <a:tc>
                  <a:txBody>
                    <a:bodyPr/>
                    <a:lstStyle/>
                    <a:p>
                      <a:pPr algn="l" fontAlgn="ctr"/>
                      <a:r>
                        <a:rPr lang="en-US" sz="900" b="0" i="0" u="none" strike="noStrike">
                          <a:solidFill>
                            <a:srgbClr val="000000"/>
                          </a:solidFill>
                          <a:effectLst/>
                          <a:latin typeface="Aptos" panose="020B0004020202020204" pitchFamily="34" charset="0"/>
                        </a:rPr>
                        <a:t>Active​</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220 Route 70 (xnj220r)​</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Simonik Transportation &amp; Warehousing Group, LLC (t0001151)​</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23,545​</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$8.75​</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 ​</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 ​</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$45,624</a:t>
                      </a:r>
                    </a:p>
                  </a:txBody>
                  <a:tcPr marL="248" marR="248" marT="248"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$413,990</a:t>
                      </a:r>
                    </a:p>
                  </a:txBody>
                  <a:tcPr marL="248" marR="248" marT="248"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Tenant filed for bankruptcy; Bankruptcy auction being held to remove remaining items and LL can then obtain possession of space.  </a:t>
                      </a:r>
                    </a:p>
                  </a:txBody>
                  <a:tcPr marL="248" marR="248" marT="248" marB="0" anchor="ctr">
                    <a:lnL>
                      <a:noFill/>
                    </a:lnL>
                    <a:lnR>
                      <a:noFill/>
                    </a:lnR>
                    <a:lnT>
                      <a:noFill/>
                    </a:lnT>
                    <a:lnB>
                      <a:noFill/>
                    </a:lnB>
                    <a:noFill/>
                  </a:tcPr>
                </a:tc>
                <a:extLst>
                  <a:ext uri="{0D108BD9-81ED-4DB2-BD59-A6C34878D82A}">
                    <a16:rowId xmlns:a16="http://schemas.microsoft.com/office/drawing/2014/main" val="1921671500"/>
                  </a:ext>
                </a:extLst>
              </a:tr>
              <a:tr h="28966">
                <a:tc>
                  <a:txBody>
                    <a:bodyPr/>
                    <a:lstStyle/>
                    <a:p>
                      <a:pPr algn="l" fontAlgn="ctr"/>
                      <a:r>
                        <a:rPr lang="en-US" sz="900" b="0" i="0" u="none" strike="noStrike">
                          <a:solidFill>
                            <a:srgbClr val="000000"/>
                          </a:solidFill>
                          <a:effectLst/>
                          <a:latin typeface="Aptos" panose="020B0004020202020204" pitchFamily="34" charset="0"/>
                        </a:rPr>
                        <a:t>Active​</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220 Route 70 (xnj220r)​</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RPI Industries Inc. (t0000598)​</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60,880​</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$6.97​</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 ​</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 ​</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$71,852</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$220,352</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Settlement being negotiated for $240K to be amortized into new lease.  TT wants to downsize into Simonik ​space; TT paying monthly base rent in escrow.  Escrow release received in January.  Tied to Simonik bankruptcy</a:t>
                      </a:r>
                    </a:p>
                  </a:txBody>
                  <a:tcPr marL="248" marR="248" marT="248" marB="0" anchor="ctr">
                    <a:lnL>
                      <a:noFill/>
                    </a:lnL>
                    <a:lnR>
                      <a:noFill/>
                    </a:lnR>
                    <a:lnT>
                      <a:noFill/>
                    </a:lnT>
                    <a:lnB>
                      <a:noFill/>
                    </a:lnB>
                    <a:solidFill>
                      <a:srgbClr val="FFEED3"/>
                    </a:solidFill>
                  </a:tcPr>
                </a:tc>
                <a:extLst>
                  <a:ext uri="{0D108BD9-81ED-4DB2-BD59-A6C34878D82A}">
                    <a16:rowId xmlns:a16="http://schemas.microsoft.com/office/drawing/2014/main" val="773933252"/>
                  </a:ext>
                </a:extLst>
              </a:tr>
              <a:tr h="28966">
                <a:tc>
                  <a:txBody>
                    <a:bodyPr/>
                    <a:lstStyle/>
                    <a:p>
                      <a:pPr algn="l" fontAlgn="ctr"/>
                      <a:r>
                        <a:rPr lang="en-US" sz="900" b="0" i="0" u="none" strike="noStrike">
                          <a:solidFill>
                            <a:srgbClr val="000000"/>
                          </a:solidFill>
                          <a:effectLst/>
                          <a:latin typeface="Aptos" panose="020B0004020202020204" pitchFamily="34" charset="0"/>
                        </a:rPr>
                        <a:t>Past​</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225 Bobrick Drive (xtn225bo)​</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Redeem Plastics LLC (t0001006)​</a:t>
                      </a:r>
                    </a:p>
                  </a:txBody>
                  <a:tcPr marL="248" marR="248" marT="248"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33,340​</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$4.76​</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 ​</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 ​</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$53,780</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$191,929</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Eviction successfully completed, AM working with legal to determine best course for potenatial collections.  </a:t>
                      </a:r>
                    </a:p>
                  </a:txBody>
                  <a:tcPr marL="248" marR="248" marT="248" marB="0" anchor="ctr">
                    <a:lnL>
                      <a:noFill/>
                    </a:lnL>
                    <a:lnR>
                      <a:noFill/>
                    </a:lnR>
                    <a:lnT>
                      <a:noFill/>
                    </a:lnT>
                    <a:lnB>
                      <a:noFill/>
                    </a:lnB>
                    <a:noFill/>
                  </a:tcPr>
                </a:tc>
                <a:extLst>
                  <a:ext uri="{0D108BD9-81ED-4DB2-BD59-A6C34878D82A}">
                    <a16:rowId xmlns:a16="http://schemas.microsoft.com/office/drawing/2014/main" val="4005463729"/>
                  </a:ext>
                </a:extLst>
              </a:tr>
              <a:tr h="28966">
                <a:tc>
                  <a:txBody>
                    <a:bodyPr/>
                    <a:lstStyle/>
                    <a:p>
                      <a:pPr algn="l" fontAlgn="ctr"/>
                      <a:r>
                        <a:rPr lang="en-US" sz="900" b="0" i="0" u="none" strike="noStrike">
                          <a:solidFill>
                            <a:srgbClr val="000000"/>
                          </a:solidFill>
                          <a:effectLst/>
                          <a:latin typeface="Aptos" panose="020B0004020202020204" pitchFamily="34" charset="0"/>
                        </a:rPr>
                        <a:t>Past​</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1010 Old Egg Harbor (xnj1010)</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Global Concentrate, INC. (t0000579)</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73489</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5.19</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$84,468</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$128,960</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TT Vacated, Eviction Pending, AM working with tenant on settlement and TT offered $100K</a:t>
                      </a:r>
                    </a:p>
                  </a:txBody>
                  <a:tcPr marL="248" marR="248" marT="248" marB="0" anchor="ctr">
                    <a:lnL>
                      <a:noFill/>
                    </a:lnL>
                    <a:lnR>
                      <a:noFill/>
                    </a:lnR>
                    <a:lnT>
                      <a:noFill/>
                    </a:lnT>
                    <a:lnB>
                      <a:noFill/>
                    </a:lnB>
                    <a:solidFill>
                      <a:srgbClr val="FFEED3"/>
                    </a:solidFill>
                  </a:tcPr>
                </a:tc>
                <a:extLst>
                  <a:ext uri="{0D108BD9-81ED-4DB2-BD59-A6C34878D82A}">
                    <a16:rowId xmlns:a16="http://schemas.microsoft.com/office/drawing/2014/main" val="2417520256"/>
                  </a:ext>
                </a:extLst>
              </a:tr>
              <a:tr h="28966">
                <a:tc>
                  <a:txBody>
                    <a:bodyPr/>
                    <a:lstStyle/>
                    <a:p>
                      <a:pPr algn="l" fontAlgn="ctr"/>
                      <a:r>
                        <a:rPr lang="en-US" sz="900" b="0" i="0" u="none" strike="noStrike">
                          <a:solidFill>
                            <a:srgbClr val="000000"/>
                          </a:solidFill>
                          <a:effectLst/>
                          <a:latin typeface="Aptos" panose="020B0004020202020204" pitchFamily="34" charset="0"/>
                        </a:rPr>
                        <a:t>Past​</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19-05 Nevins Road (xnj19nev)</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Jack Daniels Motors, Inc (t0000628)</a:t>
                      </a:r>
                    </a:p>
                  </a:txBody>
                  <a:tcPr marL="248" marR="248" marT="248"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50591</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8.11</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0</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$64,472</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$9,077</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Lease expired EOY 2024;Colleciton anticipated</a:t>
                      </a:r>
                    </a:p>
                  </a:txBody>
                  <a:tcPr marL="248" marR="248" marT="248" marB="0" anchor="ctr">
                    <a:lnL>
                      <a:noFill/>
                    </a:lnL>
                    <a:lnR>
                      <a:noFill/>
                    </a:lnR>
                    <a:lnT>
                      <a:noFill/>
                    </a:lnT>
                    <a:lnB>
                      <a:noFill/>
                    </a:lnB>
                    <a:noFill/>
                  </a:tcPr>
                </a:tc>
                <a:extLst>
                  <a:ext uri="{0D108BD9-81ED-4DB2-BD59-A6C34878D82A}">
                    <a16:rowId xmlns:a16="http://schemas.microsoft.com/office/drawing/2014/main" val="1140086972"/>
                  </a:ext>
                </a:extLst>
              </a:tr>
              <a:tr h="28966">
                <a:tc>
                  <a:txBody>
                    <a:bodyPr/>
                    <a:lstStyle/>
                    <a:p>
                      <a:pPr algn="l" fontAlgn="ctr"/>
                      <a:r>
                        <a:rPr lang="en-US" sz="900" b="0" i="0" u="none" strike="noStrike">
                          <a:solidFill>
                            <a:srgbClr val="000000"/>
                          </a:solidFill>
                          <a:effectLst/>
                          <a:latin typeface="Aptos" panose="020B0004020202020204" pitchFamily="34" charset="0"/>
                        </a:rPr>
                        <a:t>Past​</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108 North Gold Drive (xnj108n)</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Webtech, INC (t0000582)</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23912</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7.77</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$3,554</a:t>
                      </a:r>
                    </a:p>
                  </a:txBody>
                  <a:tcPr marL="248" marR="248" marT="248"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$31,224</a:t>
                      </a:r>
                    </a:p>
                  </a:txBody>
                  <a:tcPr marL="248" marR="248" marT="248"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Moved out 1/31/2025; Security Deposit to be applied</a:t>
                      </a:r>
                    </a:p>
                  </a:txBody>
                  <a:tcPr marL="248" marR="248" marT="248" marB="0" anchor="ctr">
                    <a:lnL>
                      <a:noFill/>
                    </a:lnL>
                    <a:lnR>
                      <a:noFill/>
                    </a:lnR>
                    <a:lnT>
                      <a:noFill/>
                    </a:lnT>
                    <a:lnB>
                      <a:noFill/>
                    </a:lnB>
                    <a:solidFill>
                      <a:srgbClr val="FFEED3"/>
                    </a:solidFill>
                  </a:tcPr>
                </a:tc>
                <a:extLst>
                  <a:ext uri="{0D108BD9-81ED-4DB2-BD59-A6C34878D82A}">
                    <a16:rowId xmlns:a16="http://schemas.microsoft.com/office/drawing/2014/main" val="951934263"/>
                  </a:ext>
                </a:extLst>
              </a:tr>
              <a:tr h="28966">
                <a:tc>
                  <a:txBody>
                    <a:bodyPr/>
                    <a:lstStyle/>
                    <a:p>
                      <a:pPr algn="l" fontAlgn="ctr"/>
                      <a:r>
                        <a:rPr lang="en-US" sz="900" b="0" i="0" u="none" strike="noStrike">
                          <a:solidFill>
                            <a:srgbClr val="000000"/>
                          </a:solidFill>
                          <a:effectLst/>
                          <a:latin typeface="Aptos" panose="020B0004020202020204" pitchFamily="34" charset="0"/>
                        </a:rPr>
                        <a:t>Past​</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2125 Vanco Drive (xtx2125v)​</a:t>
                      </a:r>
                    </a:p>
                  </a:txBody>
                  <a:tcPr marL="248" marR="248" marT="248" marB="0" anchor="ctr">
                    <a:lnL>
                      <a:noFill/>
                    </a:lnL>
                    <a:lnR>
                      <a:noFill/>
                    </a:lnR>
                    <a:lnT>
                      <a:noFill/>
                    </a:lnT>
                    <a:lnB>
                      <a:noFill/>
                    </a:lnB>
                    <a:noFill/>
                  </a:tcPr>
                </a:tc>
                <a:tc>
                  <a:txBody>
                    <a:bodyPr/>
                    <a:lstStyle/>
                    <a:p>
                      <a:pPr algn="l" fontAlgn="ctr"/>
                      <a:r>
                        <a:rPr lang="fr-FR" sz="900" b="0" i="0" u="none" strike="noStrike">
                          <a:solidFill>
                            <a:srgbClr val="000000"/>
                          </a:solidFill>
                          <a:effectLst/>
                          <a:latin typeface="Aptos" panose="020B0004020202020204" pitchFamily="34" charset="0"/>
                        </a:rPr>
                        <a:t>Titan Solar Power TX Inc (t0000719)​</a:t>
                      </a:r>
                    </a:p>
                  </a:txBody>
                  <a:tcPr marL="248" marR="248" marT="248"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26,532​</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$10.35​</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$18,639</a:t>
                      </a:r>
                    </a:p>
                  </a:txBody>
                  <a:tcPr marL="248" marR="248" marT="248"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$3,160</a:t>
                      </a:r>
                    </a:p>
                  </a:txBody>
                  <a:tcPr marL="248" marR="248" marT="248"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LL has possession; TT filed Bankruptcy payment received in 1Q25.  Balance to be written-off.</a:t>
                      </a:r>
                    </a:p>
                  </a:txBody>
                  <a:tcPr marL="248" marR="248" marT="248" marB="0" anchor="ctr">
                    <a:lnL>
                      <a:noFill/>
                    </a:lnL>
                    <a:lnR>
                      <a:noFill/>
                    </a:lnR>
                    <a:lnT>
                      <a:noFill/>
                    </a:lnT>
                    <a:lnB>
                      <a:noFill/>
                    </a:lnB>
                    <a:noFill/>
                  </a:tcPr>
                </a:tc>
                <a:extLst>
                  <a:ext uri="{0D108BD9-81ED-4DB2-BD59-A6C34878D82A}">
                    <a16:rowId xmlns:a16="http://schemas.microsoft.com/office/drawing/2014/main" val="924058911"/>
                  </a:ext>
                </a:extLst>
              </a:tr>
              <a:tr h="28966">
                <a:tc>
                  <a:txBody>
                    <a:bodyPr/>
                    <a:lstStyle/>
                    <a:p>
                      <a:pPr algn="l" fontAlgn="ctr"/>
                      <a:r>
                        <a:rPr lang="en-US" sz="900" b="1" i="0" u="none" strike="noStrike">
                          <a:solidFill>
                            <a:srgbClr val="000000"/>
                          </a:solidFill>
                          <a:effectLst/>
                          <a:latin typeface="Aptos" panose="020B0004020202020204" pitchFamily="34" charset="0"/>
                        </a:rPr>
                        <a:t>Past</a:t>
                      </a:r>
                      <a:r>
                        <a:rPr lang="en-US" sz="900" b="0" i="0" u="none" strike="noStrike">
                          <a:solidFill>
                            <a:srgbClr val="000000"/>
                          </a:solidFill>
                          <a:effectLst/>
                          <a:latin typeface="Aptos" panose="020B0004020202020204" pitchFamily="34" charset="0"/>
                        </a:rPr>
                        <a:t>​</a:t>
                      </a:r>
                      <a:endParaRPr lang="en-US" sz="900" b="1" i="0" u="none" strike="noStrike">
                        <a:solidFill>
                          <a:srgbClr val="000000"/>
                        </a:solidFill>
                        <a:effectLst/>
                        <a:latin typeface="Aptos" panose="020B0004020202020204" pitchFamily="34" charset="0"/>
                      </a:endParaRPr>
                    </a:p>
                  </a:txBody>
                  <a:tcPr marL="248" marR="248" marT="248" marB="0" anchor="ctr">
                    <a:lnL>
                      <a:noFill/>
                    </a:lnL>
                    <a:lnR>
                      <a:noFill/>
                    </a:lnR>
                    <a:lnT>
                      <a:noFill/>
                    </a:lnT>
                    <a:lnB>
                      <a:noFill/>
                    </a:lnB>
                    <a:solidFill>
                      <a:srgbClr val="EDEDED"/>
                    </a:solidFill>
                  </a:tcPr>
                </a:tc>
                <a:tc>
                  <a:txBody>
                    <a:bodyPr/>
                    <a:lstStyle/>
                    <a:p>
                      <a:pPr algn="l" fontAlgn="ctr"/>
                      <a:r>
                        <a:rPr lang="en-US" sz="900" b="0" i="0" u="none" strike="noStrike">
                          <a:solidFill>
                            <a:srgbClr val="000000"/>
                          </a:solidFill>
                          <a:effectLst/>
                          <a:latin typeface="Aptos" panose="020B0004020202020204" pitchFamily="34" charset="0"/>
                        </a:rPr>
                        <a:t>Multiple​</a:t>
                      </a:r>
                    </a:p>
                  </a:txBody>
                  <a:tcPr marL="248" marR="248" marT="248" marB="0" anchor="ctr">
                    <a:lnL>
                      <a:noFill/>
                    </a:lnL>
                    <a:lnR>
                      <a:noFill/>
                    </a:lnR>
                    <a:lnT>
                      <a:noFill/>
                    </a:lnT>
                    <a:lnB>
                      <a:noFill/>
                    </a:lnB>
                    <a:solidFill>
                      <a:srgbClr val="EDEDED"/>
                    </a:solidFill>
                  </a:tcPr>
                </a:tc>
                <a:tc>
                  <a:txBody>
                    <a:bodyPr/>
                    <a:lstStyle/>
                    <a:p>
                      <a:pPr algn="l" fontAlgn="ctr"/>
                      <a:r>
                        <a:rPr lang="en-US" sz="900" b="0" i="0" u="none" strike="noStrike">
                          <a:solidFill>
                            <a:srgbClr val="000000"/>
                          </a:solidFill>
                          <a:effectLst/>
                          <a:latin typeface="Aptos" panose="020B0004020202020204" pitchFamily="34" charset="0"/>
                        </a:rPr>
                        <a:t>Multiple (7 Tenants) ​</a:t>
                      </a:r>
                    </a:p>
                  </a:txBody>
                  <a:tcPr marL="248" marR="248" marT="248" marB="0" anchor="ctr">
                    <a:lnL>
                      <a:noFill/>
                    </a:lnL>
                    <a:lnR>
                      <a:noFill/>
                    </a:lnR>
                    <a:lnT>
                      <a:noFill/>
                    </a:lnT>
                    <a:lnB>
                      <a:noFill/>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48" marR="248" marT="248" marB="0" anchor="ctr">
                    <a:lnL>
                      <a:noFill/>
                    </a:lnL>
                    <a:lnR>
                      <a:noFill/>
                    </a:lnR>
                    <a:lnT>
                      <a:noFill/>
                    </a:lnT>
                    <a:lnB>
                      <a:noFill/>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a:t>
                      </a:r>
                    </a:p>
                  </a:txBody>
                  <a:tcPr marL="248" marR="248" marT="248" marB="0" anchor="ctr">
                    <a:lnL>
                      <a:noFill/>
                    </a:lnL>
                    <a:lnR>
                      <a:noFill/>
                    </a:lnR>
                    <a:lnT>
                      <a:noFill/>
                    </a:lnT>
                    <a:lnB>
                      <a:noFill/>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a:t>
                      </a:r>
                    </a:p>
                  </a:txBody>
                  <a:tcPr marL="248" marR="248" marT="248" marB="0" anchor="ctr">
                    <a:lnL>
                      <a:noFill/>
                    </a:lnL>
                    <a:lnR>
                      <a:noFill/>
                    </a:lnR>
                    <a:lnT>
                      <a:noFill/>
                    </a:lnT>
                    <a:lnB>
                      <a:noFill/>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48" marR="248" marT="248" marB="0" anchor="ctr">
                    <a:lnL>
                      <a:noFill/>
                    </a:lnL>
                    <a:lnR>
                      <a:noFill/>
                    </a:lnR>
                    <a:lnT>
                      <a:noFill/>
                    </a:lnT>
                    <a:lnB>
                      <a:noFill/>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$52,493</a:t>
                      </a:r>
                    </a:p>
                  </a:txBody>
                  <a:tcPr marL="248" marR="248" marT="248" marB="0" anchor="ctr">
                    <a:lnL>
                      <a:noFill/>
                    </a:lnL>
                    <a:lnR>
                      <a:noFill/>
                    </a:lnR>
                    <a:lnT>
                      <a:noFill/>
                    </a:lnT>
                    <a:lnB>
                      <a:noFill/>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$10,918</a:t>
                      </a:r>
                    </a:p>
                  </a:txBody>
                  <a:tcPr marL="248" marR="248" marT="248" marB="0" anchor="ctr">
                    <a:lnL>
                      <a:noFill/>
                    </a:lnL>
                    <a:lnR>
                      <a:noFill/>
                    </a:lnR>
                    <a:lnT>
                      <a:noFill/>
                    </a:lnT>
                    <a:lnB>
                      <a:noFill/>
                    </a:lnB>
                    <a:solidFill>
                      <a:srgbClr val="EDEDED"/>
                    </a:solidFill>
                  </a:tcPr>
                </a:tc>
                <a:tc>
                  <a:txBody>
                    <a:bodyPr/>
                    <a:lstStyle/>
                    <a:p>
                      <a:pPr algn="l" fontAlgn="ctr"/>
                      <a:r>
                        <a:rPr lang="en-US" sz="900" b="0" i="0" u="none" strike="noStrike">
                          <a:solidFill>
                            <a:srgbClr val="000000"/>
                          </a:solidFill>
                          <a:effectLst/>
                          <a:latin typeface="Aptos" panose="020B0004020202020204" pitchFamily="34" charset="0"/>
                        </a:rPr>
                        <a:t>All tenants have moved out. Most of the balance is a write-off recommendation​</a:t>
                      </a:r>
                    </a:p>
                  </a:txBody>
                  <a:tcPr marL="248" marR="248" marT="248" marB="0" anchor="ctr">
                    <a:lnL>
                      <a:noFill/>
                    </a:lnL>
                    <a:lnR>
                      <a:noFill/>
                    </a:lnR>
                    <a:lnT>
                      <a:noFill/>
                    </a:lnT>
                    <a:lnB>
                      <a:noFill/>
                    </a:lnB>
                    <a:solidFill>
                      <a:srgbClr val="EDEDED"/>
                    </a:solidFill>
                  </a:tcPr>
                </a:tc>
                <a:extLst>
                  <a:ext uri="{0D108BD9-81ED-4DB2-BD59-A6C34878D82A}">
                    <a16:rowId xmlns:a16="http://schemas.microsoft.com/office/drawing/2014/main" val="3944855466"/>
                  </a:ext>
                </a:extLst>
              </a:tr>
            </a:tbl>
          </a:graphicData>
        </a:graphic>
      </p:graphicFrame>
    </p:spTree>
    <p:extLst>
      <p:ext uri="{BB962C8B-B14F-4D97-AF65-F5344CB8AC3E}">
        <p14:creationId xmlns:p14="http://schemas.microsoft.com/office/powerpoint/2010/main" val="1353091112"/>
      </p:ext>
    </p:extLst>
  </p:cSld>
  <p:clrMapOvr>
    <a:masterClrMapping/>
  </p:clrMapOvr>
  <p:extLst>
    <p:ext uri="{6950BFC3-D8DA-4A85-94F7-54DA5524770B}">
      <p188:commentRel xmlns:p188="http://schemas.microsoft.com/office/powerpoint/2018/8/main" r:id="rId4"/>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F99B-A694-2BD5-6618-54B963B11C4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55E46F5-6332-2188-826B-83161E9BA2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655E46F5-6332-2188-826B-83161E9BA2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E95556A-C785-4317-33F4-BCC6D88CECEA}"/>
              </a:ext>
            </a:extLst>
          </p:cNvPr>
          <p:cNvSpPr>
            <a:spLocks noGrp="1"/>
          </p:cNvSpPr>
          <p:nvPr>
            <p:ph type="title"/>
          </p:nvPr>
        </p:nvSpPr>
        <p:spPr/>
        <p:txBody>
          <a:bodyPr vert="horz"/>
          <a:lstStyle/>
          <a:p>
            <a:r>
              <a:rPr lang="en-US"/>
              <a:t>Fund 2 | Level 3 Tenants</a:t>
            </a:r>
          </a:p>
        </p:txBody>
      </p:sp>
      <p:sp>
        <p:nvSpPr>
          <p:cNvPr id="12" name="TextBox 11">
            <a:extLst>
              <a:ext uri="{FF2B5EF4-FFF2-40B4-BE49-F238E27FC236}">
                <a16:creationId xmlns:a16="http://schemas.microsoft.com/office/drawing/2014/main" id="{29715199-1C6B-DF9E-A882-34118E3E395C}"/>
              </a:ext>
            </a:extLst>
          </p:cNvPr>
          <p:cNvSpPr txBox="1"/>
          <p:nvPr/>
        </p:nvSpPr>
        <p:spPr>
          <a:xfrm>
            <a:off x="632538" y="1231787"/>
            <a:ext cx="5377737" cy="338554"/>
          </a:xfrm>
          <a:prstGeom prst="rect">
            <a:avLst/>
          </a:prstGeom>
          <a:noFill/>
        </p:spPr>
        <p:txBody>
          <a:bodyPr wrap="square" rtlCol="0">
            <a:spAutoFit/>
          </a:bodyPr>
          <a:lstStyle/>
          <a:p>
            <a:r>
              <a:rPr lang="en-US" sz="1600" b="1">
                <a:solidFill>
                  <a:schemeClr val="accent1">
                    <a:lumMod val="50000"/>
                  </a:schemeClr>
                </a:solidFill>
                <a:latin typeface="Gilroy"/>
                <a:ea typeface="+mj-ea"/>
                <a:cs typeface="Lato"/>
              </a:rPr>
              <a:t>Detail of Level 3 Tenants</a:t>
            </a:r>
          </a:p>
        </p:txBody>
      </p:sp>
      <p:graphicFrame>
        <p:nvGraphicFramePr>
          <p:cNvPr id="6" name="Table 5">
            <a:extLst>
              <a:ext uri="{FF2B5EF4-FFF2-40B4-BE49-F238E27FC236}">
                <a16:creationId xmlns:a16="http://schemas.microsoft.com/office/drawing/2014/main" id="{D9D81762-493C-1543-7C78-44C571C70BE6}"/>
              </a:ext>
            </a:extLst>
          </p:cNvPr>
          <p:cNvGraphicFramePr>
            <a:graphicFrameLocks noGrp="1"/>
          </p:cNvGraphicFramePr>
          <p:nvPr/>
        </p:nvGraphicFramePr>
        <p:xfrm>
          <a:off x="762554" y="1783250"/>
          <a:ext cx="11007914" cy="3980159"/>
        </p:xfrm>
        <a:graphic>
          <a:graphicData uri="http://schemas.openxmlformats.org/drawingml/2006/table">
            <a:tbl>
              <a:tblPr/>
              <a:tblGrid>
                <a:gridCol w="696595">
                  <a:extLst>
                    <a:ext uri="{9D8B030D-6E8A-4147-A177-3AD203B41FA5}">
                      <a16:colId xmlns:a16="http://schemas.microsoft.com/office/drawing/2014/main" val="2178027095"/>
                    </a:ext>
                  </a:extLst>
                </a:gridCol>
                <a:gridCol w="1274323">
                  <a:extLst>
                    <a:ext uri="{9D8B030D-6E8A-4147-A177-3AD203B41FA5}">
                      <a16:colId xmlns:a16="http://schemas.microsoft.com/office/drawing/2014/main" val="431352366"/>
                    </a:ext>
                  </a:extLst>
                </a:gridCol>
                <a:gridCol w="1493822">
                  <a:extLst>
                    <a:ext uri="{9D8B030D-6E8A-4147-A177-3AD203B41FA5}">
                      <a16:colId xmlns:a16="http://schemas.microsoft.com/office/drawing/2014/main" val="1354209464"/>
                    </a:ext>
                  </a:extLst>
                </a:gridCol>
                <a:gridCol w="725735">
                  <a:extLst>
                    <a:ext uri="{9D8B030D-6E8A-4147-A177-3AD203B41FA5}">
                      <a16:colId xmlns:a16="http://schemas.microsoft.com/office/drawing/2014/main" val="2849865036"/>
                    </a:ext>
                  </a:extLst>
                </a:gridCol>
                <a:gridCol w="725735">
                  <a:extLst>
                    <a:ext uri="{9D8B030D-6E8A-4147-A177-3AD203B41FA5}">
                      <a16:colId xmlns:a16="http://schemas.microsoft.com/office/drawing/2014/main" val="2771340376"/>
                    </a:ext>
                  </a:extLst>
                </a:gridCol>
                <a:gridCol w="725735">
                  <a:extLst>
                    <a:ext uri="{9D8B030D-6E8A-4147-A177-3AD203B41FA5}">
                      <a16:colId xmlns:a16="http://schemas.microsoft.com/office/drawing/2014/main" val="1104367617"/>
                    </a:ext>
                  </a:extLst>
                </a:gridCol>
                <a:gridCol w="725735">
                  <a:extLst>
                    <a:ext uri="{9D8B030D-6E8A-4147-A177-3AD203B41FA5}">
                      <a16:colId xmlns:a16="http://schemas.microsoft.com/office/drawing/2014/main" val="155014185"/>
                    </a:ext>
                  </a:extLst>
                </a:gridCol>
                <a:gridCol w="725735">
                  <a:extLst>
                    <a:ext uri="{9D8B030D-6E8A-4147-A177-3AD203B41FA5}">
                      <a16:colId xmlns:a16="http://schemas.microsoft.com/office/drawing/2014/main" val="2303241203"/>
                    </a:ext>
                  </a:extLst>
                </a:gridCol>
                <a:gridCol w="725735">
                  <a:extLst>
                    <a:ext uri="{9D8B030D-6E8A-4147-A177-3AD203B41FA5}">
                      <a16:colId xmlns:a16="http://schemas.microsoft.com/office/drawing/2014/main" val="1484018119"/>
                    </a:ext>
                  </a:extLst>
                </a:gridCol>
                <a:gridCol w="725735">
                  <a:extLst>
                    <a:ext uri="{9D8B030D-6E8A-4147-A177-3AD203B41FA5}">
                      <a16:colId xmlns:a16="http://schemas.microsoft.com/office/drawing/2014/main" val="2454153357"/>
                    </a:ext>
                  </a:extLst>
                </a:gridCol>
                <a:gridCol w="2463029">
                  <a:extLst>
                    <a:ext uri="{9D8B030D-6E8A-4147-A177-3AD203B41FA5}">
                      <a16:colId xmlns:a16="http://schemas.microsoft.com/office/drawing/2014/main" val="281705989"/>
                    </a:ext>
                  </a:extLst>
                </a:gridCol>
              </a:tblGrid>
              <a:tr h="0">
                <a:tc>
                  <a:txBody>
                    <a:bodyPr/>
                    <a:lstStyle/>
                    <a:p>
                      <a:pPr algn="l" fontAlgn="b"/>
                      <a:r>
                        <a:rPr lang="en-US" sz="900" b="1" i="0" u="none" strike="noStrike">
                          <a:solidFill>
                            <a:srgbClr val="FFFFFF"/>
                          </a:solidFill>
                          <a:effectLst/>
                          <a:latin typeface="Aptos" panose="020B0004020202020204" pitchFamily="34" charset="0"/>
                        </a:rPr>
                        <a:t>Status</a:t>
                      </a:r>
                    </a:p>
                  </a:txBody>
                  <a:tcPr marL="229" marR="229" marT="229" marB="0" anchor="b">
                    <a:lnL>
                      <a:noFill/>
                    </a:lnL>
                    <a:lnR>
                      <a:noFill/>
                    </a:lnR>
                    <a:lnT>
                      <a:noFill/>
                    </a:lnT>
                    <a:lnB>
                      <a:noFill/>
                    </a:lnB>
                    <a:solidFill>
                      <a:srgbClr val="905A00"/>
                    </a:solidFill>
                  </a:tcPr>
                </a:tc>
                <a:tc>
                  <a:txBody>
                    <a:bodyPr/>
                    <a:lstStyle/>
                    <a:p>
                      <a:pPr algn="l" fontAlgn="ctr"/>
                      <a:r>
                        <a:rPr lang="en-US" sz="900" b="1" i="0" u="none" strike="noStrike">
                          <a:solidFill>
                            <a:srgbClr val="FFFFFF"/>
                          </a:solidFill>
                          <a:effectLst/>
                          <a:latin typeface="Aptos" panose="020B0004020202020204" pitchFamily="34" charset="0"/>
                        </a:rPr>
                        <a:t>Property</a:t>
                      </a:r>
                    </a:p>
                  </a:txBody>
                  <a:tcPr marL="229" marR="229" marT="229" marB="0" anchor="ctr">
                    <a:lnL>
                      <a:noFill/>
                    </a:lnL>
                    <a:lnR>
                      <a:noFill/>
                    </a:lnR>
                    <a:lnT>
                      <a:noFill/>
                    </a:lnT>
                    <a:lnB>
                      <a:noFill/>
                    </a:lnB>
                    <a:solidFill>
                      <a:srgbClr val="905A00"/>
                    </a:solidFill>
                  </a:tcPr>
                </a:tc>
                <a:tc>
                  <a:txBody>
                    <a:bodyPr/>
                    <a:lstStyle/>
                    <a:p>
                      <a:pPr algn="l" fontAlgn="ctr"/>
                      <a:r>
                        <a:rPr lang="en-US" sz="900" b="1" i="0" u="none" strike="noStrike">
                          <a:solidFill>
                            <a:srgbClr val="FFFFFF"/>
                          </a:solidFill>
                          <a:effectLst/>
                          <a:latin typeface="Aptos" panose="020B0004020202020204" pitchFamily="34" charset="0"/>
                        </a:rPr>
                        <a:t>Tenant</a:t>
                      </a:r>
                    </a:p>
                  </a:txBody>
                  <a:tcPr marL="229" marR="229" marT="229"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Credit Score</a:t>
                      </a:r>
                    </a:p>
                  </a:txBody>
                  <a:tcPr marL="229" marR="229" marT="229"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Area</a:t>
                      </a:r>
                    </a:p>
                  </a:txBody>
                  <a:tcPr marL="229" marR="229" marT="229"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In-Place Rent</a:t>
                      </a:r>
                    </a:p>
                  </a:txBody>
                  <a:tcPr marL="229" marR="229" marT="229"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Q4 24 Risk</a:t>
                      </a:r>
                    </a:p>
                  </a:txBody>
                  <a:tcPr marL="229" marR="229" marT="229"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Q1 25 Risk</a:t>
                      </a:r>
                    </a:p>
                  </a:txBody>
                  <a:tcPr marL="229" marR="229" marT="229"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0-60 Days Balance</a:t>
                      </a:r>
                    </a:p>
                  </a:txBody>
                  <a:tcPr marL="229" marR="229" marT="229"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60+ Days Balance</a:t>
                      </a:r>
                    </a:p>
                  </a:txBody>
                  <a:tcPr marL="229" marR="229" marT="229"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Notes</a:t>
                      </a:r>
                    </a:p>
                  </a:txBody>
                  <a:tcPr marL="229" marR="229" marT="229" marB="0" anchor="ctr">
                    <a:lnL>
                      <a:noFill/>
                    </a:lnL>
                    <a:lnR>
                      <a:noFill/>
                    </a:lnR>
                    <a:lnT>
                      <a:noFill/>
                    </a:lnT>
                    <a:lnB>
                      <a:noFill/>
                    </a:lnB>
                    <a:solidFill>
                      <a:srgbClr val="905A00"/>
                    </a:solidFill>
                  </a:tcPr>
                </a:tc>
                <a:extLst>
                  <a:ext uri="{0D108BD9-81ED-4DB2-BD59-A6C34878D82A}">
                    <a16:rowId xmlns:a16="http://schemas.microsoft.com/office/drawing/2014/main" val="1544078105"/>
                  </a:ext>
                </a:extLst>
              </a:tr>
              <a:tr h="26728">
                <a:tc>
                  <a:txBody>
                    <a:bodyPr/>
                    <a:lstStyle/>
                    <a:p>
                      <a:pPr algn="l" fontAlgn="ctr"/>
                      <a:r>
                        <a:rPr lang="en-US" sz="900" b="0" i="0" u="none" strike="noStrike">
                          <a:solidFill>
                            <a:srgbClr val="000000"/>
                          </a:solidFill>
                          <a:effectLst/>
                          <a:latin typeface="Aptos" panose="020B0004020202020204" pitchFamily="34" charset="0"/>
                        </a:rPr>
                        <a:t>Active​</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128 Bauer Drive (xnj128ba)​</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Black Walnut LLC (t0001074)​</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21,142​</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$13.75​</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$70,886</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$87,942</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FP has judgement, working with TT through payment plan to get current.  Payment anticiapted late April/early May</a:t>
                      </a:r>
                    </a:p>
                  </a:txBody>
                  <a:tcPr marL="229" marR="229" marT="229" marB="0" anchor="ctr">
                    <a:lnL>
                      <a:noFill/>
                    </a:lnL>
                    <a:lnR>
                      <a:noFill/>
                    </a:lnR>
                    <a:lnT>
                      <a:noFill/>
                    </a:lnT>
                    <a:lnB>
                      <a:noFill/>
                    </a:lnB>
                    <a:solidFill>
                      <a:srgbClr val="FFFFFF"/>
                    </a:solidFill>
                  </a:tcPr>
                </a:tc>
                <a:extLst>
                  <a:ext uri="{0D108BD9-81ED-4DB2-BD59-A6C34878D82A}">
                    <a16:rowId xmlns:a16="http://schemas.microsoft.com/office/drawing/2014/main" val="511914484"/>
                  </a:ext>
                </a:extLst>
              </a:tr>
              <a:tr h="26728">
                <a:tc>
                  <a:txBody>
                    <a:bodyPr/>
                    <a:lstStyle/>
                    <a:p>
                      <a:pPr algn="l" fontAlgn="b"/>
                      <a:r>
                        <a:rPr lang="en-US" sz="900" b="0" i="0" u="none" strike="noStrike">
                          <a:solidFill>
                            <a:srgbClr val="000000"/>
                          </a:solidFill>
                          <a:effectLst/>
                          <a:latin typeface="Aptos" panose="020B0004020202020204" pitchFamily="34" charset="0"/>
                        </a:rPr>
                        <a:t>Active</a:t>
                      </a:r>
                    </a:p>
                  </a:txBody>
                  <a:tcPr marL="229" marR="229" marT="229" marB="0" anchor="b">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17-01 Pollitt Drive (xnj17pol)</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Biogen Laboratory Corporation (t0000629)</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8,438</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$9.50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$15,335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$21,639 </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Habitual Late Payer; Late fees/TBB likely not collectable in 60+. </a:t>
                      </a:r>
                    </a:p>
                  </a:txBody>
                  <a:tcPr marL="229" marR="229" marT="229" marB="0" anchor="ctr">
                    <a:lnL>
                      <a:noFill/>
                    </a:lnL>
                    <a:lnR>
                      <a:noFill/>
                    </a:lnR>
                    <a:lnT>
                      <a:noFill/>
                    </a:lnT>
                    <a:lnB>
                      <a:noFill/>
                    </a:lnB>
                    <a:solidFill>
                      <a:srgbClr val="FFEED3"/>
                    </a:solidFill>
                  </a:tcPr>
                </a:tc>
                <a:extLst>
                  <a:ext uri="{0D108BD9-81ED-4DB2-BD59-A6C34878D82A}">
                    <a16:rowId xmlns:a16="http://schemas.microsoft.com/office/drawing/2014/main" val="2599390265"/>
                  </a:ext>
                </a:extLst>
              </a:tr>
              <a:tr h="26728">
                <a:tc>
                  <a:txBody>
                    <a:bodyPr/>
                    <a:lstStyle/>
                    <a:p>
                      <a:pPr algn="l" fontAlgn="b"/>
                      <a:r>
                        <a:rPr lang="en-US" sz="900" b="0" i="0" u="none" strike="noStrike">
                          <a:solidFill>
                            <a:srgbClr val="000000"/>
                          </a:solidFill>
                          <a:effectLst/>
                          <a:latin typeface="Aptos" panose="020B0004020202020204" pitchFamily="34" charset="0"/>
                        </a:rPr>
                        <a:t>Active</a:t>
                      </a:r>
                    </a:p>
                  </a:txBody>
                  <a:tcPr marL="229" marR="229" marT="229" marB="0" anchor="b">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2100 Boggs Road (xga2100b)</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Averr Aglow, LLC (t0000639)</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103,289</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$6.96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2</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$19,180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$12,606 </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Apollo TT; Delinquent on personal property tax with county; prior CAM Cap Dispute- they said they would pay; LL initiating default for tax delinquency</a:t>
                      </a:r>
                    </a:p>
                  </a:txBody>
                  <a:tcPr marL="229" marR="229" marT="229" marB="0" anchor="ctr">
                    <a:lnL>
                      <a:noFill/>
                    </a:lnL>
                    <a:lnR>
                      <a:noFill/>
                    </a:lnR>
                    <a:lnT>
                      <a:noFill/>
                    </a:lnT>
                    <a:lnB>
                      <a:noFill/>
                    </a:lnB>
                    <a:solidFill>
                      <a:srgbClr val="FFFFFF"/>
                    </a:solidFill>
                  </a:tcPr>
                </a:tc>
                <a:extLst>
                  <a:ext uri="{0D108BD9-81ED-4DB2-BD59-A6C34878D82A}">
                    <a16:rowId xmlns:a16="http://schemas.microsoft.com/office/drawing/2014/main" val="229746909"/>
                  </a:ext>
                </a:extLst>
              </a:tr>
              <a:tr h="26728">
                <a:tc>
                  <a:txBody>
                    <a:bodyPr/>
                    <a:lstStyle/>
                    <a:p>
                      <a:pPr algn="l" fontAlgn="b"/>
                      <a:r>
                        <a:rPr lang="en-US" sz="900" b="0" i="0" u="none" strike="noStrike">
                          <a:solidFill>
                            <a:srgbClr val="000000"/>
                          </a:solidFill>
                          <a:effectLst/>
                          <a:latin typeface="Aptos" panose="020B0004020202020204" pitchFamily="34" charset="0"/>
                        </a:rPr>
                        <a:t>Active</a:t>
                      </a:r>
                    </a:p>
                  </a:txBody>
                  <a:tcPr marL="229" marR="229" marT="229" marB="0" anchor="b">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4450 Commerce Circle (xga4450c)</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KJ's Discount Outlet LLC (t0001012)</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18,700</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$6.24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2</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$29,142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$9,719 </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Apollo TT; AM sending demand notice; TT requested payment plan but it wasn't honored</a:t>
                      </a:r>
                    </a:p>
                  </a:txBody>
                  <a:tcPr marL="229" marR="229" marT="229" marB="0" anchor="ctr">
                    <a:lnL>
                      <a:noFill/>
                    </a:lnL>
                    <a:lnR>
                      <a:noFill/>
                    </a:lnR>
                    <a:lnT>
                      <a:noFill/>
                    </a:lnT>
                    <a:lnB>
                      <a:noFill/>
                    </a:lnB>
                    <a:solidFill>
                      <a:srgbClr val="FFEED3"/>
                    </a:solidFill>
                  </a:tcPr>
                </a:tc>
                <a:extLst>
                  <a:ext uri="{0D108BD9-81ED-4DB2-BD59-A6C34878D82A}">
                    <a16:rowId xmlns:a16="http://schemas.microsoft.com/office/drawing/2014/main" val="731738805"/>
                  </a:ext>
                </a:extLst>
              </a:tr>
              <a:tr h="26728">
                <a:tc>
                  <a:txBody>
                    <a:bodyPr/>
                    <a:lstStyle/>
                    <a:p>
                      <a:pPr algn="l" fontAlgn="b"/>
                      <a:r>
                        <a:rPr lang="en-US" sz="900" b="0" i="0" u="none" strike="noStrike">
                          <a:solidFill>
                            <a:srgbClr val="000000"/>
                          </a:solidFill>
                          <a:effectLst/>
                          <a:latin typeface="Aptos" panose="020B0004020202020204" pitchFamily="34" charset="0"/>
                        </a:rPr>
                        <a:t>Active</a:t>
                      </a:r>
                    </a:p>
                  </a:txBody>
                  <a:tcPr marL="229" marR="229" marT="229" marB="0" anchor="b">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4290 Delp Street (xtndelp1)</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KPower Global Logistics, LLC (t0000638)</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63,840</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$3.79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$64,303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$6,989 </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Legal Engaged- Habitual late payer and legal needs to be engaged to collect multiple times. AM awaiting court date for potential eviction</a:t>
                      </a:r>
                    </a:p>
                  </a:txBody>
                  <a:tcPr marL="229" marR="229" marT="229" marB="0" anchor="ctr">
                    <a:lnL>
                      <a:noFill/>
                    </a:lnL>
                    <a:lnR>
                      <a:noFill/>
                    </a:lnR>
                    <a:lnT>
                      <a:noFill/>
                    </a:lnT>
                    <a:lnB>
                      <a:noFill/>
                    </a:lnB>
                    <a:solidFill>
                      <a:srgbClr val="FFFFFF"/>
                    </a:solidFill>
                  </a:tcPr>
                </a:tc>
                <a:extLst>
                  <a:ext uri="{0D108BD9-81ED-4DB2-BD59-A6C34878D82A}">
                    <a16:rowId xmlns:a16="http://schemas.microsoft.com/office/drawing/2014/main" val="3729405588"/>
                  </a:ext>
                </a:extLst>
              </a:tr>
              <a:tr h="26728">
                <a:tc>
                  <a:txBody>
                    <a:bodyPr/>
                    <a:lstStyle/>
                    <a:p>
                      <a:pPr algn="l" fontAlgn="b"/>
                      <a:r>
                        <a:rPr lang="en-US" sz="900" b="0" i="0" u="none" strike="noStrike">
                          <a:solidFill>
                            <a:srgbClr val="000000"/>
                          </a:solidFill>
                          <a:effectLst/>
                          <a:latin typeface="Aptos" panose="020B0004020202020204" pitchFamily="34" charset="0"/>
                        </a:rPr>
                        <a:t>Active</a:t>
                      </a:r>
                    </a:p>
                  </a:txBody>
                  <a:tcPr marL="229" marR="229" marT="229" marB="0" anchor="b">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4728 Goldfield Drive (xtxritti)</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CJI Piping and Fabrication, LLC (t0000529)</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26,413</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$7.11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$10,106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$5,879 </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January payment NSF'dl (3 NSFs in 2024); Payment plan ended and 60+balance is late fees, collection anticipated</a:t>
                      </a:r>
                    </a:p>
                  </a:txBody>
                  <a:tcPr marL="229" marR="229" marT="229" marB="0" anchor="ctr">
                    <a:lnL>
                      <a:noFill/>
                    </a:lnL>
                    <a:lnR>
                      <a:noFill/>
                    </a:lnR>
                    <a:lnT>
                      <a:noFill/>
                    </a:lnT>
                    <a:lnB>
                      <a:noFill/>
                    </a:lnB>
                    <a:solidFill>
                      <a:srgbClr val="FFEED3"/>
                    </a:solidFill>
                  </a:tcPr>
                </a:tc>
                <a:extLst>
                  <a:ext uri="{0D108BD9-81ED-4DB2-BD59-A6C34878D82A}">
                    <a16:rowId xmlns:a16="http://schemas.microsoft.com/office/drawing/2014/main" val="2493325377"/>
                  </a:ext>
                </a:extLst>
              </a:tr>
              <a:tr h="26728">
                <a:tc>
                  <a:txBody>
                    <a:bodyPr/>
                    <a:lstStyle/>
                    <a:p>
                      <a:pPr algn="l" fontAlgn="b"/>
                      <a:r>
                        <a:rPr lang="en-US" sz="900" b="0" i="0" u="none" strike="noStrike">
                          <a:solidFill>
                            <a:srgbClr val="000000"/>
                          </a:solidFill>
                          <a:effectLst/>
                          <a:latin typeface="Aptos" panose="020B0004020202020204" pitchFamily="34" charset="0"/>
                        </a:rPr>
                        <a:t>Active</a:t>
                      </a:r>
                    </a:p>
                  </a:txBody>
                  <a:tcPr marL="229" marR="229" marT="229" marB="0" anchor="b">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2036 Briggs Road (xnj2036b)</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Kaizen Martial Arts of NJ (t0000452)</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5,025</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$7.48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$7,815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$3,953 </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CAM charges and late fees open in 60+ and collection anticipated through Security Deposit </a:t>
                      </a:r>
                    </a:p>
                  </a:txBody>
                  <a:tcPr marL="229" marR="229" marT="229" marB="0" anchor="ctr">
                    <a:lnL>
                      <a:noFill/>
                    </a:lnL>
                    <a:lnR>
                      <a:noFill/>
                    </a:lnR>
                    <a:lnT>
                      <a:noFill/>
                    </a:lnT>
                    <a:lnB>
                      <a:noFill/>
                    </a:lnB>
                    <a:solidFill>
                      <a:srgbClr val="FFFFFF"/>
                    </a:solidFill>
                  </a:tcPr>
                </a:tc>
                <a:extLst>
                  <a:ext uri="{0D108BD9-81ED-4DB2-BD59-A6C34878D82A}">
                    <a16:rowId xmlns:a16="http://schemas.microsoft.com/office/drawing/2014/main" val="2964186699"/>
                  </a:ext>
                </a:extLst>
              </a:tr>
              <a:tr h="26728">
                <a:tc>
                  <a:txBody>
                    <a:bodyPr/>
                    <a:lstStyle/>
                    <a:p>
                      <a:pPr algn="l" fontAlgn="b"/>
                      <a:r>
                        <a:rPr lang="en-US" sz="900" b="0" i="0" u="none" strike="noStrike">
                          <a:solidFill>
                            <a:srgbClr val="000000"/>
                          </a:solidFill>
                          <a:effectLst/>
                          <a:latin typeface="Aptos" panose="020B0004020202020204" pitchFamily="34" charset="0"/>
                        </a:rPr>
                        <a:t>Active</a:t>
                      </a:r>
                    </a:p>
                  </a:txBody>
                  <a:tcPr marL="229" marR="229" marT="229" marB="0" anchor="b">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6925 Sherman Ave (xnj6925s)</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Aruvil International, Inc. (t0000784)</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30,000</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$5.78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$4,823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$693 </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February payment NSF'd; issues with Commercial Café but monitoring</a:t>
                      </a:r>
                    </a:p>
                  </a:txBody>
                  <a:tcPr marL="229" marR="229" marT="229" marB="0" anchor="ctr">
                    <a:lnL>
                      <a:noFill/>
                    </a:lnL>
                    <a:lnR>
                      <a:noFill/>
                    </a:lnR>
                    <a:lnT>
                      <a:noFill/>
                    </a:lnT>
                    <a:lnB>
                      <a:noFill/>
                    </a:lnB>
                    <a:solidFill>
                      <a:srgbClr val="FFEED3"/>
                    </a:solidFill>
                  </a:tcPr>
                </a:tc>
                <a:extLst>
                  <a:ext uri="{0D108BD9-81ED-4DB2-BD59-A6C34878D82A}">
                    <a16:rowId xmlns:a16="http://schemas.microsoft.com/office/drawing/2014/main" val="1701118986"/>
                  </a:ext>
                </a:extLst>
              </a:tr>
              <a:tr h="26728">
                <a:tc>
                  <a:txBody>
                    <a:bodyPr/>
                    <a:lstStyle/>
                    <a:p>
                      <a:pPr algn="l" fontAlgn="b"/>
                      <a:r>
                        <a:rPr lang="en-US" sz="900" b="0" i="0" u="none" strike="noStrike">
                          <a:solidFill>
                            <a:srgbClr val="000000"/>
                          </a:solidFill>
                          <a:effectLst/>
                          <a:latin typeface="Aptos" panose="020B0004020202020204" pitchFamily="34" charset="0"/>
                        </a:rPr>
                        <a:t>Active</a:t>
                      </a:r>
                    </a:p>
                  </a:txBody>
                  <a:tcPr marL="229" marR="229" marT="229" marB="0" anchor="b">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10501 King William Drive (xtx1050k)</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AMG Stone Inc. (t0001056)</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6,635</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$9.36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$5,982 </a:t>
                      </a:r>
                    </a:p>
                  </a:txBody>
                  <a:tcPr marL="229" marR="229" marT="229"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$0 </a:t>
                      </a:r>
                    </a:p>
                  </a:txBody>
                  <a:tcPr marL="229" marR="229" marT="229"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January payment NSF'd (3x in 2024) and was put in default again 2/18/2025.  TT cured and payments received in April but monitoring due to history</a:t>
                      </a:r>
                    </a:p>
                  </a:txBody>
                  <a:tcPr marL="229" marR="229" marT="229" marB="0" anchor="ctr">
                    <a:lnL>
                      <a:noFill/>
                    </a:lnL>
                    <a:lnR>
                      <a:noFill/>
                    </a:lnR>
                    <a:lnT>
                      <a:noFill/>
                    </a:lnT>
                    <a:lnB>
                      <a:noFill/>
                    </a:lnB>
                    <a:solidFill>
                      <a:srgbClr val="FFFFFF"/>
                    </a:solidFill>
                  </a:tcPr>
                </a:tc>
                <a:extLst>
                  <a:ext uri="{0D108BD9-81ED-4DB2-BD59-A6C34878D82A}">
                    <a16:rowId xmlns:a16="http://schemas.microsoft.com/office/drawing/2014/main" val="470847583"/>
                  </a:ext>
                </a:extLst>
              </a:tr>
              <a:tr h="26728">
                <a:tc>
                  <a:txBody>
                    <a:bodyPr/>
                    <a:lstStyle/>
                    <a:p>
                      <a:pPr algn="l" fontAlgn="b"/>
                      <a:r>
                        <a:rPr lang="en-US" sz="900" b="0" i="0" u="none" strike="noStrike">
                          <a:solidFill>
                            <a:srgbClr val="000000"/>
                          </a:solidFill>
                          <a:effectLst/>
                          <a:latin typeface="Aptos" panose="020B0004020202020204" pitchFamily="34" charset="0"/>
                        </a:rPr>
                        <a:t>Active</a:t>
                      </a:r>
                    </a:p>
                  </a:txBody>
                  <a:tcPr marL="229" marR="229" marT="229" marB="0" anchor="b">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19-05 Nevins (xnj19nev)</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RD Foods America, Inc. (t0000627)</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5</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151,799</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$15.25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$457 </a:t>
                      </a:r>
                    </a:p>
                  </a:txBody>
                  <a:tcPr marL="229" marR="229" marT="229"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$0 </a:t>
                      </a:r>
                    </a:p>
                  </a:txBody>
                  <a:tcPr marL="229" marR="229" marT="229"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Potential TT softness identified; TT has one tenant utility charge open through 1Q25</a:t>
                      </a:r>
                    </a:p>
                  </a:txBody>
                  <a:tcPr marL="229" marR="229" marT="229" marB="0" anchor="ctr">
                    <a:lnL>
                      <a:noFill/>
                    </a:lnL>
                    <a:lnR>
                      <a:noFill/>
                    </a:lnR>
                    <a:lnT>
                      <a:noFill/>
                    </a:lnT>
                    <a:lnB>
                      <a:noFill/>
                    </a:lnB>
                    <a:solidFill>
                      <a:srgbClr val="FFEED3"/>
                    </a:solidFill>
                  </a:tcPr>
                </a:tc>
                <a:extLst>
                  <a:ext uri="{0D108BD9-81ED-4DB2-BD59-A6C34878D82A}">
                    <a16:rowId xmlns:a16="http://schemas.microsoft.com/office/drawing/2014/main" val="1068456646"/>
                  </a:ext>
                </a:extLst>
              </a:tr>
            </a:tbl>
          </a:graphicData>
        </a:graphic>
      </p:graphicFrame>
    </p:spTree>
    <p:extLst>
      <p:ext uri="{BB962C8B-B14F-4D97-AF65-F5344CB8AC3E}">
        <p14:creationId xmlns:p14="http://schemas.microsoft.com/office/powerpoint/2010/main" val="3646425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5DBB-0580-1B29-185B-CCE354892330}"/>
              </a:ext>
            </a:extLst>
          </p:cNvPr>
          <p:cNvSpPr>
            <a:spLocks noGrp="1"/>
          </p:cNvSpPr>
          <p:nvPr>
            <p:ph type="title"/>
          </p:nvPr>
        </p:nvSpPr>
        <p:spPr/>
        <p:txBody>
          <a:bodyPr/>
          <a:lstStyle/>
          <a:p>
            <a:r>
              <a:rPr lang="en-US" sz="2150"/>
              <a:t>AR Monitoring | </a:t>
            </a:r>
            <a:r>
              <a:rPr lang="en-US" sz="2150" b="0"/>
              <a:t>Loan Pools </a:t>
            </a:r>
            <a:endParaRPr lang="en-US" b="0"/>
          </a:p>
        </p:txBody>
      </p:sp>
      <p:sp>
        <p:nvSpPr>
          <p:cNvPr id="5" name="TextBox 4">
            <a:extLst>
              <a:ext uri="{FF2B5EF4-FFF2-40B4-BE49-F238E27FC236}">
                <a16:creationId xmlns:a16="http://schemas.microsoft.com/office/drawing/2014/main" id="{0052F724-F685-7E84-4E6E-995E479DCE90}"/>
              </a:ext>
            </a:extLst>
          </p:cNvPr>
          <p:cNvSpPr txBox="1"/>
          <p:nvPr/>
        </p:nvSpPr>
        <p:spPr>
          <a:xfrm>
            <a:off x="677097" y="1884642"/>
            <a:ext cx="10757863" cy="1384995"/>
          </a:xfrm>
          <a:prstGeom prst="rect">
            <a:avLst/>
          </a:prstGeom>
          <a:solidFill>
            <a:schemeClr val="bg1">
              <a:lumMod val="95000"/>
            </a:schemeClr>
          </a:solidFill>
        </p:spPr>
        <p:txBody>
          <a:bodyPr wrap="square" lIns="91440" tIns="45720" rIns="91440" bIns="45720" anchor="t">
            <a:spAutoFit/>
          </a:bodyPr>
          <a:lstStyle/>
          <a:p>
            <a:pPr marL="171450" indent="-171450">
              <a:buClr>
                <a:srgbClr val="FEAB21"/>
              </a:buClr>
              <a:buFont typeface="Wingdings" panose="05000000000000000000" pitchFamily="2" charset="2"/>
              <a:buChar char="§"/>
            </a:pPr>
            <a:r>
              <a:rPr lang="en-US" sz="1050" b="1">
                <a:solidFill>
                  <a:schemeClr val="tx2"/>
                </a:solidFill>
                <a:latin typeface="Aptos"/>
                <a:ea typeface="Lato Medium"/>
                <a:cs typeface="Lato Medium"/>
              </a:rPr>
              <a:t>The Apollo Loan has 4 tenants that are being monitored</a:t>
            </a:r>
            <a:r>
              <a:rPr lang="en-US" sz="1050">
                <a:solidFill>
                  <a:schemeClr val="tx2"/>
                </a:solidFill>
                <a:latin typeface="Aptos"/>
                <a:ea typeface="Lato Medium"/>
                <a:cs typeface="Lato Medium"/>
              </a:rPr>
              <a:t> and are currently not an issue</a:t>
            </a:r>
          </a:p>
          <a:p>
            <a:pPr marL="932815" lvl="1" indent="-171450">
              <a:buClr>
                <a:srgbClr val="FEAB21"/>
              </a:buClr>
              <a:buFont typeface="Wingdings" panose="05000000000000000000" pitchFamily="2" charset="2"/>
              <a:buChar char="§"/>
            </a:pPr>
            <a:r>
              <a:rPr lang="en-US" sz="1050" err="1">
                <a:solidFill>
                  <a:schemeClr val="tx2"/>
                </a:solidFill>
                <a:latin typeface="Aptos"/>
                <a:ea typeface="Lato Medium"/>
                <a:cs typeface="Lato Medium"/>
              </a:rPr>
              <a:t>Averr</a:t>
            </a:r>
            <a:r>
              <a:rPr lang="en-US" sz="1050">
                <a:solidFill>
                  <a:schemeClr val="tx2"/>
                </a:solidFill>
                <a:latin typeface="Aptos"/>
                <a:ea typeface="Lato Medium"/>
                <a:cs typeface="Lato Medium"/>
              </a:rPr>
              <a:t> Aglow (2100 Boggs) has been upgraded to a Level 3 tenant because they are delinquent on their county personal property tax, a defaulting event under the lease.  Open CAM cap dispute and has agreed to but payment remains is pending</a:t>
            </a:r>
            <a:endParaRPr lang="en-US" sz="1050">
              <a:solidFill>
                <a:schemeClr val="tx2"/>
              </a:solidFill>
            </a:endParaRPr>
          </a:p>
          <a:p>
            <a:pPr marL="932815" lvl="1" indent="-171450">
              <a:buClr>
                <a:srgbClr val="FEAB21"/>
              </a:buClr>
              <a:buFont typeface="Wingdings" panose="05000000000000000000" pitchFamily="2" charset="2"/>
              <a:buChar char="§"/>
            </a:pPr>
            <a:r>
              <a:rPr lang="en-US" sz="1050">
                <a:solidFill>
                  <a:schemeClr val="tx2"/>
                </a:solidFill>
                <a:latin typeface="Aptos"/>
                <a:ea typeface="Lato Medium"/>
                <a:cs typeface="Lato Medium"/>
              </a:rPr>
              <a:t>KJ's Discount Outlet LL (4450 Commerce) is currently not honoring their payment plan and demand notices have been sent</a:t>
            </a:r>
          </a:p>
          <a:p>
            <a:pPr marL="761365" lvl="1">
              <a:buClr>
                <a:srgbClr val="FEAB21"/>
              </a:buClr>
            </a:pPr>
            <a:endParaRPr lang="en-US" sz="1050">
              <a:solidFill>
                <a:schemeClr val="tx2"/>
              </a:solidFill>
              <a:latin typeface="Aptos"/>
              <a:ea typeface="Lato Medium"/>
              <a:cs typeface="Lato Medium"/>
            </a:endParaRPr>
          </a:p>
          <a:p>
            <a:pPr marL="171450" indent="-171450">
              <a:buClr>
                <a:srgbClr val="FEAB21"/>
              </a:buClr>
              <a:buFont typeface="Wingdings" panose="05000000000000000000" pitchFamily="2" charset="2"/>
              <a:buChar char="§"/>
            </a:pPr>
            <a:r>
              <a:rPr lang="en-US" sz="1050" b="1" err="1">
                <a:solidFill>
                  <a:schemeClr val="tx2"/>
                </a:solidFill>
                <a:latin typeface="Aptos"/>
                <a:ea typeface="Lato Medium"/>
                <a:cs typeface="Lato Medium"/>
              </a:rPr>
              <a:t>Motorvation</a:t>
            </a:r>
            <a:r>
              <a:rPr lang="en-US" sz="1050" b="1">
                <a:solidFill>
                  <a:schemeClr val="tx2"/>
                </a:solidFill>
                <a:latin typeface="Aptos"/>
                <a:ea typeface="Lato Medium"/>
                <a:cs typeface="Lato Medium"/>
              </a:rPr>
              <a:t>  (1157 </a:t>
            </a:r>
            <a:r>
              <a:rPr lang="en-US" sz="1050" b="1" err="1">
                <a:solidFill>
                  <a:schemeClr val="tx2"/>
                </a:solidFill>
                <a:latin typeface="Aptos"/>
                <a:ea typeface="Lato Medium"/>
                <a:cs typeface="Lato Medium"/>
              </a:rPr>
              <a:t>Battlecreek</a:t>
            </a:r>
            <a:r>
              <a:rPr lang="en-US" sz="1050" b="1">
                <a:solidFill>
                  <a:schemeClr val="tx2"/>
                </a:solidFill>
                <a:latin typeface="Aptos"/>
                <a:ea typeface="Lato Medium"/>
                <a:cs typeface="Lato Medium"/>
              </a:rPr>
              <a:t>), </a:t>
            </a:r>
            <a:r>
              <a:rPr lang="en-US" sz="1050">
                <a:solidFill>
                  <a:schemeClr val="tx2"/>
                </a:solidFill>
                <a:latin typeface="Aptos"/>
                <a:ea typeface="Lato Medium"/>
                <a:cs typeface="Lato Medium"/>
              </a:rPr>
              <a:t>the largest balance in 4Q24 agreed to a termination agreement, paid $300K and vacated the property</a:t>
            </a:r>
          </a:p>
          <a:p>
            <a:pPr marL="171450" indent="-171450">
              <a:buClr>
                <a:srgbClr val="FEAB21"/>
              </a:buClr>
              <a:buFont typeface="Wingdings" panose="05000000000000000000" pitchFamily="2" charset="2"/>
              <a:buChar char="§"/>
            </a:pPr>
            <a:endParaRPr lang="en-US" sz="1050">
              <a:solidFill>
                <a:schemeClr val="tx2"/>
              </a:solidFill>
              <a:latin typeface="Aptos"/>
              <a:ea typeface="Lato Medium"/>
              <a:cs typeface="Lato Medium"/>
            </a:endParaRPr>
          </a:p>
          <a:p>
            <a:pPr marL="932815" lvl="1" indent="-171450">
              <a:buClr>
                <a:srgbClr val="FEAB21"/>
              </a:buClr>
              <a:buFont typeface="Wingdings" panose="05000000000000000000" pitchFamily="2" charset="2"/>
              <a:buChar char="§"/>
            </a:pPr>
            <a:endParaRPr lang="en-US" sz="1050">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sp>
        <p:nvSpPr>
          <p:cNvPr id="13" name="TextBox 8">
            <a:extLst>
              <a:ext uri="{FF2B5EF4-FFF2-40B4-BE49-F238E27FC236}">
                <a16:creationId xmlns:a16="http://schemas.microsoft.com/office/drawing/2014/main" id="{72B1EFA0-C5FA-52FE-AA96-055243349369}"/>
              </a:ext>
            </a:extLst>
          </p:cNvPr>
          <p:cNvSpPr txBox="1"/>
          <p:nvPr/>
        </p:nvSpPr>
        <p:spPr>
          <a:xfrm>
            <a:off x="677096" y="1422379"/>
            <a:ext cx="10757863" cy="253916"/>
          </a:xfrm>
          <a:prstGeom prst="rect">
            <a:avLst/>
          </a:prstGeom>
          <a:solidFill>
            <a:schemeClr val="accent6">
              <a:lumMod val="20000"/>
              <a:lumOff val="80000"/>
            </a:schemeClr>
          </a:solidFill>
        </p:spPr>
        <p:txBody>
          <a:bodyPr wrap="square" lIns="91440" tIns="45720" rIns="91440" bIns="45720" anchor="t">
            <a:spAutoFit/>
          </a:bodyPr>
          <a:lstStyle>
            <a:defPPr>
              <a:defRPr lang="en-US"/>
            </a:defPPr>
            <a:lvl1pPr marL="0" algn="l" defTabSz="1523696" rtl="0" eaLnBrk="1" latinLnBrk="0" hangingPunct="1">
              <a:defRPr sz="3000" kern="1200">
                <a:solidFill>
                  <a:schemeClr val="tx1"/>
                </a:solidFill>
                <a:latin typeface="+mn-lt"/>
                <a:ea typeface="+mn-ea"/>
                <a:cs typeface="+mn-cs"/>
              </a:defRPr>
            </a:lvl1pPr>
            <a:lvl2pPr marL="761847" algn="l" defTabSz="1523696" rtl="0" eaLnBrk="1" latinLnBrk="0" hangingPunct="1">
              <a:defRPr sz="3000" kern="1200">
                <a:solidFill>
                  <a:schemeClr val="tx1"/>
                </a:solidFill>
                <a:latin typeface="+mn-lt"/>
                <a:ea typeface="+mn-ea"/>
                <a:cs typeface="+mn-cs"/>
              </a:defRPr>
            </a:lvl2pPr>
            <a:lvl3pPr marL="1523696" algn="l" defTabSz="1523696" rtl="0" eaLnBrk="1" latinLnBrk="0" hangingPunct="1">
              <a:defRPr sz="3000" kern="1200">
                <a:solidFill>
                  <a:schemeClr val="tx1"/>
                </a:solidFill>
                <a:latin typeface="+mn-lt"/>
                <a:ea typeface="+mn-ea"/>
                <a:cs typeface="+mn-cs"/>
              </a:defRPr>
            </a:lvl3pPr>
            <a:lvl4pPr marL="2285543" algn="l" defTabSz="1523696" rtl="0" eaLnBrk="1" latinLnBrk="0" hangingPunct="1">
              <a:defRPr sz="3000" kern="1200">
                <a:solidFill>
                  <a:schemeClr val="tx1"/>
                </a:solidFill>
                <a:latin typeface="+mn-lt"/>
                <a:ea typeface="+mn-ea"/>
                <a:cs typeface="+mn-cs"/>
              </a:defRPr>
            </a:lvl4pPr>
            <a:lvl5pPr marL="3047390" algn="l" defTabSz="1523696" rtl="0" eaLnBrk="1" latinLnBrk="0" hangingPunct="1">
              <a:defRPr sz="3000" kern="1200">
                <a:solidFill>
                  <a:schemeClr val="tx1"/>
                </a:solidFill>
                <a:latin typeface="+mn-lt"/>
                <a:ea typeface="+mn-ea"/>
                <a:cs typeface="+mn-cs"/>
              </a:defRPr>
            </a:lvl5pPr>
            <a:lvl6pPr marL="3809237" algn="l" defTabSz="1523696" rtl="0" eaLnBrk="1" latinLnBrk="0" hangingPunct="1">
              <a:defRPr sz="3000" kern="1200">
                <a:solidFill>
                  <a:schemeClr val="tx1"/>
                </a:solidFill>
                <a:latin typeface="+mn-lt"/>
                <a:ea typeface="+mn-ea"/>
                <a:cs typeface="+mn-cs"/>
              </a:defRPr>
            </a:lvl6pPr>
            <a:lvl7pPr marL="4571086" algn="l" defTabSz="1523696" rtl="0" eaLnBrk="1" latinLnBrk="0" hangingPunct="1">
              <a:defRPr sz="3000" kern="1200">
                <a:solidFill>
                  <a:schemeClr val="tx1"/>
                </a:solidFill>
                <a:latin typeface="+mn-lt"/>
                <a:ea typeface="+mn-ea"/>
                <a:cs typeface="+mn-cs"/>
              </a:defRPr>
            </a:lvl7pPr>
            <a:lvl8pPr marL="5332933" algn="l" defTabSz="1523696" rtl="0" eaLnBrk="1" latinLnBrk="0" hangingPunct="1">
              <a:defRPr sz="3000" kern="1200">
                <a:solidFill>
                  <a:schemeClr val="tx1"/>
                </a:solidFill>
                <a:latin typeface="+mn-lt"/>
                <a:ea typeface="+mn-ea"/>
                <a:cs typeface="+mn-cs"/>
              </a:defRPr>
            </a:lvl8pPr>
            <a:lvl9pPr marL="6094780" algn="l" defTabSz="1523696" rtl="0" eaLnBrk="1" latinLnBrk="0" hangingPunct="1">
              <a:defRPr sz="3000" kern="1200">
                <a:solidFill>
                  <a:schemeClr val="tx1"/>
                </a:solidFill>
                <a:latin typeface="+mn-lt"/>
                <a:ea typeface="+mn-ea"/>
                <a:cs typeface="+mn-cs"/>
              </a:defRPr>
            </a:lvl9pPr>
          </a:lstStyle>
          <a:p>
            <a:pPr>
              <a:buClr>
                <a:srgbClr val="FEAB21"/>
              </a:buClr>
            </a:pPr>
            <a:r>
              <a:rPr lang="en-US" sz="1050" b="1">
                <a:solidFill>
                  <a:schemeClr val="accent6">
                    <a:lumMod val="50000"/>
                  </a:schemeClr>
                </a:solidFill>
                <a:latin typeface="Aptos"/>
                <a:ea typeface="Lato Medium"/>
                <a:cs typeface="Lato Medium"/>
              </a:rPr>
              <a:t>No Major Tenants are failing in Fund 2 Loan Pools from an AR perspective.  </a:t>
            </a:r>
            <a:endParaRPr lang="en-US" sz="1050">
              <a:solidFill>
                <a:schemeClr val="accent6">
                  <a:lumMod val="50000"/>
                </a:schemeClr>
              </a:solidFill>
              <a:latin typeface="Aptos"/>
              <a:ea typeface="Lato Medium"/>
              <a:cs typeface="Lato Medium"/>
            </a:endParaRPr>
          </a:p>
        </p:txBody>
      </p:sp>
      <p:graphicFrame>
        <p:nvGraphicFramePr>
          <p:cNvPr id="8" name="Table 7">
            <a:extLst>
              <a:ext uri="{FF2B5EF4-FFF2-40B4-BE49-F238E27FC236}">
                <a16:creationId xmlns:a16="http://schemas.microsoft.com/office/drawing/2014/main" id="{177E1D0B-8CC5-7BBD-2B71-D95EB611F59C}"/>
              </a:ext>
            </a:extLst>
          </p:cNvPr>
          <p:cNvGraphicFramePr>
            <a:graphicFrameLocks noGrp="1"/>
          </p:cNvGraphicFramePr>
          <p:nvPr>
            <p:extLst>
              <p:ext uri="{D42A27DB-BD31-4B8C-83A1-F6EECF244321}">
                <p14:modId xmlns:p14="http://schemas.microsoft.com/office/powerpoint/2010/main" val="3509004696"/>
              </p:ext>
            </p:extLst>
          </p:nvPr>
        </p:nvGraphicFramePr>
        <p:xfrm>
          <a:off x="677096" y="3497094"/>
          <a:ext cx="10728590" cy="1104900"/>
        </p:xfrm>
        <a:graphic>
          <a:graphicData uri="http://schemas.openxmlformats.org/drawingml/2006/table">
            <a:tbl>
              <a:tblPr bandRow="1">
                <a:tableStyleId>{5C22544A-7EE6-4342-B048-85BDC9FD1C3A}</a:tableStyleId>
              </a:tblPr>
              <a:tblGrid>
                <a:gridCol w="1879328">
                  <a:extLst>
                    <a:ext uri="{9D8B030D-6E8A-4147-A177-3AD203B41FA5}">
                      <a16:colId xmlns:a16="http://schemas.microsoft.com/office/drawing/2014/main" val="3975873278"/>
                    </a:ext>
                  </a:extLst>
                </a:gridCol>
                <a:gridCol w="1879328">
                  <a:extLst>
                    <a:ext uri="{9D8B030D-6E8A-4147-A177-3AD203B41FA5}">
                      <a16:colId xmlns:a16="http://schemas.microsoft.com/office/drawing/2014/main" val="4262306849"/>
                    </a:ext>
                  </a:extLst>
                </a:gridCol>
                <a:gridCol w="2444952">
                  <a:extLst>
                    <a:ext uri="{9D8B030D-6E8A-4147-A177-3AD203B41FA5}">
                      <a16:colId xmlns:a16="http://schemas.microsoft.com/office/drawing/2014/main" val="1991786919"/>
                    </a:ext>
                  </a:extLst>
                </a:gridCol>
                <a:gridCol w="1021770">
                  <a:extLst>
                    <a:ext uri="{9D8B030D-6E8A-4147-A177-3AD203B41FA5}">
                      <a16:colId xmlns:a16="http://schemas.microsoft.com/office/drawing/2014/main" val="3822312601"/>
                    </a:ext>
                  </a:extLst>
                </a:gridCol>
                <a:gridCol w="875803">
                  <a:extLst>
                    <a:ext uri="{9D8B030D-6E8A-4147-A177-3AD203B41FA5}">
                      <a16:colId xmlns:a16="http://schemas.microsoft.com/office/drawing/2014/main" val="4087140529"/>
                    </a:ext>
                  </a:extLst>
                </a:gridCol>
                <a:gridCol w="875803">
                  <a:extLst>
                    <a:ext uri="{9D8B030D-6E8A-4147-A177-3AD203B41FA5}">
                      <a16:colId xmlns:a16="http://schemas.microsoft.com/office/drawing/2014/main" val="3053213225"/>
                    </a:ext>
                  </a:extLst>
                </a:gridCol>
                <a:gridCol w="875803">
                  <a:extLst>
                    <a:ext uri="{9D8B030D-6E8A-4147-A177-3AD203B41FA5}">
                      <a16:colId xmlns:a16="http://schemas.microsoft.com/office/drawing/2014/main" val="919277436"/>
                    </a:ext>
                  </a:extLst>
                </a:gridCol>
                <a:gridCol w="875803">
                  <a:extLst>
                    <a:ext uri="{9D8B030D-6E8A-4147-A177-3AD203B41FA5}">
                      <a16:colId xmlns:a16="http://schemas.microsoft.com/office/drawing/2014/main" val="4078778411"/>
                    </a:ext>
                  </a:extLst>
                </a:gridCol>
              </a:tblGrid>
              <a:tr h="274320">
                <a:tc>
                  <a:txBody>
                    <a:bodyPr/>
                    <a:lstStyle/>
                    <a:p>
                      <a:pPr algn="ctr" fontAlgn="ctr"/>
                      <a:r>
                        <a:rPr lang="en-US" sz="1000" b="1" i="0" u="none" strike="noStrike">
                          <a:solidFill>
                            <a:srgbClr val="000000"/>
                          </a:solidFill>
                          <a:effectLst/>
                          <a:latin typeface="Aptos"/>
                        </a:rPr>
                        <a:t>Property</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D3D3D3"/>
                    </a:solidFill>
                  </a:tcPr>
                </a:tc>
                <a:tc>
                  <a:txBody>
                    <a:bodyPr/>
                    <a:lstStyle/>
                    <a:p>
                      <a:pPr algn="ctr" fontAlgn="ctr"/>
                      <a:r>
                        <a:rPr lang="en-US" sz="1000" b="1" i="0" u="none" strike="noStrike">
                          <a:solidFill>
                            <a:srgbClr val="000000"/>
                          </a:solidFill>
                          <a:effectLst/>
                          <a:latin typeface="Aptos"/>
                        </a:rPr>
                        <a:t>Market</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D3D3D3"/>
                    </a:solidFill>
                  </a:tcPr>
                </a:tc>
                <a:tc>
                  <a:txBody>
                    <a:bodyPr/>
                    <a:lstStyle/>
                    <a:p>
                      <a:pPr algn="ctr" fontAlgn="ctr"/>
                      <a:r>
                        <a:rPr lang="en-US" sz="1000" b="1" i="0" u="none" strike="noStrike">
                          <a:solidFill>
                            <a:srgbClr val="000000"/>
                          </a:solidFill>
                          <a:effectLst/>
                          <a:latin typeface="Aptos"/>
                        </a:rPr>
                        <a:t> Lease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D3D3D3"/>
                    </a:solidFill>
                  </a:tcPr>
                </a:tc>
                <a:tc>
                  <a:txBody>
                    <a:bodyPr/>
                    <a:lstStyle/>
                    <a:p>
                      <a:pPr algn="ctr" fontAlgn="ctr"/>
                      <a:r>
                        <a:rPr lang="en-US" sz="1000" b="1" i="0" u="none" strike="noStrike">
                          <a:solidFill>
                            <a:srgbClr val="000000"/>
                          </a:solidFill>
                          <a:effectLst/>
                          <a:latin typeface="Aptos"/>
                        </a:rPr>
                        <a:t>Area</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D3D3D3"/>
                    </a:solidFill>
                  </a:tcPr>
                </a:tc>
                <a:tc>
                  <a:txBody>
                    <a:bodyPr/>
                    <a:lstStyle/>
                    <a:p>
                      <a:pPr algn="ctr" fontAlgn="ctr"/>
                      <a:r>
                        <a:rPr lang="en-US" sz="1000" b="1" i="0" u="none" strike="noStrike">
                          <a:solidFill>
                            <a:srgbClr val="000000"/>
                          </a:solidFill>
                          <a:effectLst/>
                          <a:latin typeface="Aptos"/>
                        </a:rPr>
                        <a:t>Q1 25 Tenant Risk</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B1A0C7"/>
                    </a:solidFill>
                  </a:tcPr>
                </a:tc>
                <a:tc>
                  <a:txBody>
                    <a:bodyPr/>
                    <a:lstStyle/>
                    <a:p>
                      <a:pPr algn="r" fontAlgn="ctr"/>
                      <a:r>
                        <a:rPr lang="en-US" sz="1000" b="1" i="0" u="none" strike="noStrike">
                          <a:solidFill>
                            <a:srgbClr val="000000"/>
                          </a:solidFill>
                          <a:effectLst/>
                          <a:latin typeface="Aptos"/>
                        </a:rPr>
                        <a:t>0-60 Owed</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ABF8F"/>
                    </a:solidFill>
                  </a:tcPr>
                </a:tc>
                <a:tc>
                  <a:txBody>
                    <a:bodyPr/>
                    <a:lstStyle/>
                    <a:p>
                      <a:pPr algn="r" fontAlgn="ctr"/>
                      <a:r>
                        <a:rPr lang="en-US" sz="1000" b="1" i="0" u="none" strike="noStrike">
                          <a:solidFill>
                            <a:srgbClr val="000000"/>
                          </a:solidFill>
                          <a:effectLst/>
                          <a:latin typeface="Aptos"/>
                        </a:rPr>
                        <a:t>60+ Owed</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ABF8F"/>
                    </a:solidFill>
                  </a:tcPr>
                </a:tc>
                <a:tc>
                  <a:txBody>
                    <a:bodyPr/>
                    <a:lstStyle/>
                    <a:p>
                      <a:pPr algn="r" fontAlgn="ctr"/>
                      <a:r>
                        <a:rPr lang="en-US" sz="1000" b="1" i="0" u="none" strike="noStrike">
                          <a:solidFill>
                            <a:srgbClr val="000000"/>
                          </a:solidFill>
                          <a:effectLst/>
                          <a:latin typeface="Aptos"/>
                        </a:rPr>
                        <a:t>Total Owed</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616122565"/>
                  </a:ext>
                </a:extLst>
              </a:tr>
              <a:tr h="266700">
                <a:tc>
                  <a:txBody>
                    <a:bodyPr/>
                    <a:lstStyle/>
                    <a:p>
                      <a:pPr algn="l" fontAlgn="b"/>
                      <a:r>
                        <a:rPr lang="en-US" sz="1000" b="0" i="0" u="none" strike="noStrike">
                          <a:solidFill>
                            <a:srgbClr val="000000"/>
                          </a:solidFill>
                          <a:effectLst/>
                          <a:latin typeface="Aptos" panose="020B0004020202020204" pitchFamily="34" charset="0"/>
                        </a:rPr>
                        <a:t>2100 Boggs Road (xga2100b)</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Atlanta</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Averr Aglow, LLC (t0000639)</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   103,289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Aptos" panose="020B0004020202020204" pitchFamily="34" charset="0"/>
                        </a:rPr>
                        <a:t>3</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$19,180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$12,606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$31,786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52766375"/>
                  </a:ext>
                </a:extLst>
              </a:tr>
              <a:tr h="266700">
                <a:tc>
                  <a:txBody>
                    <a:bodyPr/>
                    <a:lstStyle/>
                    <a:p>
                      <a:pPr algn="l" fontAlgn="b"/>
                      <a:r>
                        <a:rPr lang="en-US" sz="1000" b="0" i="0" u="none" strike="noStrike">
                          <a:solidFill>
                            <a:srgbClr val="000000"/>
                          </a:solidFill>
                          <a:effectLst/>
                          <a:latin typeface="Aptos" panose="020B0004020202020204" pitchFamily="34" charset="0"/>
                        </a:rPr>
                        <a:t>4450 Commerce Drive (xga4450c)</a:t>
                      </a:r>
                    </a:p>
                  </a:txBody>
                  <a:tcPr marL="0" marR="0" marT="0" marB="0" anchor="b">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Atlanta</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KJ's Discount Outlet LLC (t0001012)</a:t>
                      </a:r>
                    </a:p>
                  </a:txBody>
                  <a:tcPr marL="0" marR="0" marT="0" marB="0" anchor="ctr">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      18,700 </a:t>
                      </a:r>
                    </a:p>
                  </a:txBody>
                  <a:tcPr marL="0" marR="0" marT="0" marB="0" anchor="b">
                    <a:lnL>
                      <a:noFill/>
                    </a:lnL>
                    <a:lnR>
                      <a:noFill/>
                    </a:lnR>
                    <a:lnT>
                      <a:noFill/>
                    </a:lnT>
                    <a:lnB>
                      <a:noFill/>
                    </a:lnB>
                    <a:solidFill>
                      <a:srgbClr val="FFFFFF"/>
                    </a:solidFill>
                  </a:tcPr>
                </a:tc>
                <a:tc>
                  <a:txBody>
                    <a:bodyPr/>
                    <a:lstStyle/>
                    <a:p>
                      <a:pPr algn="ctr" fontAlgn="b"/>
                      <a:r>
                        <a:rPr lang="en-US" sz="1000" b="0" i="0" u="none" strike="noStrike">
                          <a:solidFill>
                            <a:srgbClr val="000000"/>
                          </a:solidFill>
                          <a:effectLst/>
                          <a:latin typeface="Aptos" panose="020B0004020202020204" pitchFamily="34" charset="0"/>
                        </a:rPr>
                        <a:t>3</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$29,142 </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$9,719 </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$38,861 </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438058563"/>
                  </a:ext>
                </a:extLst>
              </a:tr>
              <a:tr h="266700">
                <a:tc>
                  <a:txBody>
                    <a:bodyPr/>
                    <a:lstStyle/>
                    <a:p>
                      <a:pPr algn="l" fontAlgn="ctr"/>
                      <a:endParaRPr lang="en-US" sz="1000" b="0" i="0" u="none" strike="noStrike">
                        <a:solidFill>
                          <a:srgbClr val="000000"/>
                        </a:solidFill>
                        <a:effectLst/>
                        <a:latin typeface="Aptos"/>
                      </a:endParaRPr>
                    </a:p>
                  </a:txBody>
                  <a:tcPr marL="0" marR="0" marT="0" marB="0" anchor="ctr">
                    <a:lnL>
                      <a:noFill/>
                    </a:lnL>
                    <a:lnR>
                      <a:noFill/>
                    </a:lnR>
                    <a:lnT>
                      <a:noFill/>
                    </a:lnT>
                    <a:lnB>
                      <a:noFill/>
                    </a:lnB>
                    <a:solidFill>
                      <a:srgbClr val="FFFFFF"/>
                    </a:solidFill>
                  </a:tcPr>
                </a:tc>
                <a:tc>
                  <a:txBody>
                    <a:bodyPr/>
                    <a:lstStyle/>
                    <a:p>
                      <a:pPr algn="l" fontAlgn="ctr"/>
                      <a:endParaRPr lang="en-US" sz="1000" b="0" i="0" u="none" strike="noStrike">
                        <a:solidFill>
                          <a:srgbClr val="000000"/>
                        </a:solidFill>
                        <a:effectLst/>
                        <a:latin typeface="Aptos"/>
                      </a:endParaRPr>
                    </a:p>
                  </a:txBody>
                  <a:tcPr marL="0" marR="0" marT="0" marB="0" anchor="ctr">
                    <a:lnL>
                      <a:noFill/>
                    </a:lnL>
                    <a:lnR>
                      <a:noFill/>
                    </a:lnR>
                    <a:lnT>
                      <a:noFill/>
                    </a:lnT>
                    <a:lnB>
                      <a:noFill/>
                    </a:lnB>
                    <a:solidFill>
                      <a:srgbClr val="FFFFFF"/>
                    </a:solidFill>
                  </a:tcPr>
                </a:tc>
                <a:tc>
                  <a:txBody>
                    <a:bodyPr/>
                    <a:lstStyle/>
                    <a:p>
                      <a:pPr algn="l" fontAlgn="ctr"/>
                      <a:endParaRPr lang="en-US" sz="1000" b="0" i="0" u="none" strike="noStrike">
                        <a:solidFill>
                          <a:srgbClr val="000000"/>
                        </a:solidFill>
                        <a:effectLst/>
                        <a:latin typeface="Aptos"/>
                      </a:endParaRPr>
                    </a:p>
                  </a:txBody>
                  <a:tcPr marL="0" marR="0" marT="0" marB="0" anchor="ctr">
                    <a:lnL>
                      <a:noFill/>
                    </a:lnL>
                    <a:lnR>
                      <a:noFill/>
                    </a:lnR>
                    <a:lnT>
                      <a:noFill/>
                    </a:lnT>
                    <a:lnB>
                      <a:noFill/>
                    </a:lnB>
                    <a:solidFill>
                      <a:srgbClr val="FFFFFF"/>
                    </a:solidFill>
                  </a:tcPr>
                </a:tc>
                <a:tc>
                  <a:txBody>
                    <a:bodyPr/>
                    <a:lstStyle/>
                    <a:p>
                      <a:pPr algn="ctr" fontAlgn="ctr"/>
                      <a:endParaRPr lang="en-US" sz="1000" b="0" i="0" u="none" strike="noStrike">
                        <a:solidFill>
                          <a:srgbClr val="000000"/>
                        </a:solidFill>
                        <a:effectLst/>
                        <a:latin typeface="Aptos"/>
                      </a:endParaRPr>
                    </a:p>
                  </a:txBody>
                  <a:tcPr marL="0" marR="0" marT="0" marB="0" anchor="ctr">
                    <a:lnL>
                      <a:noFill/>
                    </a:lnL>
                    <a:lnR>
                      <a:noFill/>
                    </a:lnR>
                    <a:lnT>
                      <a:noFill/>
                    </a:lnT>
                    <a:lnB>
                      <a:noFill/>
                    </a:lnB>
                    <a:solidFill>
                      <a:srgbClr val="FFFFFF"/>
                    </a:solidFill>
                  </a:tcPr>
                </a:tc>
                <a:tc>
                  <a:txBody>
                    <a:bodyPr/>
                    <a:lstStyle/>
                    <a:p>
                      <a:pPr algn="r" fontAlgn="b"/>
                      <a:endParaRPr lang="en-US" sz="1000" b="0" i="0" u="none" strike="noStrike">
                        <a:solidFill>
                          <a:srgbClr val="000000"/>
                        </a:solidFill>
                        <a:effectLst/>
                        <a:latin typeface="Aptos"/>
                      </a:endParaRPr>
                    </a:p>
                  </a:txBody>
                  <a:tcPr marL="0" marR="0" marT="0" marB="0" anchor="b">
                    <a:lnL>
                      <a:noFill/>
                    </a:lnL>
                    <a:lnR>
                      <a:noFill/>
                    </a:lnR>
                    <a:lnT>
                      <a:noFill/>
                    </a:lnT>
                    <a:lnB>
                      <a:noFill/>
                    </a:lnB>
                    <a:solidFill>
                      <a:srgbClr val="FFFFFF"/>
                    </a:solidFill>
                  </a:tcPr>
                </a:tc>
                <a:tc>
                  <a:txBody>
                    <a:bodyPr/>
                    <a:lstStyle/>
                    <a:p>
                      <a:pPr algn="r" fontAlgn="b"/>
                      <a:endParaRPr lang="en-US" sz="1000" b="0" i="0" u="none" strike="noStrike">
                        <a:solidFill>
                          <a:srgbClr val="000000"/>
                        </a:solidFill>
                        <a:effectLst/>
                        <a:latin typeface="Aptos"/>
                      </a:endParaRPr>
                    </a:p>
                  </a:txBody>
                  <a:tcPr marL="0" marR="0" marT="0" marB="0" anchor="b">
                    <a:lnL>
                      <a:noFill/>
                    </a:lnL>
                    <a:lnR>
                      <a:noFill/>
                    </a:lnR>
                    <a:lnT>
                      <a:noFill/>
                    </a:lnT>
                    <a:lnB>
                      <a:noFill/>
                    </a:lnB>
                    <a:solidFill>
                      <a:srgbClr val="FFFFFF"/>
                    </a:solidFill>
                  </a:tcPr>
                </a:tc>
                <a:tc>
                  <a:txBody>
                    <a:bodyPr/>
                    <a:lstStyle/>
                    <a:p>
                      <a:pPr algn="r" fontAlgn="b"/>
                      <a:endParaRPr lang="en-US" sz="1000" b="0" i="0" u="none" strike="noStrike">
                        <a:solidFill>
                          <a:srgbClr val="000000"/>
                        </a:solidFill>
                        <a:effectLst/>
                        <a:latin typeface="Aptos"/>
                      </a:endParaRPr>
                    </a:p>
                  </a:txBody>
                  <a:tcPr marL="0" marR="0" marT="0" marB="0" anchor="b">
                    <a:lnL>
                      <a:noFill/>
                    </a:lnL>
                    <a:lnR>
                      <a:noFill/>
                    </a:lnR>
                    <a:lnT>
                      <a:noFill/>
                    </a:lnT>
                    <a:lnB>
                      <a:noFill/>
                    </a:lnB>
                    <a:solidFill>
                      <a:srgbClr val="FFFFFF"/>
                    </a:solidFill>
                  </a:tcPr>
                </a:tc>
                <a:tc>
                  <a:txBody>
                    <a:bodyPr/>
                    <a:lstStyle/>
                    <a:p>
                      <a:pPr algn="r" fontAlgn="b"/>
                      <a:endParaRPr lang="en-US" sz="1000" b="0" i="0" u="none" strike="noStrike">
                        <a:solidFill>
                          <a:srgbClr val="000000"/>
                        </a:solidFill>
                        <a:effectLst/>
                        <a:latin typeface="Aptos"/>
                      </a:endParaRP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1736895588"/>
                  </a:ext>
                </a:extLst>
              </a:tr>
            </a:tbl>
          </a:graphicData>
        </a:graphic>
      </p:graphicFrame>
    </p:spTree>
    <p:extLst>
      <p:ext uri="{BB962C8B-B14F-4D97-AF65-F5344CB8AC3E}">
        <p14:creationId xmlns:p14="http://schemas.microsoft.com/office/powerpoint/2010/main" val="1103167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cs typeface="Poppins Medium"/>
              </a:rPr>
              <a:t>Dispositions</a:t>
            </a:r>
            <a:endParaRPr lang="en-US"/>
          </a:p>
        </p:txBody>
      </p:sp>
    </p:spTree>
    <p:extLst>
      <p:ext uri="{BB962C8B-B14F-4D97-AF65-F5344CB8AC3E}">
        <p14:creationId xmlns:p14="http://schemas.microsoft.com/office/powerpoint/2010/main" val="2671015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aerial view of a building&#10;&#10;AI-generated content may be incorrect.">
            <a:extLst>
              <a:ext uri="{FF2B5EF4-FFF2-40B4-BE49-F238E27FC236}">
                <a16:creationId xmlns:a16="http://schemas.microsoft.com/office/drawing/2014/main" id="{007B2F42-28E8-514A-ACFF-7B7C1F35E65E}"/>
              </a:ext>
            </a:extLst>
          </p:cNvPr>
          <p:cNvPicPr>
            <a:picLocks noChangeAspect="1"/>
          </p:cNvPicPr>
          <p:nvPr/>
        </p:nvPicPr>
        <p:blipFill rotWithShape="1">
          <a:blip r:embed="rId4"/>
          <a:srcRect t="8706" b="8706"/>
          <a:stretch/>
        </p:blipFill>
        <p:spPr>
          <a:xfrm>
            <a:off x="282254" y="1038989"/>
            <a:ext cx="3466687" cy="1518056"/>
          </a:xfrm>
          <a:prstGeom prst="rect">
            <a:avLst/>
          </a:prstGeom>
        </p:spPr>
      </p:pic>
      <p:graphicFrame>
        <p:nvGraphicFramePr>
          <p:cNvPr id="22" name="Table 21">
            <a:extLst>
              <a:ext uri="{FF2B5EF4-FFF2-40B4-BE49-F238E27FC236}">
                <a16:creationId xmlns:a16="http://schemas.microsoft.com/office/drawing/2014/main" id="{8835F787-0E86-95E8-BB18-1442BB944D09}"/>
              </a:ext>
            </a:extLst>
          </p:cNvPr>
          <p:cNvGraphicFramePr>
            <a:graphicFrameLocks noGrp="1"/>
          </p:cNvGraphicFramePr>
          <p:nvPr>
            <p:extLst>
              <p:ext uri="{D42A27DB-BD31-4B8C-83A1-F6EECF244321}">
                <p14:modId xmlns:p14="http://schemas.microsoft.com/office/powerpoint/2010/main" val="2625851306"/>
              </p:ext>
            </p:extLst>
          </p:nvPr>
        </p:nvGraphicFramePr>
        <p:xfrm>
          <a:off x="281094" y="2610939"/>
          <a:ext cx="3467917" cy="1208836"/>
        </p:xfrm>
        <a:graphic>
          <a:graphicData uri="http://schemas.openxmlformats.org/drawingml/2006/table">
            <a:tbl>
              <a:tblPr firstRow="1" bandRow="1">
                <a:tableStyleId>{21E4AEA4-8DFA-4A89-87EB-49C32662AFE0}</a:tableStyleId>
              </a:tblPr>
              <a:tblGrid>
                <a:gridCol w="1451453">
                  <a:extLst>
                    <a:ext uri="{9D8B030D-6E8A-4147-A177-3AD203B41FA5}">
                      <a16:colId xmlns:a16="http://schemas.microsoft.com/office/drawing/2014/main" val="3945900192"/>
                    </a:ext>
                  </a:extLst>
                </a:gridCol>
                <a:gridCol w="2016464">
                  <a:extLst>
                    <a:ext uri="{9D8B030D-6E8A-4147-A177-3AD203B41FA5}">
                      <a16:colId xmlns:a16="http://schemas.microsoft.com/office/drawing/2014/main" val="1133121309"/>
                    </a:ext>
                  </a:extLst>
                </a:gridCol>
              </a:tblGrid>
              <a:tr h="274320">
                <a:tc gridSpan="2">
                  <a:txBody>
                    <a:bodyPr/>
                    <a:lstStyle/>
                    <a:p>
                      <a:pPr algn="ctr" fontAlgn="b"/>
                      <a:r>
                        <a:rPr lang="en-US" sz="1400" b="1" i="0" u="none" strike="noStrike">
                          <a:solidFill>
                            <a:schemeClr val="bg1"/>
                          </a:solidFill>
                          <a:effectLst/>
                          <a:latin typeface="Gilroy"/>
                        </a:rPr>
                        <a:t>Key Figures</a:t>
                      </a: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7048482"/>
                  </a:ext>
                </a:extLst>
              </a:tr>
              <a:tr h="233629">
                <a:tc>
                  <a:txBody>
                    <a:bodyPr/>
                    <a:lstStyle/>
                    <a:p>
                      <a:r>
                        <a:rPr lang="en-US" sz="1100" b="1">
                          <a:latin typeface="Gilroy"/>
                        </a:rPr>
                        <a:t>Fund</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a:solidFill>
                            <a:schemeClr val="accent2"/>
                          </a:solidFill>
                          <a:latin typeface="Gilroy"/>
                        </a:rPr>
                        <a:t>Industrial Value Fund II</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4971460"/>
                  </a:ext>
                </a:extLst>
              </a:tr>
              <a:tr h="233629">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cs typeface="Gilroy"/>
                        </a:rPr>
                        <a:t>Investment </a:t>
                      </a:r>
                      <a:r>
                        <a:rPr lang="en-US" sz="1100" b="1">
                          <a:latin typeface="Gilroy"/>
                        </a:rPr>
                        <a:t>Strategy</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a:solidFill>
                            <a:schemeClr val="accent2"/>
                          </a:solidFill>
                          <a:latin typeface="Gilroy"/>
                          <a:ea typeface="+mn-ea"/>
                          <a:cs typeface="+mn-cs"/>
                        </a:rPr>
                        <a:t>Value Add</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0351995"/>
                  </a:ext>
                </a:extLst>
              </a:tr>
              <a:tr h="233629">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Sourcing</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a:solidFill>
                            <a:schemeClr val="accent2"/>
                          </a:solidFill>
                          <a:latin typeface="Gilroy"/>
                          <a:ea typeface="+mn-ea"/>
                          <a:cs typeface="+mn-cs"/>
                        </a:rPr>
                        <a:t>Off Market</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2155619"/>
                  </a:ext>
                </a:extLst>
              </a:tr>
              <a:tr h="233629">
                <a:tc>
                  <a:txBody>
                    <a:bodyPr/>
                    <a:lstStyle/>
                    <a:p>
                      <a:pPr lvl="0">
                        <a:buNone/>
                      </a:pPr>
                      <a:r>
                        <a:rPr lang="en-US" sz="1100" b="1">
                          <a:latin typeface="Gilroy"/>
                        </a:rPr>
                        <a:t>Acquisition Price</a:t>
                      </a:r>
                      <a:endParaRPr lang="en-US" sz="1100" b="0">
                        <a:latin typeface="Gilroy"/>
                      </a:endParaRPr>
                    </a:p>
                  </a:txBody>
                  <a:tcPr marL="55444" marR="55444" marT="27722" marB="27722"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lvl="0" algn="ctr">
                        <a:buNone/>
                      </a:pPr>
                      <a:r>
                        <a:rPr lang="en-US" sz="1100" b="0" i="0" kern="1200">
                          <a:solidFill>
                            <a:schemeClr val="accent2"/>
                          </a:solidFill>
                          <a:effectLst/>
                          <a:latin typeface="Gilroy" panose="00000500000000000000"/>
                          <a:ea typeface="+mn-ea"/>
                          <a:cs typeface="+mn-cs"/>
                        </a:rPr>
                        <a:t>$2.4M ($59/SF)</a:t>
                      </a: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2794158470"/>
                  </a:ext>
                </a:extLst>
              </a:tr>
            </a:tbl>
          </a:graphicData>
        </a:graphic>
      </p:graphicFrame>
      <p:cxnSp>
        <p:nvCxnSpPr>
          <p:cNvPr id="23" name="Straight Connector 22">
            <a:extLst>
              <a:ext uri="{FF2B5EF4-FFF2-40B4-BE49-F238E27FC236}">
                <a16:creationId xmlns:a16="http://schemas.microsoft.com/office/drawing/2014/main" id="{9FF36449-E16B-AEF7-CBE2-66E475DA2815}"/>
              </a:ext>
            </a:extLst>
          </p:cNvPr>
          <p:cNvCxnSpPr>
            <a:cxnSpLocks/>
          </p:cNvCxnSpPr>
          <p:nvPr/>
        </p:nvCxnSpPr>
        <p:spPr>
          <a:xfrm>
            <a:off x="3969970" y="1013366"/>
            <a:ext cx="0" cy="5434243"/>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67F1EEB7-3C9A-D9FD-C2E4-80F7979E8D8E}"/>
              </a:ext>
            </a:extLst>
          </p:cNvPr>
          <p:cNvGraphicFramePr>
            <a:graphicFrameLocks noGrp="1"/>
          </p:cNvGraphicFramePr>
          <p:nvPr>
            <p:extLst>
              <p:ext uri="{D42A27DB-BD31-4B8C-83A1-F6EECF244321}">
                <p14:modId xmlns:p14="http://schemas.microsoft.com/office/powerpoint/2010/main" val="3597286813"/>
              </p:ext>
            </p:extLst>
          </p:nvPr>
        </p:nvGraphicFramePr>
        <p:xfrm>
          <a:off x="281094" y="3836999"/>
          <a:ext cx="3467917" cy="2613695"/>
        </p:xfrm>
        <a:graphic>
          <a:graphicData uri="http://schemas.openxmlformats.org/drawingml/2006/table">
            <a:tbl>
              <a:tblPr firstRow="1" bandRow="1">
                <a:tableStyleId>{21E4AEA4-8DFA-4A89-87EB-49C32662AFE0}</a:tableStyleId>
              </a:tblPr>
              <a:tblGrid>
                <a:gridCol w="1756709">
                  <a:extLst>
                    <a:ext uri="{9D8B030D-6E8A-4147-A177-3AD203B41FA5}">
                      <a16:colId xmlns:a16="http://schemas.microsoft.com/office/drawing/2014/main" val="3945900192"/>
                    </a:ext>
                  </a:extLst>
                </a:gridCol>
                <a:gridCol w="1711208">
                  <a:extLst>
                    <a:ext uri="{9D8B030D-6E8A-4147-A177-3AD203B41FA5}">
                      <a16:colId xmlns:a16="http://schemas.microsoft.com/office/drawing/2014/main" val="1133121309"/>
                    </a:ext>
                  </a:extLst>
                </a:gridCol>
              </a:tblGrid>
              <a:tr h="301282">
                <a:tc gridSpan="2">
                  <a:txBody>
                    <a:bodyPr/>
                    <a:lstStyle/>
                    <a:p>
                      <a:pPr algn="ctr" fontAlgn="b"/>
                      <a:r>
                        <a:rPr lang="en-US" sz="1400" b="1" i="0" u="none" strike="noStrike">
                          <a:solidFill>
                            <a:schemeClr val="bg1"/>
                          </a:solidFill>
                          <a:effectLst/>
                          <a:latin typeface="Gilroy"/>
                        </a:rPr>
                        <a:t>Building Profile</a:t>
                      </a: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7048482"/>
                  </a:ext>
                </a:extLst>
              </a:tr>
              <a:tr h="25659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Number of Buildings</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a:solidFill>
                            <a:schemeClr val="accent2"/>
                          </a:solidFill>
                          <a:latin typeface="Gilroy"/>
                        </a:rPr>
                        <a:t>1</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4971460"/>
                  </a:ext>
                </a:extLst>
              </a:tr>
              <a:tr h="259677">
                <a:tc>
                  <a:txBody>
                    <a:bodyPr/>
                    <a:lstStyle/>
                    <a:p>
                      <a:r>
                        <a:rPr lang="en-US" sz="1100" b="1">
                          <a:latin typeface="Gilroy"/>
                        </a:rPr>
                        <a:t>Size (SF)</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accent2"/>
                          </a:solidFill>
                          <a:latin typeface="Gilroy"/>
                        </a:rPr>
                        <a:t>40,925</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8325061"/>
                  </a:ext>
                </a:extLst>
              </a:tr>
              <a:tr h="256592">
                <a:tc>
                  <a:txBody>
                    <a:bodyPr/>
                    <a:lstStyle/>
                    <a:p>
                      <a:r>
                        <a:rPr lang="en-US" sz="1100" b="1">
                          <a:latin typeface="Gilroy"/>
                        </a:rPr>
                        <a:t>Number of Tenants</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vl="0" algn="ctr">
                        <a:lnSpc>
                          <a:spcPct val="100000"/>
                        </a:lnSpc>
                        <a:spcBef>
                          <a:spcPts val="0"/>
                        </a:spcBef>
                        <a:spcAft>
                          <a:spcPts val="0"/>
                        </a:spcAft>
                        <a:buNone/>
                      </a:pPr>
                      <a:r>
                        <a:rPr lang="en-US" sz="1100" b="0" i="0" u="none" strike="noStrike" noProof="0">
                          <a:solidFill>
                            <a:schemeClr val="accent2"/>
                          </a:solidFill>
                          <a:latin typeface="Gilroy"/>
                        </a:rPr>
                        <a:t>1</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1876713"/>
                  </a:ext>
                </a:extLst>
              </a:tr>
              <a:tr h="25659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Year Built</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accent2"/>
                          </a:solidFill>
                          <a:latin typeface="Gilroy"/>
                        </a:rPr>
                        <a:t>1965/2000</a:t>
                      </a:r>
                      <a:endParaRPr lang="en-US"/>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74966584"/>
                  </a:ext>
                </a:extLst>
              </a:tr>
              <a:tr h="25659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Construction Type</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solidFill>
                            <a:schemeClr val="accent2"/>
                          </a:solidFill>
                          <a:latin typeface="Gilroy"/>
                        </a:rPr>
                        <a:t>CMU Block</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5288394"/>
                  </a:ext>
                </a:extLst>
              </a:tr>
              <a:tr h="25659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Clear Height</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accent2"/>
                          </a:solidFill>
                          <a:latin typeface="Gilroy"/>
                        </a:rPr>
                        <a:t>16'-29'4"</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9504404"/>
                  </a:ext>
                </a:extLst>
              </a:tr>
              <a:tr h="256592">
                <a:tc>
                  <a:txBody>
                    <a:bodyPr/>
                    <a:lstStyle/>
                    <a:p>
                      <a:r>
                        <a:rPr lang="en-US" sz="1100" b="1">
                          <a:latin typeface="Gilroy"/>
                        </a:rPr>
                        <a:t>Dock Doors</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solidFill>
                            <a:schemeClr val="accent2"/>
                          </a:solidFill>
                          <a:latin typeface="Gilroy"/>
                        </a:rPr>
                        <a:t>10</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41247"/>
                  </a:ext>
                </a:extLst>
              </a:tr>
              <a:tr h="256592">
                <a:tc>
                  <a:txBody>
                    <a:bodyPr/>
                    <a:lstStyle/>
                    <a:p>
                      <a:r>
                        <a:rPr lang="en-US" sz="1100" b="1">
                          <a:latin typeface="Gilroy"/>
                        </a:rPr>
                        <a:t>Drive-In’s</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accent2"/>
                          </a:solidFill>
                          <a:latin typeface="Gilroy"/>
                        </a:rPr>
                        <a:t>2</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74318708"/>
                  </a:ext>
                </a:extLst>
              </a:tr>
              <a:tr h="256592">
                <a:tc>
                  <a:txBody>
                    <a:bodyPr/>
                    <a:lstStyle/>
                    <a:p>
                      <a:r>
                        <a:rPr lang="en-US" sz="1100" b="1">
                          <a:latin typeface="Gilroy"/>
                        </a:rPr>
                        <a:t>Structural Office Area</a:t>
                      </a:r>
                    </a:p>
                  </a:txBody>
                  <a:tcPr marL="55445" marR="55445" marT="27723" marB="27723"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lvl="0" algn="ctr">
                        <a:buNone/>
                      </a:pPr>
                      <a:r>
                        <a:rPr lang="en-US" sz="1100" b="0" i="0" kern="1200">
                          <a:solidFill>
                            <a:schemeClr val="accent2"/>
                          </a:solidFill>
                          <a:effectLst/>
                          <a:latin typeface="Gilroy" panose="00000500000000000000"/>
                          <a:ea typeface="+mn-ea"/>
                          <a:cs typeface="+mn-cs"/>
                        </a:rPr>
                        <a:t>5%</a:t>
                      </a: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2794158470"/>
                  </a:ext>
                </a:extLst>
              </a:tr>
            </a:tbl>
          </a:graphicData>
        </a:graphic>
      </p:graphicFrame>
      <p:graphicFrame>
        <p:nvGraphicFramePr>
          <p:cNvPr id="7" name="Table 6">
            <a:extLst>
              <a:ext uri="{FF2B5EF4-FFF2-40B4-BE49-F238E27FC236}">
                <a16:creationId xmlns:a16="http://schemas.microsoft.com/office/drawing/2014/main" id="{8B4D14D5-BFCB-AAAE-D143-19F8AAB74A9C}"/>
              </a:ext>
            </a:extLst>
          </p:cNvPr>
          <p:cNvGraphicFramePr>
            <a:graphicFrameLocks noGrp="1"/>
          </p:cNvGraphicFramePr>
          <p:nvPr>
            <p:extLst>
              <p:ext uri="{D42A27DB-BD31-4B8C-83A1-F6EECF244321}">
                <p14:modId xmlns:p14="http://schemas.microsoft.com/office/powerpoint/2010/main" val="1941180266"/>
              </p:ext>
            </p:extLst>
          </p:nvPr>
        </p:nvGraphicFramePr>
        <p:xfrm>
          <a:off x="4191000" y="3836999"/>
          <a:ext cx="7476658" cy="2689576"/>
        </p:xfrm>
        <a:graphic>
          <a:graphicData uri="http://schemas.openxmlformats.org/drawingml/2006/table">
            <a:tbl>
              <a:tblPr firstRow="1" bandRow="1">
                <a:tableStyleId>{21E4AEA4-8DFA-4A89-87EB-49C32662AFE0}</a:tableStyleId>
              </a:tblPr>
              <a:tblGrid>
                <a:gridCol w="1989560">
                  <a:extLst>
                    <a:ext uri="{9D8B030D-6E8A-4147-A177-3AD203B41FA5}">
                      <a16:colId xmlns:a16="http://schemas.microsoft.com/office/drawing/2014/main" val="3945900192"/>
                    </a:ext>
                  </a:extLst>
                </a:gridCol>
                <a:gridCol w="2743549">
                  <a:extLst>
                    <a:ext uri="{9D8B030D-6E8A-4147-A177-3AD203B41FA5}">
                      <a16:colId xmlns:a16="http://schemas.microsoft.com/office/drawing/2014/main" val="1462804460"/>
                    </a:ext>
                  </a:extLst>
                </a:gridCol>
                <a:gridCol w="2743549">
                  <a:extLst>
                    <a:ext uri="{9D8B030D-6E8A-4147-A177-3AD203B41FA5}">
                      <a16:colId xmlns:a16="http://schemas.microsoft.com/office/drawing/2014/main" val="711875921"/>
                    </a:ext>
                  </a:extLst>
                </a:gridCol>
              </a:tblGrid>
              <a:tr h="305233">
                <a:tc>
                  <a:txBody>
                    <a:bodyPr/>
                    <a:lstStyle/>
                    <a:p>
                      <a:pPr algn="ctr" fontAlgn="b"/>
                      <a:endParaRPr lang="en-US" sz="1400" b="1" i="0" u="none" strike="noStrike">
                        <a:solidFill>
                          <a:schemeClr val="bg1"/>
                        </a:solidFill>
                        <a:effectLst/>
                        <a:latin typeface="Gilroy"/>
                      </a:endParaRP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400" b="1" i="0" u="none" strike="noStrike">
                          <a:solidFill>
                            <a:schemeClr val="bg1"/>
                          </a:solidFill>
                          <a:effectLst/>
                          <a:latin typeface="Gilroy"/>
                        </a:rPr>
                        <a:t>Acquisition</a:t>
                      </a: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400" b="1" i="0" u="none" strike="noStrike">
                          <a:solidFill>
                            <a:schemeClr val="bg1"/>
                          </a:solidFill>
                          <a:effectLst/>
                          <a:latin typeface="Gilroy"/>
                        </a:rPr>
                        <a:t>Disposition</a:t>
                      </a: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7048482"/>
                  </a:ext>
                </a:extLst>
              </a:tr>
              <a:tr h="264927">
                <a:tc>
                  <a:txBody>
                    <a:bodyPr/>
                    <a:lstStyle/>
                    <a:p>
                      <a:r>
                        <a:rPr lang="en-US" sz="1100" b="1">
                          <a:latin typeface="Gilroy"/>
                        </a:rPr>
                        <a:t>Date</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6/23/21</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a:lnSpc>
                          <a:spcPct val="100000"/>
                        </a:lnSpc>
                        <a:spcBef>
                          <a:spcPts val="0"/>
                        </a:spcBef>
                        <a:spcAft>
                          <a:spcPts val="0"/>
                        </a:spcAft>
                        <a:buNone/>
                        <a:tabLst/>
                        <a:defRPr/>
                      </a:pPr>
                      <a:r>
                        <a:rPr lang="en-US" sz="1100" b="0" i="0" u="none" strike="noStrike" kern="0" cap="none" spc="0" normalizeH="0" baseline="0" noProof="0">
                          <a:ln>
                            <a:noFill/>
                          </a:ln>
                          <a:solidFill>
                            <a:prstClr val="black"/>
                          </a:solidFill>
                          <a:effectLst/>
                          <a:uLnTx/>
                          <a:uFillTx/>
                          <a:latin typeface="Gilroy"/>
                          <a:ea typeface="+mn-ea"/>
                          <a:cs typeface="+mn-cs"/>
                        </a:rPr>
                        <a:t>10/11/24</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4971460"/>
                  </a:ext>
                </a:extLst>
              </a:tr>
              <a:tr h="264927">
                <a:tc>
                  <a:txBody>
                    <a:bodyPr/>
                    <a:lstStyle/>
                    <a:p>
                      <a:r>
                        <a:rPr lang="en-US" sz="1100" b="1">
                          <a:latin typeface="Gilroy"/>
                        </a:rPr>
                        <a:t>Price</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$2,430,000</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$6,150,000</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5351405"/>
                  </a:ext>
                </a:extLst>
              </a:tr>
              <a:tr h="264927">
                <a:tc>
                  <a:txBody>
                    <a:bodyPr/>
                    <a:lstStyle/>
                    <a:p>
                      <a:r>
                        <a:rPr lang="en-US" sz="1100" b="1">
                          <a:latin typeface="Gilroy"/>
                        </a:rPr>
                        <a:t>Occupancy</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100%</a:t>
                      </a:r>
                      <a:endParaRPr kumimoji="0" lang="en-US"/>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0%</a:t>
                      </a:r>
                      <a:endParaRPr kumimoji="0" lang="en-US"/>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69829"/>
                  </a:ext>
                </a:extLst>
              </a:tr>
              <a:tr h="264927">
                <a:tc>
                  <a:txBody>
                    <a:bodyPr/>
                    <a:lstStyle/>
                    <a:p>
                      <a:r>
                        <a:rPr lang="en-US" sz="1100" b="1">
                          <a:latin typeface="Gilroy"/>
                        </a:rPr>
                        <a:t>Rate ($/SF)</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$3.99</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N/A</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8325061"/>
                  </a:ext>
                </a:extLst>
              </a:tr>
              <a:tr h="264927">
                <a:tc>
                  <a:txBody>
                    <a:bodyPr/>
                    <a:lstStyle/>
                    <a:p>
                      <a:r>
                        <a:rPr lang="en-US" sz="1100" b="1">
                          <a:latin typeface="Gilroy"/>
                        </a:rPr>
                        <a:t>Term/WALT (Years)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3.0</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N/A</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1876713"/>
                  </a:ext>
                </a:extLst>
              </a:tr>
              <a:tr h="264927">
                <a:tc>
                  <a:txBody>
                    <a:bodyPr/>
                    <a:lstStyle/>
                    <a:p>
                      <a:r>
                        <a:rPr lang="en-US" sz="1100" b="1">
                          <a:latin typeface="Gilroy"/>
                        </a:rPr>
                        <a:t>Gross Levered IRR</a:t>
                      </a:r>
                      <a:r>
                        <a:rPr lang="en-US" sz="1100" b="0" i="0" baseline="30000">
                          <a:latin typeface="Gilroy"/>
                        </a:rPr>
                        <a:t>1</a:t>
                      </a:r>
                      <a:endParaRPr lang="en-US" sz="1100" b="1">
                        <a:latin typeface="Gilroy"/>
                      </a:endParaRPr>
                    </a:p>
                  </a:txBody>
                  <a:tcPr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eaLnBrk="1" fontAlgn="auto" latinLnBrk="0" hangingPunct="1">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21.3%</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eaLnBrk="1" fontAlgn="auto" latinLnBrk="0" hangingPunct="1">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46.2%</a:t>
                      </a:r>
                      <a:endParaRPr kumimoji="0" lang="en-US"/>
                    </a:p>
                  </a:txBody>
                  <a:tcPr marL="55445" marR="55445" marT="27723" marB="27723"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2794158470"/>
                  </a:ext>
                </a:extLst>
              </a:tr>
              <a:tr h="264927">
                <a:tc>
                  <a:txBody>
                    <a:bodyPr/>
                    <a:lstStyle/>
                    <a:p>
                      <a:r>
                        <a:rPr lang="en-US" sz="1100" b="1">
                          <a:latin typeface="Gilroy"/>
                        </a:rPr>
                        <a:t>Net Levered IRR</a:t>
                      </a:r>
                      <a:r>
                        <a:rPr lang="en-US" sz="1100" b="0" i="0" baseline="30000">
                          <a:latin typeface="Gilroy"/>
                        </a:rPr>
                        <a:t>1</a:t>
                      </a:r>
                      <a:endParaRPr lang="en-US" sz="1100" b="1">
                        <a:latin typeface="Gilroy"/>
                      </a:endParaRPr>
                    </a:p>
                  </a:txBody>
                  <a:tcPr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ctr" eaLnBrk="1" fontAlgn="auto" latinLnBrk="0" hangingPunct="1">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17.1%</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ctr" eaLnBrk="1" fontAlgn="auto" latinLnBrk="0" hangingPunct="1">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38.7%</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2732975511"/>
                  </a:ext>
                </a:extLst>
              </a:tr>
              <a:tr h="26492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solidFill>
                            <a:schemeClr val="dk1"/>
                          </a:solidFill>
                          <a:latin typeface="Gilroy"/>
                          <a:ea typeface="+mn-ea"/>
                          <a:cs typeface="+mn-cs"/>
                        </a:rPr>
                        <a:t>Gross Equity Multiple</a:t>
                      </a:r>
                    </a:p>
                  </a:txBody>
                  <a:tcPr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highlight>
                          <a:srgbClr val="FFFF00"/>
                        </a:highlight>
                        <a:uLnTx/>
                        <a:uFillTx/>
                        <a:latin typeface="Gilroy" panose="00000500000000000000" pitchFamily="50" charset="0"/>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3.56</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4079875534"/>
                  </a:ext>
                </a:extLst>
              </a:tr>
              <a:tr h="26492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solidFill>
                            <a:schemeClr val="dk1"/>
                          </a:solidFill>
                          <a:latin typeface="Gilroy"/>
                          <a:ea typeface="+mn-ea"/>
                          <a:cs typeface="+mn-cs"/>
                        </a:rPr>
                        <a:t>Net Equity Multiple</a:t>
                      </a:r>
                    </a:p>
                  </a:txBody>
                  <a:tcPr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highlight>
                          <a:srgbClr val="FFFF00"/>
                        </a:highlight>
                        <a:uLnTx/>
                        <a:uFillTx/>
                        <a:latin typeface="Gilroy" panose="00000500000000000000" pitchFamily="50" charset="0"/>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3.01</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482411253"/>
                  </a:ext>
                </a:extLst>
              </a:tr>
            </a:tbl>
          </a:graphicData>
        </a:graphic>
      </p:graphicFrame>
      <p:sp>
        <p:nvSpPr>
          <p:cNvPr id="9" name="Rectangle 8">
            <a:extLst>
              <a:ext uri="{FF2B5EF4-FFF2-40B4-BE49-F238E27FC236}">
                <a16:creationId xmlns:a16="http://schemas.microsoft.com/office/drawing/2014/main" id="{D216175B-C7E4-6745-9127-AF7473BC1ABB}"/>
              </a:ext>
            </a:extLst>
          </p:cNvPr>
          <p:cNvSpPr/>
          <p:nvPr/>
        </p:nvSpPr>
        <p:spPr>
          <a:xfrm>
            <a:off x="4190930" y="1017349"/>
            <a:ext cx="7475990" cy="2802425"/>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buClr>
                <a:srgbClr val="FFAB21"/>
              </a:buClr>
              <a:buFont typeface="Arial" panose="020B0604020202020204" pitchFamily="34" charset="0"/>
              <a:buChar char="•"/>
            </a:pPr>
            <a:r>
              <a:rPr lang="en-US" sz="1200">
                <a:solidFill>
                  <a:schemeClr val="accent2"/>
                </a:solidFill>
                <a:latin typeface="Gilroy"/>
                <a:ea typeface="+mn-lt"/>
                <a:cs typeface="+mn-lt"/>
              </a:rPr>
              <a:t>An opportunity was presented to sell a highly functional, standalone warehouse in the densely populated Burlington County submarket to an Owner/User.  The Buyer, Eastern Lift Truck </a:t>
            </a:r>
            <a:r>
              <a:rPr lang="en-US" sz="1200" err="1">
                <a:solidFill>
                  <a:schemeClr val="accent2"/>
                </a:solidFill>
                <a:latin typeface="Gilroy"/>
                <a:ea typeface="+mn-lt"/>
                <a:cs typeface="+mn-lt"/>
              </a:rPr>
              <a:t>Co.Inc</a:t>
            </a:r>
            <a:r>
              <a:rPr lang="en-US" sz="1200">
                <a:solidFill>
                  <a:schemeClr val="accent2"/>
                </a:solidFill>
                <a:latin typeface="Gilroy"/>
                <a:ea typeface="Calibri"/>
                <a:cs typeface="Calibri"/>
              </a:rPr>
              <a:t>, owns multiple neighboring assets and their strategic acquisition gave them controlling interest.  Closing occurred on October 9h and the building was sold vacant.  </a:t>
            </a:r>
            <a:endParaRPr lang="en-US">
              <a:solidFill>
                <a:schemeClr val="accent2"/>
              </a:solidFill>
            </a:endParaRPr>
          </a:p>
          <a:p>
            <a:pPr marL="171450" indent="-171450" algn="just">
              <a:buClr>
                <a:srgbClr val="FFAB21"/>
              </a:buClr>
              <a:buFont typeface="Arial" panose="020B0604020202020204" pitchFamily="34" charset="0"/>
              <a:buChar char="•"/>
            </a:pPr>
            <a:r>
              <a:rPr lang="en-US" sz="1200">
                <a:solidFill>
                  <a:schemeClr val="accent2"/>
                </a:solidFill>
                <a:latin typeface="Gilroy"/>
                <a:ea typeface="Calibri"/>
                <a:cs typeface="Calibri"/>
              </a:rPr>
              <a:t>During </a:t>
            </a:r>
            <a:r>
              <a:rPr lang="en-US" sz="1200" err="1">
                <a:solidFill>
                  <a:schemeClr val="accent2"/>
                </a:solidFill>
                <a:latin typeface="Gilroy"/>
                <a:ea typeface="Calibri"/>
                <a:cs typeface="Calibri"/>
              </a:rPr>
              <a:t>Faropoint's</a:t>
            </a:r>
            <a:r>
              <a:rPr lang="en-US" sz="1200">
                <a:solidFill>
                  <a:schemeClr val="accent2"/>
                </a:solidFill>
                <a:latin typeface="Gilroy"/>
                <a:ea typeface="Calibri"/>
                <a:cs typeface="Calibri"/>
              </a:rPr>
              <a:t> acquisition, the former Tenant, Carboline had occupied the facility for 20+ years until vacating August 31,2024.  Following an internal rationalization process, Carboline elected to absorb this division into existing infill space within the market.  The consolidation was into another facility owned by Carboline and approximately 0.3 miles away.  With operations in over 90 countries, Carboline was a leading manufacturer of industrial grade coatings, linings and fireproofing. </a:t>
            </a:r>
            <a:endParaRPr lang="en-US">
              <a:solidFill>
                <a:schemeClr val="accent2"/>
              </a:solidFill>
              <a:latin typeface="Gilroy"/>
            </a:endParaRPr>
          </a:p>
          <a:p>
            <a:pPr marL="171450" indent="-171450" algn="just">
              <a:buClr>
                <a:srgbClr val="FFAB21"/>
              </a:buClr>
              <a:buFont typeface="Arial" panose="020B0604020202020204" pitchFamily="34" charset="0"/>
              <a:buChar char="•"/>
            </a:pPr>
            <a:r>
              <a:rPr lang="en-US" sz="1200">
                <a:solidFill>
                  <a:schemeClr val="accent2"/>
                </a:solidFill>
                <a:latin typeface="Gilroy"/>
                <a:ea typeface="Calibri"/>
                <a:cs typeface="Calibri"/>
              </a:rPr>
              <a:t>The projected expense to reposition the asset, coupled with increased downtime projections and extensive deferred maintenance influenced the decision to contemplate a sale.  Access to Morris Avenue is often restricted and a notable barrier for many prospects.  Our low basis in the property achieved favorable return metrics</a:t>
            </a:r>
          </a:p>
          <a:p>
            <a:pPr marL="171450" indent="-171450" algn="just">
              <a:buClr>
                <a:srgbClr val="FFAB21"/>
              </a:buClr>
              <a:buFont typeface="Arial" panose="020B0604020202020204" pitchFamily="34" charset="0"/>
              <a:buChar char="•"/>
            </a:pPr>
            <a:r>
              <a:rPr lang="en-US" sz="1200">
                <a:solidFill>
                  <a:schemeClr val="accent2"/>
                </a:solidFill>
                <a:latin typeface="Gilroy"/>
                <a:ea typeface="Calibri"/>
                <a:cs typeface="Calibri"/>
              </a:rPr>
              <a:t>The appraised value as of June 30, 2024 was $5,200,000</a:t>
            </a:r>
            <a:endParaRPr lang="en-US">
              <a:solidFill>
                <a:schemeClr val="accent2"/>
              </a:solidFill>
            </a:endParaRPr>
          </a:p>
        </p:txBody>
      </p:sp>
      <p:sp>
        <p:nvSpPr>
          <p:cNvPr id="13" name="TextBox 12">
            <a:extLst>
              <a:ext uri="{FF2B5EF4-FFF2-40B4-BE49-F238E27FC236}">
                <a16:creationId xmlns:a16="http://schemas.microsoft.com/office/drawing/2014/main" id="{6CACA31B-A34F-30E1-4473-CA0B1D0C1433}"/>
              </a:ext>
            </a:extLst>
          </p:cNvPr>
          <p:cNvSpPr txBox="1"/>
          <p:nvPr/>
        </p:nvSpPr>
        <p:spPr>
          <a:xfrm>
            <a:off x="0" y="6465627"/>
            <a:ext cx="12147550" cy="369332"/>
          </a:xfrm>
          <a:prstGeom prst="rect">
            <a:avLst/>
          </a:prstGeom>
          <a:noFill/>
        </p:spPr>
        <p:txBody>
          <a:bodyPr wrap="square">
            <a:spAutoFit/>
          </a:bodyPr>
          <a:lstStyle/>
          <a:p>
            <a:pPr marL="228600" indent="-228600" algn="just" defTabSz="914218">
              <a:buAutoNum type="arabicPeriod"/>
              <a:defRPr/>
            </a:pPr>
            <a:r>
              <a:rPr lang="en-US" sz="600" i="1">
                <a:solidFill>
                  <a:schemeClr val="bg1">
                    <a:lumMod val="50000"/>
                  </a:schemeClr>
                </a:solidFill>
                <a:latin typeface="Lato" panose="020F0502020204030203" pitchFamily="34" charset="0"/>
              </a:rPr>
              <a:t>“Gross IRR" represents target returns before Fund level fees, expenses and carried interest; "Net IRR” represents the annual compounded internal rate of return on a leveraged basis after deductions for management fees and carried interest based on a hypothetical liquidation of the property at the estimated net asset value (NAV). The calculations include theoretical distributions paid to limited partners at the property-level, as well as the estimated residual value of the limited partner’s investment (NAV after management fees and projected carried interest based on the estimated fair market value of the investment property determined in accordance with generally accepted accounting principles in the U.S.).</a:t>
            </a:r>
          </a:p>
          <a:p>
            <a:pPr marL="228600" indent="-228600" algn="just" defTabSz="914218">
              <a:buFontTx/>
              <a:buAutoNum type="arabicPeriod"/>
              <a:defRPr/>
            </a:pPr>
            <a:r>
              <a:rPr lang="en-US" sz="600" i="1">
                <a:solidFill>
                  <a:schemeClr val="bg1">
                    <a:lumMod val="50000"/>
                  </a:schemeClr>
                </a:solidFill>
                <a:latin typeface="Lato" panose="020F0502020204030203" pitchFamily="34" charset="0"/>
              </a:rPr>
              <a:t>Note : Disposition IRR calculation applies 10% debt yield to T12 NOI (after subtracting $0.15 reserves PSF) to calculate leverage, with a maximum leverage of 60% against the sale price</a:t>
            </a:r>
          </a:p>
        </p:txBody>
      </p:sp>
      <p:sp>
        <p:nvSpPr>
          <p:cNvPr id="8" name="object 18">
            <a:extLst>
              <a:ext uri="{FF2B5EF4-FFF2-40B4-BE49-F238E27FC236}">
                <a16:creationId xmlns:a16="http://schemas.microsoft.com/office/drawing/2014/main" id="{4BFBBA15-9E50-94EF-458F-9601DF6D3052}"/>
              </a:ext>
            </a:extLst>
          </p:cNvPr>
          <p:cNvSpPr txBox="1">
            <a:spLocks noGrp="1"/>
          </p:cNvSpPr>
          <p:nvPr>
            <p:ph type="title"/>
          </p:nvPr>
        </p:nvSpPr>
        <p:spPr>
          <a:xfrm>
            <a:off x="683622" y="436490"/>
            <a:ext cx="10956010" cy="314775"/>
          </a:xfrm>
          <a:prstGeom prst="rect">
            <a:avLst/>
          </a:prstGeom>
        </p:spPr>
        <p:txBody>
          <a:bodyPr vert="horz" wrap="square" lIns="0" tIns="6931" rIns="0" bIns="0" rtlCol="0" anchor="t">
            <a:spAutoFit/>
          </a:bodyPr>
          <a:lstStyle/>
          <a:p>
            <a:pPr marL="7620">
              <a:spcBef>
                <a:spcPts val="55"/>
              </a:spcBef>
            </a:pPr>
            <a:r>
              <a:rPr lang="en-US" sz="2000" b="1">
                <a:solidFill>
                  <a:schemeClr val="accent2"/>
                </a:solidFill>
              </a:rPr>
              <a:t>Disposition Case Study </a:t>
            </a:r>
            <a:r>
              <a:rPr lang="en-US" sz="2000" b="1">
                <a:solidFill>
                  <a:schemeClr val="accent2"/>
                </a:solidFill>
                <a:latin typeface="Gilroy-thin"/>
              </a:rPr>
              <a:t>| </a:t>
            </a:r>
            <a:r>
              <a:rPr lang="en-US" sz="2000">
                <a:solidFill>
                  <a:schemeClr val="accent2"/>
                </a:solidFill>
                <a:latin typeface="Gilroy-thin"/>
              </a:rPr>
              <a:t>14 Morris Avenue | Maple Shade, NJ</a:t>
            </a:r>
            <a:endParaRPr lang="pl-PL" sz="1800">
              <a:solidFill>
                <a:schemeClr val="accent2"/>
              </a:solidFill>
              <a:latin typeface="Gilroy-thin"/>
            </a:endParaRPr>
          </a:p>
        </p:txBody>
      </p:sp>
      <p:sp>
        <p:nvSpPr>
          <p:cNvPr id="10" name="TextBox 9">
            <a:extLst>
              <a:ext uri="{FF2B5EF4-FFF2-40B4-BE49-F238E27FC236}">
                <a16:creationId xmlns:a16="http://schemas.microsoft.com/office/drawing/2014/main" id="{E5E1F3C3-53FB-095F-8F4B-57D4B5E99DEF}"/>
              </a:ext>
            </a:extLst>
          </p:cNvPr>
          <p:cNvSpPr txBox="1"/>
          <p:nvPr/>
        </p:nvSpPr>
        <p:spPr>
          <a:xfrm>
            <a:off x="613752" y="704982"/>
            <a:ext cx="10863668" cy="523220"/>
          </a:xfrm>
          <a:prstGeom prst="rect">
            <a:avLst/>
          </a:prstGeom>
          <a:noFill/>
        </p:spPr>
        <p:txBody>
          <a:bodyPr wrap="square" lIns="91440" tIns="45720" rIns="91440" bIns="45720" anchor="t">
            <a:spAutoFit/>
          </a:bodyPr>
          <a:lstStyle/>
          <a:p>
            <a:pPr defTabSz="554492">
              <a:defRPr/>
            </a:pPr>
            <a:r>
              <a:rPr lang="en-US" sz="1400" kern="0">
                <a:solidFill>
                  <a:srgbClr val="44546A"/>
                </a:solidFill>
                <a:latin typeface="Lato Light"/>
                <a:ea typeface="Lato Light"/>
                <a:cs typeface="Lato Light"/>
              </a:rPr>
              <a:t>Well located functional building sold at a significant margin</a:t>
            </a:r>
            <a:endParaRPr lang="en-US"/>
          </a:p>
          <a:p>
            <a:pPr defTabSz="554492">
              <a:defRPr/>
            </a:pPr>
            <a:endParaRPr lang="en-US" sz="1400" kern="0">
              <a:solidFill>
                <a:srgbClr val="44546A"/>
              </a:solidFill>
              <a:latin typeface="Lato Light"/>
              <a:ea typeface="Lato Light"/>
              <a:cs typeface="Lato Light"/>
            </a:endParaRPr>
          </a:p>
        </p:txBody>
      </p:sp>
      <p:sp>
        <p:nvSpPr>
          <p:cNvPr id="2" name="TextBox 1">
            <a:extLst>
              <a:ext uri="{FF2B5EF4-FFF2-40B4-BE49-F238E27FC236}">
                <a16:creationId xmlns:a16="http://schemas.microsoft.com/office/drawing/2014/main" id="{DD8F2C09-A47C-818E-E99B-DFEED0203D5B}"/>
              </a:ext>
            </a:extLst>
          </p:cNvPr>
          <p:cNvSpPr txBox="1"/>
          <p:nvPr/>
        </p:nvSpPr>
        <p:spPr>
          <a:xfrm>
            <a:off x="9465638" y="261822"/>
            <a:ext cx="1993392" cy="646331"/>
          </a:xfrm>
          <a:prstGeom prst="rect">
            <a:avLst/>
          </a:prstGeom>
          <a:solidFill>
            <a:srgbClr val="FF6600"/>
          </a:solidFill>
          <a:ln>
            <a:solidFill>
              <a:schemeClr val="tx1"/>
            </a:solidFill>
          </a:ln>
        </p:spPr>
        <p:txBody>
          <a:bodyPr wrap="square" rtlCol="0">
            <a:spAutoFit/>
          </a:bodyPr>
          <a:lstStyle/>
          <a:p>
            <a:pPr algn="ctr"/>
            <a:r>
              <a:rPr lang="en-US"/>
              <a:t>OPEN –</a:t>
            </a:r>
          </a:p>
          <a:p>
            <a:pPr algn="ctr"/>
            <a:r>
              <a:rPr lang="en-US"/>
              <a:t>AM</a:t>
            </a:r>
          </a:p>
        </p:txBody>
      </p:sp>
    </p:spTree>
    <p:extLst>
      <p:ext uri="{BB962C8B-B14F-4D97-AF65-F5344CB8AC3E}">
        <p14:creationId xmlns:p14="http://schemas.microsoft.com/office/powerpoint/2010/main" val="202484681"/>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roof of a building&#10;&#10;AI-generated content may be incorrect.">
            <a:extLst>
              <a:ext uri="{FF2B5EF4-FFF2-40B4-BE49-F238E27FC236}">
                <a16:creationId xmlns:a16="http://schemas.microsoft.com/office/drawing/2014/main" id="{007B2F42-28E8-514A-ACFF-7B7C1F35E65E}"/>
              </a:ext>
            </a:extLst>
          </p:cNvPr>
          <p:cNvPicPr>
            <a:picLocks noChangeAspect="1"/>
          </p:cNvPicPr>
          <p:nvPr/>
        </p:nvPicPr>
        <p:blipFill rotWithShape="1">
          <a:blip r:embed="rId3"/>
          <a:srcRect t="804" b="804"/>
          <a:stretch/>
        </p:blipFill>
        <p:spPr>
          <a:xfrm>
            <a:off x="282254" y="1038989"/>
            <a:ext cx="3466687" cy="1518056"/>
          </a:xfrm>
          <a:prstGeom prst="rect">
            <a:avLst/>
          </a:prstGeom>
        </p:spPr>
      </p:pic>
      <p:graphicFrame>
        <p:nvGraphicFramePr>
          <p:cNvPr id="22" name="Table 21">
            <a:extLst>
              <a:ext uri="{FF2B5EF4-FFF2-40B4-BE49-F238E27FC236}">
                <a16:creationId xmlns:a16="http://schemas.microsoft.com/office/drawing/2014/main" id="{8835F787-0E86-95E8-BB18-1442BB944D09}"/>
              </a:ext>
            </a:extLst>
          </p:cNvPr>
          <p:cNvGraphicFramePr>
            <a:graphicFrameLocks noGrp="1"/>
          </p:cNvGraphicFramePr>
          <p:nvPr>
            <p:extLst>
              <p:ext uri="{D42A27DB-BD31-4B8C-83A1-F6EECF244321}">
                <p14:modId xmlns:p14="http://schemas.microsoft.com/office/powerpoint/2010/main" val="1304329360"/>
              </p:ext>
            </p:extLst>
          </p:nvPr>
        </p:nvGraphicFramePr>
        <p:xfrm>
          <a:off x="281094" y="2610939"/>
          <a:ext cx="3467917" cy="1208836"/>
        </p:xfrm>
        <a:graphic>
          <a:graphicData uri="http://schemas.openxmlformats.org/drawingml/2006/table">
            <a:tbl>
              <a:tblPr firstRow="1" bandRow="1">
                <a:tableStyleId>{21E4AEA4-8DFA-4A89-87EB-49C32662AFE0}</a:tableStyleId>
              </a:tblPr>
              <a:tblGrid>
                <a:gridCol w="1451453">
                  <a:extLst>
                    <a:ext uri="{9D8B030D-6E8A-4147-A177-3AD203B41FA5}">
                      <a16:colId xmlns:a16="http://schemas.microsoft.com/office/drawing/2014/main" val="3945900192"/>
                    </a:ext>
                  </a:extLst>
                </a:gridCol>
                <a:gridCol w="2016464">
                  <a:extLst>
                    <a:ext uri="{9D8B030D-6E8A-4147-A177-3AD203B41FA5}">
                      <a16:colId xmlns:a16="http://schemas.microsoft.com/office/drawing/2014/main" val="1133121309"/>
                    </a:ext>
                  </a:extLst>
                </a:gridCol>
              </a:tblGrid>
              <a:tr h="274320">
                <a:tc gridSpan="2">
                  <a:txBody>
                    <a:bodyPr/>
                    <a:lstStyle/>
                    <a:p>
                      <a:pPr algn="ctr" fontAlgn="b"/>
                      <a:r>
                        <a:rPr lang="en-US" sz="1400" b="1" i="0" u="none" strike="noStrike">
                          <a:solidFill>
                            <a:schemeClr val="bg1"/>
                          </a:solidFill>
                          <a:effectLst/>
                          <a:latin typeface="Gilroy"/>
                        </a:rPr>
                        <a:t>Key Figures</a:t>
                      </a: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7048482"/>
                  </a:ext>
                </a:extLst>
              </a:tr>
              <a:tr h="233629">
                <a:tc>
                  <a:txBody>
                    <a:bodyPr/>
                    <a:lstStyle/>
                    <a:p>
                      <a:r>
                        <a:rPr lang="en-US" sz="1100" b="1">
                          <a:latin typeface="Gilroy"/>
                        </a:rPr>
                        <a:t>Fund</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a:solidFill>
                            <a:schemeClr val="accent2"/>
                          </a:solidFill>
                          <a:latin typeface="Gilroy"/>
                        </a:rPr>
                        <a:t>Industrial Value Fund II</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4971460"/>
                  </a:ext>
                </a:extLst>
              </a:tr>
              <a:tr h="233629">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cs typeface="Gilroy"/>
                        </a:rPr>
                        <a:t>Investment </a:t>
                      </a:r>
                      <a:r>
                        <a:rPr lang="en-US" sz="1100" b="1">
                          <a:latin typeface="Gilroy"/>
                        </a:rPr>
                        <a:t>Strategy</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a:solidFill>
                            <a:schemeClr val="accent2"/>
                          </a:solidFill>
                          <a:latin typeface="Gilroy"/>
                          <a:ea typeface="+mn-ea"/>
                          <a:cs typeface="+mn-cs"/>
                        </a:rPr>
                        <a:t>Value Add</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0351995"/>
                  </a:ext>
                </a:extLst>
              </a:tr>
              <a:tr h="233629">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Sourcing</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a:solidFill>
                            <a:schemeClr val="accent2"/>
                          </a:solidFill>
                          <a:latin typeface="Gilroy"/>
                          <a:ea typeface="+mn-ea"/>
                          <a:cs typeface="+mn-cs"/>
                        </a:rPr>
                        <a:t>Off Market</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2155619"/>
                  </a:ext>
                </a:extLst>
              </a:tr>
              <a:tr h="233629">
                <a:tc>
                  <a:txBody>
                    <a:bodyPr/>
                    <a:lstStyle/>
                    <a:p>
                      <a:pPr lvl="0">
                        <a:buNone/>
                      </a:pPr>
                      <a:r>
                        <a:rPr lang="en-US" sz="1100" b="1">
                          <a:latin typeface="Gilroy"/>
                        </a:rPr>
                        <a:t>Acquisition Price</a:t>
                      </a:r>
                      <a:endParaRPr lang="en-US" sz="1100" b="0">
                        <a:latin typeface="Gilroy"/>
                      </a:endParaRPr>
                    </a:p>
                  </a:txBody>
                  <a:tcPr marL="55444" marR="55444" marT="27722" marB="27722"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lvl="0" algn="ctr">
                        <a:buNone/>
                      </a:pPr>
                      <a:r>
                        <a:rPr lang="en-US" sz="1100" b="0" i="0" kern="1200">
                          <a:solidFill>
                            <a:schemeClr val="accent2"/>
                          </a:solidFill>
                          <a:effectLst/>
                          <a:latin typeface="Gilroy" panose="00000500000000000000"/>
                          <a:ea typeface="+mn-ea"/>
                          <a:cs typeface="+mn-cs"/>
                        </a:rPr>
                        <a:t>$4M ($34/SF)</a:t>
                      </a: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2794158470"/>
                  </a:ext>
                </a:extLst>
              </a:tr>
            </a:tbl>
          </a:graphicData>
        </a:graphic>
      </p:graphicFrame>
      <p:cxnSp>
        <p:nvCxnSpPr>
          <p:cNvPr id="23" name="Straight Connector 22">
            <a:extLst>
              <a:ext uri="{FF2B5EF4-FFF2-40B4-BE49-F238E27FC236}">
                <a16:creationId xmlns:a16="http://schemas.microsoft.com/office/drawing/2014/main" id="{9FF36449-E16B-AEF7-CBE2-66E475DA2815}"/>
              </a:ext>
            </a:extLst>
          </p:cNvPr>
          <p:cNvCxnSpPr>
            <a:cxnSpLocks/>
          </p:cNvCxnSpPr>
          <p:nvPr/>
        </p:nvCxnSpPr>
        <p:spPr>
          <a:xfrm>
            <a:off x="3969970" y="1013366"/>
            <a:ext cx="0" cy="5434243"/>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67F1EEB7-3C9A-D9FD-C2E4-80F7979E8D8E}"/>
              </a:ext>
            </a:extLst>
          </p:cNvPr>
          <p:cNvGraphicFramePr>
            <a:graphicFrameLocks noGrp="1"/>
          </p:cNvGraphicFramePr>
          <p:nvPr>
            <p:extLst>
              <p:ext uri="{D42A27DB-BD31-4B8C-83A1-F6EECF244321}">
                <p14:modId xmlns:p14="http://schemas.microsoft.com/office/powerpoint/2010/main" val="1065834133"/>
              </p:ext>
            </p:extLst>
          </p:nvPr>
        </p:nvGraphicFramePr>
        <p:xfrm>
          <a:off x="281094" y="3836999"/>
          <a:ext cx="3467917" cy="2613695"/>
        </p:xfrm>
        <a:graphic>
          <a:graphicData uri="http://schemas.openxmlformats.org/drawingml/2006/table">
            <a:tbl>
              <a:tblPr firstRow="1" bandRow="1">
                <a:tableStyleId>{21E4AEA4-8DFA-4A89-87EB-49C32662AFE0}</a:tableStyleId>
              </a:tblPr>
              <a:tblGrid>
                <a:gridCol w="1756709">
                  <a:extLst>
                    <a:ext uri="{9D8B030D-6E8A-4147-A177-3AD203B41FA5}">
                      <a16:colId xmlns:a16="http://schemas.microsoft.com/office/drawing/2014/main" val="3945900192"/>
                    </a:ext>
                  </a:extLst>
                </a:gridCol>
                <a:gridCol w="1711208">
                  <a:extLst>
                    <a:ext uri="{9D8B030D-6E8A-4147-A177-3AD203B41FA5}">
                      <a16:colId xmlns:a16="http://schemas.microsoft.com/office/drawing/2014/main" val="1133121309"/>
                    </a:ext>
                  </a:extLst>
                </a:gridCol>
              </a:tblGrid>
              <a:tr h="301282">
                <a:tc gridSpan="2">
                  <a:txBody>
                    <a:bodyPr/>
                    <a:lstStyle/>
                    <a:p>
                      <a:pPr algn="ctr" fontAlgn="b"/>
                      <a:r>
                        <a:rPr lang="en-US" sz="1400" b="1" i="0" u="none" strike="noStrike">
                          <a:solidFill>
                            <a:schemeClr val="bg1"/>
                          </a:solidFill>
                          <a:effectLst/>
                          <a:latin typeface="Gilroy"/>
                        </a:rPr>
                        <a:t>Building Profile</a:t>
                      </a: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7048482"/>
                  </a:ext>
                </a:extLst>
              </a:tr>
              <a:tr h="25659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Number of Buildings</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a:solidFill>
                            <a:schemeClr val="accent2"/>
                          </a:solidFill>
                          <a:latin typeface="Gilroy"/>
                        </a:rPr>
                        <a:t>1</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4971460"/>
                  </a:ext>
                </a:extLst>
              </a:tr>
              <a:tr h="259677">
                <a:tc>
                  <a:txBody>
                    <a:bodyPr/>
                    <a:lstStyle/>
                    <a:p>
                      <a:r>
                        <a:rPr lang="en-US" sz="1100" b="1">
                          <a:latin typeface="Gilroy"/>
                        </a:rPr>
                        <a:t>Size (SF)</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accent2"/>
                          </a:solidFill>
                          <a:latin typeface="Gilroy"/>
                        </a:rPr>
                        <a:t>120,000</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8325061"/>
                  </a:ext>
                </a:extLst>
              </a:tr>
              <a:tr h="256592">
                <a:tc>
                  <a:txBody>
                    <a:bodyPr/>
                    <a:lstStyle/>
                    <a:p>
                      <a:r>
                        <a:rPr lang="en-US" sz="1100" b="1">
                          <a:latin typeface="Gilroy"/>
                        </a:rPr>
                        <a:t>Number of Tenants</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vl="0" algn="ctr">
                        <a:lnSpc>
                          <a:spcPct val="100000"/>
                        </a:lnSpc>
                        <a:spcBef>
                          <a:spcPts val="0"/>
                        </a:spcBef>
                        <a:spcAft>
                          <a:spcPts val="0"/>
                        </a:spcAft>
                        <a:buNone/>
                      </a:pPr>
                      <a:r>
                        <a:rPr lang="en-US" sz="1100" b="0" i="0" u="none" strike="noStrike" noProof="0">
                          <a:solidFill>
                            <a:schemeClr val="accent2"/>
                          </a:solidFill>
                          <a:latin typeface="Gilroy"/>
                        </a:rPr>
                        <a:t>1</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1876713"/>
                  </a:ext>
                </a:extLst>
              </a:tr>
              <a:tr h="25659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Year Built</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accent2"/>
                          </a:solidFill>
                          <a:latin typeface="Gilroy"/>
                        </a:rPr>
                        <a:t>1998</a:t>
                      </a:r>
                      <a:endParaRPr lang="en-US"/>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74966584"/>
                  </a:ext>
                </a:extLst>
              </a:tr>
              <a:tr h="25659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Construction Type</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solidFill>
                            <a:schemeClr val="accent2"/>
                          </a:solidFill>
                          <a:latin typeface="Gilroy"/>
                        </a:rPr>
                        <a:t>Block &amp; Metal</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5288394"/>
                  </a:ext>
                </a:extLst>
              </a:tr>
              <a:tr h="25659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latin typeface="Gilroy"/>
                        </a:rPr>
                        <a:t>Clear Height</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accent2"/>
                          </a:solidFill>
                          <a:latin typeface="Gilroy"/>
                        </a:rPr>
                        <a:t>28'</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9504404"/>
                  </a:ext>
                </a:extLst>
              </a:tr>
              <a:tr h="256592">
                <a:tc>
                  <a:txBody>
                    <a:bodyPr/>
                    <a:lstStyle/>
                    <a:p>
                      <a:r>
                        <a:rPr lang="en-US" sz="1100" b="1">
                          <a:latin typeface="Gilroy"/>
                        </a:rPr>
                        <a:t>Dock Doors</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solidFill>
                            <a:schemeClr val="accent2"/>
                          </a:solidFill>
                          <a:latin typeface="Gilroy"/>
                        </a:rPr>
                        <a:t>15</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41247"/>
                  </a:ext>
                </a:extLst>
              </a:tr>
              <a:tr h="256592">
                <a:tc>
                  <a:txBody>
                    <a:bodyPr/>
                    <a:lstStyle/>
                    <a:p>
                      <a:r>
                        <a:rPr lang="en-US" sz="1100" b="1">
                          <a:latin typeface="Gilroy"/>
                        </a:rPr>
                        <a:t>Drive-In’s</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accent2"/>
                          </a:solidFill>
                          <a:latin typeface="Gilroy"/>
                        </a:rPr>
                        <a:t>1</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74318708"/>
                  </a:ext>
                </a:extLst>
              </a:tr>
              <a:tr h="256592">
                <a:tc>
                  <a:txBody>
                    <a:bodyPr/>
                    <a:lstStyle/>
                    <a:p>
                      <a:r>
                        <a:rPr lang="en-US" sz="1100" b="1">
                          <a:latin typeface="Gilroy"/>
                        </a:rPr>
                        <a:t>Structural Office Area</a:t>
                      </a:r>
                    </a:p>
                  </a:txBody>
                  <a:tcPr marL="55445" marR="55445" marT="27723" marB="27723"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lvl="0" algn="ctr">
                        <a:buNone/>
                      </a:pPr>
                      <a:r>
                        <a:rPr lang="en-US" sz="1100" b="0" i="0" kern="1200">
                          <a:solidFill>
                            <a:schemeClr val="accent2"/>
                          </a:solidFill>
                          <a:effectLst/>
                          <a:latin typeface="Gilroy" panose="00000500000000000000"/>
                          <a:ea typeface="+mn-ea"/>
                          <a:cs typeface="+mn-cs"/>
                        </a:rPr>
                        <a:t>0%</a:t>
                      </a: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2794158470"/>
                  </a:ext>
                </a:extLst>
              </a:tr>
            </a:tbl>
          </a:graphicData>
        </a:graphic>
      </p:graphicFrame>
      <p:graphicFrame>
        <p:nvGraphicFramePr>
          <p:cNvPr id="7" name="Table 6">
            <a:extLst>
              <a:ext uri="{FF2B5EF4-FFF2-40B4-BE49-F238E27FC236}">
                <a16:creationId xmlns:a16="http://schemas.microsoft.com/office/drawing/2014/main" id="{8B4D14D5-BFCB-AAAE-D143-19F8AAB74A9C}"/>
              </a:ext>
            </a:extLst>
          </p:cNvPr>
          <p:cNvGraphicFramePr>
            <a:graphicFrameLocks noGrp="1"/>
          </p:cNvGraphicFramePr>
          <p:nvPr>
            <p:extLst>
              <p:ext uri="{D42A27DB-BD31-4B8C-83A1-F6EECF244321}">
                <p14:modId xmlns:p14="http://schemas.microsoft.com/office/powerpoint/2010/main" val="2476236305"/>
              </p:ext>
            </p:extLst>
          </p:nvPr>
        </p:nvGraphicFramePr>
        <p:xfrm>
          <a:off x="4191000" y="3836999"/>
          <a:ext cx="7476658" cy="2689576"/>
        </p:xfrm>
        <a:graphic>
          <a:graphicData uri="http://schemas.openxmlformats.org/drawingml/2006/table">
            <a:tbl>
              <a:tblPr firstRow="1" bandRow="1">
                <a:tableStyleId>{21E4AEA4-8DFA-4A89-87EB-49C32662AFE0}</a:tableStyleId>
              </a:tblPr>
              <a:tblGrid>
                <a:gridCol w="1989560">
                  <a:extLst>
                    <a:ext uri="{9D8B030D-6E8A-4147-A177-3AD203B41FA5}">
                      <a16:colId xmlns:a16="http://schemas.microsoft.com/office/drawing/2014/main" val="3945900192"/>
                    </a:ext>
                  </a:extLst>
                </a:gridCol>
                <a:gridCol w="2743549">
                  <a:extLst>
                    <a:ext uri="{9D8B030D-6E8A-4147-A177-3AD203B41FA5}">
                      <a16:colId xmlns:a16="http://schemas.microsoft.com/office/drawing/2014/main" val="1462804460"/>
                    </a:ext>
                  </a:extLst>
                </a:gridCol>
                <a:gridCol w="2743549">
                  <a:extLst>
                    <a:ext uri="{9D8B030D-6E8A-4147-A177-3AD203B41FA5}">
                      <a16:colId xmlns:a16="http://schemas.microsoft.com/office/drawing/2014/main" val="711875921"/>
                    </a:ext>
                  </a:extLst>
                </a:gridCol>
              </a:tblGrid>
              <a:tr h="305233">
                <a:tc>
                  <a:txBody>
                    <a:bodyPr/>
                    <a:lstStyle/>
                    <a:p>
                      <a:pPr algn="ctr" fontAlgn="b"/>
                      <a:endParaRPr lang="en-US" sz="1400" b="1" i="0" u="none" strike="noStrike">
                        <a:solidFill>
                          <a:schemeClr val="bg1"/>
                        </a:solidFill>
                        <a:effectLst/>
                        <a:latin typeface="Gilroy"/>
                      </a:endParaRP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400" b="1" i="0" u="none" strike="noStrike">
                          <a:solidFill>
                            <a:schemeClr val="bg1"/>
                          </a:solidFill>
                          <a:effectLst/>
                          <a:latin typeface="Gilroy"/>
                        </a:rPr>
                        <a:t>Acquisition</a:t>
                      </a: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400" b="1" i="0" u="none" strike="noStrike">
                          <a:solidFill>
                            <a:schemeClr val="bg1"/>
                          </a:solidFill>
                          <a:effectLst/>
                          <a:latin typeface="Gilroy"/>
                        </a:rPr>
                        <a:t>Disposition</a:t>
                      </a: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7048482"/>
                  </a:ext>
                </a:extLst>
              </a:tr>
              <a:tr h="264927">
                <a:tc>
                  <a:txBody>
                    <a:bodyPr/>
                    <a:lstStyle/>
                    <a:p>
                      <a:r>
                        <a:rPr lang="en-US" sz="1100" b="1">
                          <a:latin typeface="Gilroy"/>
                        </a:rPr>
                        <a:t>Date</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7/30/21</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a:lnSpc>
                          <a:spcPct val="100000"/>
                        </a:lnSpc>
                        <a:spcBef>
                          <a:spcPts val="0"/>
                        </a:spcBef>
                        <a:spcAft>
                          <a:spcPts val="0"/>
                        </a:spcAft>
                        <a:buNone/>
                        <a:tabLst/>
                        <a:defRPr/>
                      </a:pPr>
                      <a:r>
                        <a:rPr lang="en-US" sz="1100" b="0" i="0" u="none" strike="noStrike" kern="0" cap="none" spc="0" normalizeH="0" baseline="0" noProof="0">
                          <a:ln>
                            <a:noFill/>
                          </a:ln>
                          <a:solidFill>
                            <a:prstClr val="black"/>
                          </a:solidFill>
                          <a:effectLst/>
                          <a:uLnTx/>
                          <a:uFillTx/>
                          <a:latin typeface="Gilroy"/>
                          <a:ea typeface="+mn-ea"/>
                          <a:cs typeface="+mn-cs"/>
                        </a:rPr>
                        <a:t>10/25/24</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4971460"/>
                  </a:ext>
                </a:extLst>
              </a:tr>
              <a:tr h="264927">
                <a:tc>
                  <a:txBody>
                    <a:bodyPr/>
                    <a:lstStyle/>
                    <a:p>
                      <a:r>
                        <a:rPr lang="en-US" sz="1100" b="1">
                          <a:latin typeface="Gilroy"/>
                        </a:rPr>
                        <a:t>Price</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$4,090,000</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$5,750,000</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5351405"/>
                  </a:ext>
                </a:extLst>
              </a:tr>
              <a:tr h="264927">
                <a:tc>
                  <a:txBody>
                    <a:bodyPr/>
                    <a:lstStyle/>
                    <a:p>
                      <a:r>
                        <a:rPr lang="en-US" sz="1100" b="1">
                          <a:latin typeface="Gilroy"/>
                        </a:rPr>
                        <a:t>Occupancy</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100%</a:t>
                      </a:r>
                      <a:endParaRPr kumimoji="0" lang="en-US"/>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0%</a:t>
                      </a:r>
                      <a:endParaRPr kumimoji="0" lang="en-US"/>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69829"/>
                  </a:ext>
                </a:extLst>
              </a:tr>
              <a:tr h="264927">
                <a:tc>
                  <a:txBody>
                    <a:bodyPr/>
                    <a:lstStyle/>
                    <a:p>
                      <a:r>
                        <a:rPr lang="en-US" sz="1100" b="1">
                          <a:latin typeface="Gilroy"/>
                        </a:rPr>
                        <a:t>Rate ($/SF)</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$2.25</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N/A</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8325061"/>
                  </a:ext>
                </a:extLst>
              </a:tr>
              <a:tr h="264927">
                <a:tc>
                  <a:txBody>
                    <a:bodyPr/>
                    <a:lstStyle/>
                    <a:p>
                      <a:r>
                        <a:rPr lang="en-US" sz="1100" b="1">
                          <a:latin typeface="Gilroy"/>
                        </a:rPr>
                        <a:t>Term/WALT (Years)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2.7</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N/A</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1876713"/>
                  </a:ext>
                </a:extLst>
              </a:tr>
              <a:tr h="264927">
                <a:tc>
                  <a:txBody>
                    <a:bodyPr/>
                    <a:lstStyle/>
                    <a:p>
                      <a:r>
                        <a:rPr lang="en-US" sz="1100" b="1">
                          <a:latin typeface="Gilroy"/>
                        </a:rPr>
                        <a:t>Gross Levered IRR</a:t>
                      </a:r>
                      <a:r>
                        <a:rPr lang="en-US" sz="1100" b="0" i="0" baseline="30000">
                          <a:latin typeface="Gilroy"/>
                        </a:rPr>
                        <a:t>1</a:t>
                      </a:r>
                      <a:endParaRPr lang="en-US" sz="1100" b="1">
                        <a:latin typeface="Gilroy"/>
                      </a:endParaRPr>
                    </a:p>
                  </a:txBody>
                  <a:tcPr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eaLnBrk="1" fontAlgn="auto" latinLnBrk="0" hangingPunct="1">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17.0%</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eaLnBrk="1" fontAlgn="auto" latinLnBrk="0" hangingPunct="1">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32.1%</a:t>
                      </a:r>
                      <a:endParaRPr kumimoji="0" lang="en-US"/>
                    </a:p>
                  </a:txBody>
                  <a:tcPr marL="55445" marR="55445" marT="27723" marB="27723"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2794158470"/>
                  </a:ext>
                </a:extLst>
              </a:tr>
              <a:tr h="264927">
                <a:tc>
                  <a:txBody>
                    <a:bodyPr/>
                    <a:lstStyle/>
                    <a:p>
                      <a:r>
                        <a:rPr lang="en-US" sz="1100" b="1">
                          <a:latin typeface="Gilroy"/>
                        </a:rPr>
                        <a:t>Net Levered IRR</a:t>
                      </a:r>
                      <a:r>
                        <a:rPr lang="en-US" sz="1100" b="0" i="0" baseline="30000">
                          <a:latin typeface="Gilroy"/>
                        </a:rPr>
                        <a:t>1</a:t>
                      </a:r>
                      <a:endParaRPr lang="en-US" sz="1100" b="1">
                        <a:latin typeface="Gilroy"/>
                      </a:endParaRPr>
                    </a:p>
                  </a:txBody>
                  <a:tcPr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ctr" eaLnBrk="1" fontAlgn="auto" latinLnBrk="0" hangingPunct="1">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13.2%</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ctr" eaLnBrk="1" fontAlgn="auto" latinLnBrk="0" hangingPunct="1">
                        <a:lnSpc>
                          <a:spcPct val="100000"/>
                        </a:lnSpc>
                        <a:spcBef>
                          <a:spcPts val="0"/>
                        </a:spcBef>
                        <a:spcAft>
                          <a:spcPts val="0"/>
                        </a:spcAft>
                        <a:buClrTx/>
                        <a:buSzTx/>
                        <a:buFontTx/>
                        <a:buNone/>
                      </a:pPr>
                      <a:r>
                        <a:rPr lang="en-US" sz="1100" b="0" i="0" u="none" strike="noStrike" kern="0" cap="none" spc="0" normalizeH="0" baseline="0" noProof="0">
                          <a:ln>
                            <a:noFill/>
                          </a:ln>
                          <a:solidFill>
                            <a:prstClr val="black"/>
                          </a:solidFill>
                          <a:effectLst/>
                          <a:uLnTx/>
                          <a:uFillTx/>
                          <a:latin typeface="Gilroy"/>
                          <a:ea typeface="+mn-ea"/>
                          <a:cs typeface="+mn-cs"/>
                        </a:rPr>
                        <a:t>25.6%</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2732975511"/>
                  </a:ext>
                </a:extLst>
              </a:tr>
              <a:tr h="26492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solidFill>
                            <a:schemeClr val="dk1"/>
                          </a:solidFill>
                          <a:latin typeface="Gilroy"/>
                          <a:ea typeface="+mn-ea"/>
                          <a:cs typeface="+mn-cs"/>
                        </a:rPr>
                        <a:t>Gross Equity Multiple</a:t>
                      </a:r>
                    </a:p>
                  </a:txBody>
                  <a:tcPr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highlight>
                          <a:srgbClr val="FFFF00"/>
                        </a:highlight>
                        <a:uLnTx/>
                        <a:uFillTx/>
                        <a:latin typeface="Gilroy" panose="00000500000000000000" pitchFamily="50" charset="0"/>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2.15</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4079875534"/>
                  </a:ext>
                </a:extLst>
              </a:tr>
              <a:tr h="26492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a:solidFill>
                            <a:schemeClr val="dk1"/>
                          </a:solidFill>
                          <a:latin typeface="Gilroy"/>
                          <a:ea typeface="+mn-ea"/>
                          <a:cs typeface="+mn-cs"/>
                        </a:rPr>
                        <a:t>Net Equity Multiple</a:t>
                      </a:r>
                    </a:p>
                  </a:txBody>
                  <a:tcPr anchor="ctr">
                    <a:lnL w="12700" cap="flat" cmpd="sng" algn="ctr">
                      <a:noFill/>
                      <a:prstDash val="solid"/>
                      <a:round/>
                      <a:headEnd type="none" w="med" len="med"/>
                      <a:tailEnd type="none" w="med" len="med"/>
                    </a:lnL>
                    <a:lnR w="0">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highlight>
                          <a:srgbClr val="FFFF00"/>
                        </a:highlight>
                        <a:uLnTx/>
                        <a:uFillTx/>
                        <a:latin typeface="Gilroy" panose="00000500000000000000" pitchFamily="50" charset="0"/>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0" i="0" u="none" strike="noStrike" kern="0" cap="none" spc="0" normalizeH="0" baseline="0" noProof="0">
                          <a:ln>
                            <a:noFill/>
                          </a:ln>
                          <a:solidFill>
                            <a:prstClr val="black"/>
                          </a:solidFill>
                          <a:effectLst/>
                          <a:uLnTx/>
                          <a:uFillTx/>
                          <a:latin typeface="Gilroy"/>
                          <a:ea typeface="+mn-ea"/>
                          <a:cs typeface="+mn-cs"/>
                        </a:rPr>
                        <a:t>1.88</a:t>
                      </a:r>
                      <a:endParaRPr kumimoji="0" lang="en-US" sz="1100" b="0" i="0" u="none" strike="noStrike" kern="0" cap="none" spc="0" normalizeH="0" baseline="0" noProof="0">
                        <a:ln>
                          <a:noFill/>
                        </a:ln>
                        <a:solidFill>
                          <a:prstClr val="black"/>
                        </a:solidFill>
                        <a:effectLst/>
                        <a:uLnTx/>
                        <a:uFillTx/>
                        <a:latin typeface="Gilroy"/>
                        <a:ea typeface="+mn-ea"/>
                        <a:cs typeface="+mn-cs"/>
                      </a:endParaRPr>
                    </a:p>
                  </a:txBody>
                  <a:tcPr marL="55444" marR="55444" marT="27722" marB="27722" anchor="ctr">
                    <a:lnL w="0">
                      <a:noFill/>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482411253"/>
                  </a:ext>
                </a:extLst>
              </a:tr>
            </a:tbl>
          </a:graphicData>
        </a:graphic>
      </p:graphicFrame>
      <p:sp>
        <p:nvSpPr>
          <p:cNvPr id="9" name="Rectangle 8">
            <a:extLst>
              <a:ext uri="{FF2B5EF4-FFF2-40B4-BE49-F238E27FC236}">
                <a16:creationId xmlns:a16="http://schemas.microsoft.com/office/drawing/2014/main" id="{D216175B-C7E4-6745-9127-AF7473BC1ABB}"/>
              </a:ext>
            </a:extLst>
          </p:cNvPr>
          <p:cNvSpPr/>
          <p:nvPr/>
        </p:nvSpPr>
        <p:spPr>
          <a:xfrm>
            <a:off x="4190930" y="1017349"/>
            <a:ext cx="7475990" cy="2802425"/>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buClr>
                <a:srgbClr val="FFAB21"/>
              </a:buClr>
              <a:buFont typeface="Arial" panose="020B0604020202020204" pitchFamily="34" charset="0"/>
              <a:buChar char="•"/>
            </a:pPr>
            <a:r>
              <a:rPr lang="en-US" sz="1200">
                <a:solidFill>
                  <a:schemeClr val="accent2"/>
                </a:solidFill>
                <a:latin typeface="Gilroy"/>
                <a:ea typeface="+mn-lt"/>
                <a:cs typeface="+mn-lt"/>
              </a:rPr>
              <a:t>An opportunity was presented to sell a highly functional, standalone warehouse in the Jackson, TN market to an Owner/User.  The Buyer, Bobrick Water </a:t>
            </a:r>
            <a:r>
              <a:rPr lang="en-US" sz="1200">
                <a:solidFill>
                  <a:schemeClr val="accent2"/>
                </a:solidFill>
                <a:latin typeface="Gilroy"/>
                <a:ea typeface="Calibri"/>
                <a:cs typeface="Calibri"/>
              </a:rPr>
              <a:t>owns neighboring assets and their strategic acquisition provided the ability to expand their existing operation in the area.  Closing occurred on October 25th and the building was sold vacant.  </a:t>
            </a:r>
            <a:endParaRPr lang="en-US">
              <a:solidFill>
                <a:schemeClr val="accent2"/>
              </a:solidFill>
              <a:ea typeface="Calibri"/>
              <a:cs typeface="Calibri"/>
            </a:endParaRPr>
          </a:p>
          <a:p>
            <a:pPr marL="171450" indent="-171450" algn="just">
              <a:buClr>
                <a:srgbClr val="FFAB21"/>
              </a:buClr>
              <a:buFont typeface="Arial" panose="020B0604020202020204" pitchFamily="34" charset="0"/>
              <a:buChar char="•"/>
            </a:pPr>
            <a:r>
              <a:rPr lang="en-US" sz="1200">
                <a:solidFill>
                  <a:schemeClr val="accent2"/>
                </a:solidFill>
                <a:latin typeface="Gilroy"/>
                <a:ea typeface="Calibri"/>
                <a:cs typeface="Calibri"/>
              </a:rPr>
              <a:t>During </a:t>
            </a:r>
            <a:r>
              <a:rPr lang="en-US" sz="1200" err="1">
                <a:solidFill>
                  <a:schemeClr val="accent2"/>
                </a:solidFill>
                <a:latin typeface="Gilroy"/>
                <a:ea typeface="Calibri"/>
                <a:cs typeface="Calibri"/>
              </a:rPr>
              <a:t>Faropoint's</a:t>
            </a:r>
            <a:r>
              <a:rPr lang="en-US" sz="1200">
                <a:solidFill>
                  <a:schemeClr val="accent2"/>
                </a:solidFill>
                <a:latin typeface="Gilroy"/>
                <a:ea typeface="Calibri"/>
                <a:cs typeface="Calibri"/>
              </a:rPr>
              <a:t> acquisition, the former Tenant, EIS had occupied the entire facility vacating in May 1st of 2024.  EIS was a low credit 3PL operating out of the facility with a single contract with UGN, and automotive parts supplier. Since acquisition, EIS was an AR watchlist tenant. Faropoint was able to bring EIS current before lease expiration. Additionally, EIS left UGN product in the facility after lease expiration. Faropoint was able to sign a 30 day access agreement with UGN above market while they relocated their assets.</a:t>
            </a:r>
            <a:endParaRPr lang="en-US">
              <a:solidFill>
                <a:schemeClr val="accent2"/>
              </a:solidFill>
            </a:endParaRPr>
          </a:p>
          <a:p>
            <a:pPr marL="171450" indent="-171450" algn="just">
              <a:buClr>
                <a:srgbClr val="FFAB21"/>
              </a:buClr>
              <a:buFont typeface="Arial" panose="020B0604020202020204" pitchFamily="34" charset="0"/>
              <a:buChar char="•"/>
            </a:pPr>
            <a:r>
              <a:rPr lang="en-US" sz="1200">
                <a:solidFill>
                  <a:schemeClr val="accent2"/>
                </a:solidFill>
                <a:latin typeface="Gilroy"/>
                <a:ea typeface="Calibri"/>
                <a:cs typeface="Calibri"/>
              </a:rPr>
              <a:t>Jackson, TN is the closest market to Ford's new EV manufacturing facility. When the facility was announced and during construction the market was met with significant demand of users looking to relocate near the facility. Ultimately Ford's delivery of the facility was delayed, causing softening in the market. The increased downtime projections influenced the decision to contemplate a sale.</a:t>
            </a:r>
          </a:p>
          <a:p>
            <a:pPr marL="171450" indent="-171450" algn="just">
              <a:buClr>
                <a:srgbClr val="FFAB21"/>
              </a:buClr>
              <a:buFont typeface="Arial" panose="020B0604020202020204" pitchFamily="34" charset="0"/>
              <a:buChar char="•"/>
            </a:pPr>
            <a:r>
              <a:rPr lang="en-US" sz="1200">
                <a:solidFill>
                  <a:schemeClr val="accent2"/>
                </a:solidFill>
                <a:latin typeface="Gilroy"/>
                <a:ea typeface="Calibri"/>
                <a:cs typeface="Calibri"/>
              </a:rPr>
              <a:t>The appraised value as of June 30, 2024 was $5,750,000</a:t>
            </a:r>
          </a:p>
          <a:p>
            <a:pPr marL="171450" indent="-171450" algn="just">
              <a:buClr>
                <a:srgbClr val="FFAB21"/>
              </a:buClr>
              <a:buFont typeface="Arial" panose="020B0604020202020204" pitchFamily="34" charset="0"/>
              <a:buChar char="•"/>
            </a:pPr>
            <a:endParaRPr lang="en-US" sz="1200">
              <a:solidFill>
                <a:schemeClr val="accent2"/>
              </a:solidFill>
              <a:latin typeface="Gilroy"/>
              <a:ea typeface="Calibri"/>
              <a:cs typeface="Calibri"/>
            </a:endParaRPr>
          </a:p>
        </p:txBody>
      </p:sp>
      <p:sp>
        <p:nvSpPr>
          <p:cNvPr id="13" name="TextBox 12">
            <a:extLst>
              <a:ext uri="{FF2B5EF4-FFF2-40B4-BE49-F238E27FC236}">
                <a16:creationId xmlns:a16="http://schemas.microsoft.com/office/drawing/2014/main" id="{6CACA31B-A34F-30E1-4473-CA0B1D0C1433}"/>
              </a:ext>
            </a:extLst>
          </p:cNvPr>
          <p:cNvSpPr txBox="1"/>
          <p:nvPr/>
        </p:nvSpPr>
        <p:spPr>
          <a:xfrm>
            <a:off x="0" y="6465627"/>
            <a:ext cx="12147550" cy="369332"/>
          </a:xfrm>
          <a:prstGeom prst="rect">
            <a:avLst/>
          </a:prstGeom>
          <a:noFill/>
        </p:spPr>
        <p:txBody>
          <a:bodyPr wrap="square">
            <a:spAutoFit/>
          </a:bodyPr>
          <a:lstStyle/>
          <a:p>
            <a:pPr marL="228600" indent="-228600" algn="just" defTabSz="914218">
              <a:buAutoNum type="arabicPeriod"/>
              <a:defRPr/>
            </a:pPr>
            <a:r>
              <a:rPr lang="en-US" sz="600" i="1">
                <a:solidFill>
                  <a:schemeClr val="bg1">
                    <a:lumMod val="50000"/>
                  </a:schemeClr>
                </a:solidFill>
                <a:latin typeface="Lato" panose="020F0502020204030203" pitchFamily="34" charset="0"/>
              </a:rPr>
              <a:t>“Gross IRR" represents target returns before Fund level fees, expenses and carried interest; "Net IRR” represents the annual compounded internal rate of return on a leveraged basis after deductions for management fees and carried interest based on a hypothetical liquidation of the property at the estimated net asset value (NAV). The calculations include theoretical distributions paid to limited partners at the property-level, as well as the estimated residual value of the limited partner’s investment (NAV after management fees and projected carried interest based on the estimated fair market value of the investment property determined in accordance with generally accepted accounting principles in the U.S.).</a:t>
            </a:r>
          </a:p>
          <a:p>
            <a:pPr marL="228600" indent="-228600" algn="just" defTabSz="914218">
              <a:buFontTx/>
              <a:buAutoNum type="arabicPeriod"/>
              <a:defRPr/>
            </a:pPr>
            <a:r>
              <a:rPr lang="en-US" sz="600" i="1">
                <a:solidFill>
                  <a:schemeClr val="bg1">
                    <a:lumMod val="50000"/>
                  </a:schemeClr>
                </a:solidFill>
                <a:latin typeface="Lato" panose="020F0502020204030203" pitchFamily="34" charset="0"/>
              </a:rPr>
              <a:t>Note : Disposition IRR calculation applies 10% debt yield to T12 NOI (after subtracting $0.15 reserves PSF) to calculate leverage, with a maximum leverage of 60% against the sale price</a:t>
            </a:r>
          </a:p>
        </p:txBody>
      </p:sp>
      <p:sp>
        <p:nvSpPr>
          <p:cNvPr id="8" name="object 18">
            <a:extLst>
              <a:ext uri="{FF2B5EF4-FFF2-40B4-BE49-F238E27FC236}">
                <a16:creationId xmlns:a16="http://schemas.microsoft.com/office/drawing/2014/main" id="{4BFBBA15-9E50-94EF-458F-9601DF6D3052}"/>
              </a:ext>
            </a:extLst>
          </p:cNvPr>
          <p:cNvSpPr txBox="1">
            <a:spLocks noGrp="1"/>
          </p:cNvSpPr>
          <p:nvPr>
            <p:ph type="title"/>
          </p:nvPr>
        </p:nvSpPr>
        <p:spPr>
          <a:xfrm>
            <a:off x="683622" y="436490"/>
            <a:ext cx="10956010" cy="314775"/>
          </a:xfrm>
          <a:prstGeom prst="rect">
            <a:avLst/>
          </a:prstGeom>
        </p:spPr>
        <p:txBody>
          <a:bodyPr vert="horz" wrap="square" lIns="0" tIns="6931" rIns="0" bIns="0" rtlCol="0" anchor="t">
            <a:spAutoFit/>
          </a:bodyPr>
          <a:lstStyle/>
          <a:p>
            <a:pPr marL="7620">
              <a:spcBef>
                <a:spcPts val="55"/>
              </a:spcBef>
            </a:pPr>
            <a:r>
              <a:rPr lang="en-US" sz="2000" b="1">
                <a:solidFill>
                  <a:schemeClr val="accent2"/>
                </a:solidFill>
              </a:rPr>
              <a:t>Disposition Case Study </a:t>
            </a:r>
            <a:r>
              <a:rPr lang="en-US" sz="2000" b="1">
                <a:solidFill>
                  <a:schemeClr val="accent2"/>
                </a:solidFill>
                <a:latin typeface="Gilroy-thin"/>
              </a:rPr>
              <a:t>| </a:t>
            </a:r>
            <a:r>
              <a:rPr lang="en-US" sz="2000">
                <a:solidFill>
                  <a:schemeClr val="accent2"/>
                </a:solidFill>
                <a:latin typeface="Gilroy-thin"/>
              </a:rPr>
              <a:t>187 Bobrick | Jackson, TN</a:t>
            </a:r>
            <a:endParaRPr lang="pl-PL" sz="1800">
              <a:solidFill>
                <a:schemeClr val="accent2"/>
              </a:solidFill>
              <a:latin typeface="Gilroy-thin"/>
            </a:endParaRPr>
          </a:p>
        </p:txBody>
      </p:sp>
      <p:sp>
        <p:nvSpPr>
          <p:cNvPr id="10" name="TextBox 9">
            <a:extLst>
              <a:ext uri="{FF2B5EF4-FFF2-40B4-BE49-F238E27FC236}">
                <a16:creationId xmlns:a16="http://schemas.microsoft.com/office/drawing/2014/main" id="{E5E1F3C3-53FB-095F-8F4B-57D4B5E99DEF}"/>
              </a:ext>
            </a:extLst>
          </p:cNvPr>
          <p:cNvSpPr txBox="1"/>
          <p:nvPr/>
        </p:nvSpPr>
        <p:spPr>
          <a:xfrm>
            <a:off x="613752" y="704982"/>
            <a:ext cx="10863668" cy="523220"/>
          </a:xfrm>
          <a:prstGeom prst="rect">
            <a:avLst/>
          </a:prstGeom>
          <a:noFill/>
        </p:spPr>
        <p:txBody>
          <a:bodyPr wrap="square" lIns="91440" tIns="45720" rIns="91440" bIns="45720" anchor="t">
            <a:spAutoFit/>
          </a:bodyPr>
          <a:lstStyle/>
          <a:p>
            <a:pPr defTabSz="554492">
              <a:defRPr/>
            </a:pPr>
            <a:r>
              <a:rPr lang="en-US" sz="1400" kern="0">
                <a:solidFill>
                  <a:srgbClr val="44546A"/>
                </a:solidFill>
                <a:latin typeface="Lato Light"/>
                <a:ea typeface="Lato Light"/>
                <a:cs typeface="Lato Light"/>
              </a:rPr>
              <a:t>Vacant building sold at a significant margin</a:t>
            </a:r>
          </a:p>
          <a:p>
            <a:pPr defTabSz="554492">
              <a:defRPr/>
            </a:pPr>
            <a:endParaRPr lang="en-US" sz="1400" kern="0">
              <a:solidFill>
                <a:srgbClr val="44546A"/>
              </a:solidFill>
              <a:latin typeface="Lato Light"/>
              <a:ea typeface="Lato Light"/>
              <a:cs typeface="Lato Light"/>
            </a:endParaRPr>
          </a:p>
        </p:txBody>
      </p:sp>
      <p:sp>
        <p:nvSpPr>
          <p:cNvPr id="2" name="TextBox 1">
            <a:extLst>
              <a:ext uri="{FF2B5EF4-FFF2-40B4-BE49-F238E27FC236}">
                <a16:creationId xmlns:a16="http://schemas.microsoft.com/office/drawing/2014/main" id="{8CB54FB7-AFCF-2019-EFEC-0E0C35BEC921}"/>
              </a:ext>
            </a:extLst>
          </p:cNvPr>
          <p:cNvSpPr txBox="1"/>
          <p:nvPr/>
        </p:nvSpPr>
        <p:spPr>
          <a:xfrm>
            <a:off x="9465638" y="261822"/>
            <a:ext cx="1993392" cy="646331"/>
          </a:xfrm>
          <a:prstGeom prst="rect">
            <a:avLst/>
          </a:prstGeom>
          <a:solidFill>
            <a:srgbClr val="FF6600"/>
          </a:solidFill>
          <a:ln>
            <a:solidFill>
              <a:schemeClr val="tx1"/>
            </a:solidFill>
          </a:ln>
        </p:spPr>
        <p:txBody>
          <a:bodyPr wrap="square" rtlCol="0">
            <a:spAutoFit/>
          </a:bodyPr>
          <a:lstStyle/>
          <a:p>
            <a:pPr algn="ctr"/>
            <a:r>
              <a:rPr lang="en-US"/>
              <a:t>OPEN –</a:t>
            </a:r>
          </a:p>
          <a:p>
            <a:pPr algn="ctr"/>
            <a:r>
              <a:rPr lang="en-US"/>
              <a:t>AM</a:t>
            </a:r>
          </a:p>
        </p:txBody>
      </p:sp>
    </p:spTree>
    <p:extLst>
      <p:ext uri="{BB962C8B-B14F-4D97-AF65-F5344CB8AC3E}">
        <p14:creationId xmlns:p14="http://schemas.microsoft.com/office/powerpoint/2010/main" val="383452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3333AE-A051-D4C1-435E-8B6AE9E637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613A2-5040-5281-57B3-47CE4ED2CA9F}"/>
              </a:ext>
            </a:extLst>
          </p:cNvPr>
          <p:cNvSpPr>
            <a:spLocks noGrp="1"/>
          </p:cNvSpPr>
          <p:nvPr>
            <p:ph type="title"/>
          </p:nvPr>
        </p:nvSpPr>
        <p:spPr/>
        <p:txBody>
          <a:bodyPr/>
          <a:lstStyle/>
          <a:p>
            <a:r>
              <a:rPr lang="en-US"/>
              <a:t>Executive Summary </a:t>
            </a:r>
            <a:r>
              <a:rPr lang="en-US" b="0"/>
              <a:t>| </a:t>
            </a:r>
            <a:r>
              <a:rPr lang="en-US"/>
              <a:t>Key Areas of Focus</a:t>
            </a:r>
          </a:p>
        </p:txBody>
      </p:sp>
      <p:graphicFrame>
        <p:nvGraphicFramePr>
          <p:cNvPr id="8" name="Table 7">
            <a:extLst>
              <a:ext uri="{FF2B5EF4-FFF2-40B4-BE49-F238E27FC236}">
                <a16:creationId xmlns:a16="http://schemas.microsoft.com/office/drawing/2014/main" id="{2067079A-C9FB-08A3-2331-E6788FFC2EB7}"/>
              </a:ext>
            </a:extLst>
          </p:cNvPr>
          <p:cNvGraphicFramePr>
            <a:graphicFrameLocks noGrp="1"/>
          </p:cNvGraphicFramePr>
          <p:nvPr>
            <p:extLst>
              <p:ext uri="{D42A27DB-BD31-4B8C-83A1-F6EECF244321}">
                <p14:modId xmlns:p14="http://schemas.microsoft.com/office/powerpoint/2010/main" val="1508020677"/>
              </p:ext>
            </p:extLst>
          </p:nvPr>
        </p:nvGraphicFramePr>
        <p:xfrm>
          <a:off x="609600" y="1108861"/>
          <a:ext cx="10972800" cy="5472691"/>
        </p:xfrm>
        <a:graphic>
          <a:graphicData uri="http://schemas.openxmlformats.org/drawingml/2006/table">
            <a:tbl>
              <a:tblPr firstRow="1">
                <a:tableStyleId>{1FECB4D8-DB02-4DC6-A0A2-4F2EBAE1DC90}</a:tableStyleId>
              </a:tblPr>
              <a:tblGrid>
                <a:gridCol w="1371600">
                  <a:extLst>
                    <a:ext uri="{9D8B030D-6E8A-4147-A177-3AD203B41FA5}">
                      <a16:colId xmlns:a16="http://schemas.microsoft.com/office/drawing/2014/main" val="3411246752"/>
                    </a:ext>
                  </a:extLst>
                </a:gridCol>
                <a:gridCol w="9601200">
                  <a:extLst>
                    <a:ext uri="{9D8B030D-6E8A-4147-A177-3AD203B41FA5}">
                      <a16:colId xmlns:a16="http://schemas.microsoft.com/office/drawing/2014/main" val="3709515568"/>
                    </a:ext>
                  </a:extLst>
                </a:gridCol>
              </a:tblGrid>
              <a:tr h="331438">
                <a:tc>
                  <a:txBody>
                    <a:bodyPr/>
                    <a:lstStyle/>
                    <a:p>
                      <a:pPr algn="ctr" fontAlgn="b"/>
                      <a:r>
                        <a:rPr lang="en-US" sz="1400" b="1" i="0" u="none" strike="noStrike">
                          <a:solidFill>
                            <a:srgbClr val="FFFFFF"/>
                          </a:solidFill>
                          <a:effectLst/>
                          <a:latin typeface="Gilroy" panose="00000500000000000000"/>
                        </a:rPr>
                        <a:t>Focus Area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r>
                        <a:rPr lang="en-US" sz="1400" b="1" i="0" u="none" strike="noStrike">
                          <a:solidFill>
                            <a:srgbClr val="FFFFFF"/>
                          </a:solidFill>
                          <a:effectLst/>
                          <a:latin typeface="Gilroy" panose="00000500000000000000"/>
                        </a:rPr>
                        <a:t>Commentary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1408613">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1" i="0" u="none" strike="noStrike">
                          <a:effectLst/>
                          <a:latin typeface="Gilroy" panose="00000500000000000000"/>
                        </a:rPr>
                        <a:t>Financing &amp; Target Leverage</a:t>
                      </a:r>
                    </a:p>
                    <a:p>
                      <a:pPr algn="ctr" fontAlgn="b"/>
                      <a:endParaRPr lang="en-US" sz="1400" b="1" i="0" u="none" strike="noStrike">
                        <a:effectLst/>
                        <a:latin typeface="Gilroy" panose="00000500000000000000"/>
                      </a:endParaRP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94240" lvl="0" indent="-285750" algn="l" rtl="0">
                        <a:spcBef>
                          <a:spcPts val="300"/>
                        </a:spcBef>
                        <a:buFont typeface="Arial" panose="020B0604020202020204" pitchFamily="34" charset="0"/>
                        <a:buChar char="•"/>
                      </a:pPr>
                      <a:r>
                        <a:rPr lang="en-US" sz="1400">
                          <a:solidFill>
                            <a:srgbClr val="374151"/>
                          </a:solidFill>
                          <a:latin typeface="Gilroy" panose="00000500000000000000"/>
                        </a:rPr>
                        <a:t>Our  Investments team is currently working with CBRE to take the Fund to market </a:t>
                      </a:r>
                      <a:r>
                        <a:rPr lang="en-US" sz="1400" b="1">
                          <a:solidFill>
                            <a:srgbClr val="374151"/>
                          </a:solidFill>
                          <a:latin typeface="Gilroy" panose="00000500000000000000"/>
                        </a:rPr>
                        <a:t>for a potential recap in 2025</a:t>
                      </a:r>
                    </a:p>
                    <a:p>
                      <a:pPr marL="294240" lvl="0" indent="-285750" algn="l" rtl="0">
                        <a:spcBef>
                          <a:spcPts val="300"/>
                        </a:spcBef>
                        <a:buFont typeface="Arial" panose="020B0604020202020204" pitchFamily="34" charset="0"/>
                        <a:buChar char="•"/>
                      </a:pPr>
                      <a:r>
                        <a:rPr lang="en-US" sz="1400">
                          <a:solidFill>
                            <a:srgbClr val="374151"/>
                          </a:solidFill>
                          <a:latin typeface="Gilroy" panose="00000500000000000000"/>
                        </a:rPr>
                        <a:t>In parallel, our Finance team is also working with CBRE to explore a </a:t>
                      </a:r>
                      <a:r>
                        <a:rPr lang="en-US" sz="1400" b="1">
                          <a:solidFill>
                            <a:srgbClr val="374151"/>
                          </a:solidFill>
                          <a:latin typeface="Gilroy" panose="00000500000000000000"/>
                        </a:rPr>
                        <a:t>potential refi of the credit facility (Project Double). </a:t>
                      </a:r>
                      <a:r>
                        <a:rPr lang="en-US" sz="1400">
                          <a:solidFill>
                            <a:srgbClr val="374151"/>
                          </a:solidFill>
                          <a:latin typeface="Gilroy" panose="00000500000000000000"/>
                        </a:rPr>
                        <a:t>Full refi of the facility and a partial refi of only stabilized assets are being explored simultaneously</a:t>
                      </a:r>
                    </a:p>
                    <a:p>
                      <a:pPr marL="294240" lvl="0" indent="-285750" algn="l" rtl="0">
                        <a:spcBef>
                          <a:spcPts val="300"/>
                        </a:spcBef>
                        <a:buFont typeface="Arial" panose="020B0604020202020204" pitchFamily="34" charset="0"/>
                        <a:buChar char="•"/>
                      </a:pPr>
                      <a:r>
                        <a:rPr lang="en-US" sz="1400">
                          <a:solidFill>
                            <a:srgbClr val="374151"/>
                          </a:solidFill>
                          <a:latin typeface="Gilroy" panose="00000500000000000000"/>
                        </a:rPr>
                        <a:t>If the Fund proceeds with the partial refi of only stabilized assets, the Fund will proceed with </a:t>
                      </a:r>
                      <a:r>
                        <a:rPr lang="en-US" sz="1400" b="1">
                          <a:solidFill>
                            <a:srgbClr val="374151"/>
                          </a:solidFill>
                          <a:latin typeface="Gilroy" panose="00000500000000000000"/>
                        </a:rPr>
                        <a:t>adding extensions for the facility</a:t>
                      </a:r>
                      <a:r>
                        <a:rPr lang="en-US" sz="1400">
                          <a:solidFill>
                            <a:srgbClr val="374151"/>
                          </a:solidFill>
                          <a:latin typeface="Gilroy" panose="00000500000000000000"/>
                        </a:rPr>
                        <a:t>, which will remain in place for unstabilized assets</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367428"/>
                  </a:ext>
                </a:extLst>
              </a:tr>
              <a:tr h="1619720">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1" i="0" u="none" strike="noStrike">
                          <a:effectLst/>
                          <a:latin typeface="Gilroy" panose="00000500000000000000"/>
                        </a:rPr>
                        <a:t>Delinquencies</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Arial" panose="020B0604020202020204" pitchFamily="34" charset="0"/>
                        <a:buChar char="•"/>
                      </a:pPr>
                      <a:endParaRPr lang="en-US" sz="1400" b="0" i="0">
                        <a:solidFill>
                          <a:schemeClr val="dk1"/>
                        </a:solidFill>
                        <a:effectLst/>
                        <a:latin typeface="+mn-lt"/>
                        <a:ea typeface="+mn-ea"/>
                        <a:cs typeface="+mn-cs"/>
                      </a:endParaRP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2275884"/>
                  </a:ext>
                </a:extLst>
              </a:tr>
              <a:tr h="2112920">
                <a:tc>
                  <a:txBody>
                    <a:bodyPr/>
                    <a:lstStyle/>
                    <a:p>
                      <a:pPr algn="ctr" fontAlgn="b"/>
                      <a:r>
                        <a:rPr lang="en-US" sz="1400" b="1" i="0" u="none" strike="noStrike">
                          <a:effectLst/>
                          <a:latin typeface="Gilroy" panose="00000500000000000000"/>
                        </a:rPr>
                        <a:t>Covenants</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85750" indent="-285750" algn="l" rtl="0" fontAlgn="b">
                        <a:buFont typeface="Arial" panose="020B0604020202020204" pitchFamily="34" charset="0"/>
                        <a:buChar char="•"/>
                      </a:pPr>
                      <a:r>
                        <a:rPr lang="en-US" sz="1400" b="0" i="0" u="none" strike="noStrike">
                          <a:effectLst/>
                          <a:latin typeface="Gilroy" panose="00000500000000000000"/>
                        </a:rPr>
                        <a:t>As of Q1, the fund is in compliance with all covenants.</a:t>
                      </a:r>
                    </a:p>
                    <a:p>
                      <a:pPr marL="285750" indent="-285750" algn="l" rtl="0" fontAlgn="b">
                        <a:buFont typeface="Arial" panose="020B0604020202020204" pitchFamily="34" charset="0"/>
                        <a:buChar char="•"/>
                      </a:pPr>
                      <a:endParaRPr lang="en-US" sz="1400" b="0" i="0" u="none" strike="noStrike">
                        <a:effectLst/>
                        <a:latin typeface="Gilroy" panose="00000500000000000000"/>
                      </a:endParaRPr>
                    </a:p>
                    <a:p>
                      <a:pPr marL="285750" indent="-285750" algn="l" rtl="0" fontAlgn="b">
                        <a:buFont typeface="Arial" panose="020B0604020202020204" pitchFamily="34" charset="0"/>
                        <a:buChar char="•"/>
                      </a:pPr>
                      <a:r>
                        <a:rPr lang="en-US" sz="1400" b="1" i="0" u="none" strike="noStrike">
                          <a:effectLst/>
                          <a:latin typeface="Gilroy" panose="00000500000000000000"/>
                        </a:rPr>
                        <a:t>Apollo Loan</a:t>
                      </a:r>
                      <a:r>
                        <a:rPr lang="en-US" sz="1400" b="0" i="0" u="none" strike="noStrike">
                          <a:effectLst/>
                          <a:latin typeface="Gilroy" panose="00000500000000000000"/>
                        </a:rPr>
                        <a:t>: We are approaching the Debt Yield covenant, with an actual yield of 8.78% compared to the covenant of 8.75%. To mitigate this risk and due to the properties we aim to sell, the team is working on a property swap within this loan to maintain compliance.</a:t>
                      </a:r>
                    </a:p>
                    <a:p>
                      <a:pPr marL="285750" indent="-285750" algn="l" rtl="0" fontAlgn="b">
                        <a:buFont typeface="Arial" panose="020B0604020202020204" pitchFamily="34" charset="0"/>
                        <a:buChar char="•"/>
                      </a:pPr>
                      <a:endParaRPr lang="en-US" sz="1400" b="0" i="0" u="none" strike="noStrike">
                        <a:effectLst/>
                        <a:latin typeface="Gilroy" panose="00000500000000000000"/>
                      </a:endParaRPr>
                    </a:p>
                    <a:p>
                      <a:pPr marL="285750" indent="-285750" algn="l" rtl="0" fontAlgn="b">
                        <a:buFont typeface="Arial" panose="020B0604020202020204" pitchFamily="34" charset="0"/>
                        <a:buChar char="•"/>
                      </a:pPr>
                      <a:r>
                        <a:rPr lang="en-US" sz="1400" b="1" i="0" u="none" strike="noStrike">
                          <a:effectLst/>
                          <a:latin typeface="Gilroy" panose="00000500000000000000"/>
                        </a:rPr>
                        <a:t>Key Bank Occupancy Covenant</a:t>
                      </a:r>
                      <a:r>
                        <a:rPr lang="en-US" sz="1400" b="0" i="0" u="none" strike="noStrike">
                          <a:effectLst/>
                          <a:latin typeface="Gilroy" panose="00000500000000000000"/>
                        </a:rPr>
                        <a:t>: Given the current low occupancy, the team is closely monitoring the occupancy covenant to ensure we remain compliant. Currently, our occupancy stands at 89%, compared to the covenant of 85%. If necessary, the team is prepared to remove properties from the pool to ensure continued compliance.</a:t>
                      </a:r>
                    </a:p>
                  </a:txBody>
                  <a:tcPr anchor="ctr">
                    <a:lnL>
                      <a:noFill/>
                    </a:lnL>
                    <a:lnR>
                      <a:noFill/>
                    </a:lnR>
                    <a:lnT w="1270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9545601"/>
                  </a:ext>
                </a:extLst>
              </a:tr>
            </a:tbl>
          </a:graphicData>
        </a:graphic>
      </p:graphicFrame>
    </p:spTree>
    <p:extLst>
      <p:ext uri="{BB962C8B-B14F-4D97-AF65-F5344CB8AC3E}">
        <p14:creationId xmlns:p14="http://schemas.microsoft.com/office/powerpoint/2010/main" val="177982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748AE38-85BA-75E4-AC37-6B5E8629253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63CA2C2-E7DD-F701-60D9-ABECAE56656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0966428-7B07-D994-B3F0-6AE6F86C7C3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3AA47E31-09AD-1709-0BD8-EC9134125158}"/>
              </a:ext>
            </a:extLst>
          </p:cNvPr>
          <p:cNvSpPr>
            <a:spLocks noGrp="1"/>
          </p:cNvSpPr>
          <p:nvPr>
            <p:ph idx="1"/>
          </p:nvPr>
        </p:nvSpPr>
        <p:spPr/>
        <p:txBody>
          <a:bodyPr>
            <a:normAutofit/>
          </a:bodyPr>
          <a:lstStyle/>
          <a:p>
            <a:r>
              <a:rPr lang="en-US"/>
              <a:t>Financial Overview</a:t>
            </a:r>
          </a:p>
        </p:txBody>
      </p:sp>
    </p:spTree>
    <p:extLst>
      <p:ext uri="{BB962C8B-B14F-4D97-AF65-F5344CB8AC3E}">
        <p14:creationId xmlns:p14="http://schemas.microsoft.com/office/powerpoint/2010/main" val="2463209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EA0236-2404-4F18-394D-F543E70D3A2F}"/>
              </a:ext>
            </a:extLst>
          </p:cNvPr>
          <p:cNvSpPr/>
          <p:nvPr/>
        </p:nvSpPr>
        <p:spPr>
          <a:xfrm>
            <a:off x="6188377" y="1038604"/>
            <a:ext cx="5757709" cy="5071586"/>
          </a:xfrm>
          <a:prstGeom prst="rect">
            <a:avLst/>
          </a:prstGeom>
          <a:solidFill>
            <a:schemeClr val="tx2">
              <a:lumMod val="20000"/>
              <a:lumOff val="80000"/>
            </a:schemeClr>
          </a:solidFill>
          <a:ln w="12700"/>
        </p:spPr>
        <p:style>
          <a:lnRef idx="2">
            <a:schemeClr val="dk1"/>
          </a:lnRef>
          <a:fillRef idx="1">
            <a:schemeClr val="lt1"/>
          </a:fillRef>
          <a:effectRef idx="0">
            <a:schemeClr val="dk1"/>
          </a:effectRef>
          <a:fontRef idx="minor">
            <a:schemeClr val="dk1"/>
          </a:fontRef>
        </p:style>
        <p:txBody>
          <a:bodyPr rtlCol="0" anchor="ctr"/>
          <a:lstStyle/>
          <a:p>
            <a:r>
              <a:rPr lang="en-US" sz="1100" b="1" u="sng">
                <a:solidFill>
                  <a:schemeClr val="tx1"/>
                </a:solidFill>
                <a:latin typeface="Gilroy" panose="00000500000000000000"/>
                <a:ea typeface="Lato" panose="020F0502020204030203" pitchFamily="34" charset="0"/>
                <a:cs typeface="Lato" panose="020F0502020204030203" pitchFamily="34" charset="0"/>
              </a:rPr>
              <a:t>Fund Reserves</a:t>
            </a:r>
          </a:p>
          <a:p>
            <a:endParaRPr lang="en-US" sz="500" b="1">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b="1">
                <a:solidFill>
                  <a:schemeClr val="tx1"/>
                </a:solidFill>
                <a:latin typeface="Gilroy" panose="00000500000000000000"/>
                <a:ea typeface="Lato" panose="020F0502020204030203" pitchFamily="34" charset="0"/>
                <a:cs typeface="Lato" panose="020F0502020204030203" pitchFamily="34" charset="0"/>
              </a:rPr>
              <a:t>Fund Reserves</a:t>
            </a:r>
            <a:r>
              <a:rPr lang="en-US" sz="1050">
                <a:solidFill>
                  <a:schemeClr val="tx1"/>
                </a:solidFill>
                <a:latin typeface="Gilroy" panose="00000500000000000000"/>
                <a:ea typeface="Lato" panose="020F0502020204030203" pitchFamily="34" charset="0"/>
                <a:cs typeface="Lato" panose="020F0502020204030203" pitchFamily="34" charset="0"/>
              </a:rPr>
              <a:t> = Net Current Assets + Credit Facility Availability</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b="1">
                <a:solidFill>
                  <a:schemeClr val="tx1"/>
                </a:solidFill>
                <a:latin typeface="Gilroy" panose="00000500000000000000"/>
                <a:ea typeface="Lato" panose="020F0502020204030203" pitchFamily="34" charset="0"/>
                <a:cs typeface="Lato" panose="020F0502020204030203" pitchFamily="34" charset="0"/>
              </a:rPr>
              <a:t>Q1 Results </a:t>
            </a:r>
            <a:r>
              <a:rPr lang="en-US" sz="105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a:t>
            </a: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Q1-25 Fund Reserves of </a:t>
            </a:r>
            <a:r>
              <a:rPr lang="en-US" sz="105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$47.1M</a:t>
            </a: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a decrease of $3.9M from the Q4-24 Fund Reserves of $51.0M -&gt; Mainly due Distribution of $ 4.6M.</a:t>
            </a:r>
          </a:p>
          <a:p>
            <a:endParaRPr lang="en-US" sz="500" b="1" u="sng">
              <a:solidFill>
                <a:schemeClr val="tx1"/>
              </a:solidFill>
              <a:latin typeface="Gilroy" panose="00000500000000000000"/>
              <a:ea typeface="Lato" panose="020F0502020204030203" pitchFamily="34" charset="0"/>
              <a:cs typeface="Lato" panose="020F0502020204030203" pitchFamily="34" charset="0"/>
            </a:endParaRPr>
          </a:p>
          <a:p>
            <a:r>
              <a:rPr lang="en-US" sz="1200" b="1" u="sng">
                <a:solidFill>
                  <a:schemeClr val="tx1"/>
                </a:solidFill>
                <a:latin typeface="Gilroy" panose="00000500000000000000"/>
                <a:ea typeface="Lato" panose="020F0502020204030203" pitchFamily="34" charset="0"/>
                <a:cs typeface="Lato" panose="020F0502020204030203" pitchFamily="34" charset="0"/>
              </a:rPr>
              <a:t>Investment Property</a:t>
            </a:r>
          </a:p>
          <a:p>
            <a:endParaRPr lang="en-US" sz="500" b="1" u="sng">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1">
                <a:solidFill>
                  <a:schemeClr val="tx1"/>
                </a:solidFill>
                <a:latin typeface="Gilroy" panose="00000500000000000000"/>
                <a:ea typeface="Lato" panose="020F0502020204030203" pitchFamily="34" charset="0"/>
                <a:cs typeface="Lato" panose="020F0502020204030203" pitchFamily="34" charset="0"/>
              </a:rPr>
              <a:t>FMV:</a:t>
            </a:r>
            <a:r>
              <a:rPr lang="en-US" sz="1100">
                <a:solidFill>
                  <a:schemeClr val="tx1"/>
                </a:solidFill>
                <a:latin typeface="Gilroy" panose="00000500000000000000"/>
                <a:ea typeface="Lato" panose="020F0502020204030203" pitchFamily="34" charset="0"/>
                <a:cs typeface="Lato" panose="020F0502020204030203" pitchFamily="34" charset="0"/>
              </a:rPr>
              <a:t> as of Q1-25 is </a:t>
            </a:r>
            <a:r>
              <a:rPr lang="en-US" sz="1100" b="1">
                <a:solidFill>
                  <a:schemeClr val="tx1"/>
                </a:solidFill>
                <a:latin typeface="Gilroy" panose="00000500000000000000"/>
                <a:ea typeface="Lato" panose="020F0502020204030203" pitchFamily="34" charset="0"/>
                <a:cs typeface="Lato" panose="020F0502020204030203" pitchFamily="34" charset="0"/>
              </a:rPr>
              <a:t>$1,252M</a:t>
            </a:r>
            <a:r>
              <a:rPr lang="en-US" sz="1100">
                <a:solidFill>
                  <a:schemeClr val="tx1"/>
                </a:solidFill>
                <a:latin typeface="Gilroy" panose="00000500000000000000"/>
                <a:ea typeface="Lato" panose="020F0502020204030203" pitchFamily="34" charset="0"/>
                <a:cs typeface="Lato" panose="020F0502020204030203" pitchFamily="34" charset="0"/>
              </a:rPr>
              <a:t> (TC of $1,024M) - represents 22% unrealized appreciation</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1">
                <a:solidFill>
                  <a:schemeClr val="tx1"/>
                </a:solidFill>
                <a:latin typeface="Gilroy" panose="00000500000000000000"/>
                <a:ea typeface="Lato" panose="020F0502020204030203" pitchFamily="34" charset="0"/>
                <a:cs typeface="Lato" panose="020F0502020204030203" pitchFamily="34" charset="0"/>
              </a:rPr>
              <a:t>Dispositions: </a:t>
            </a:r>
            <a:r>
              <a:rPr lang="en-US" sz="1100">
                <a:solidFill>
                  <a:schemeClr val="tx1"/>
                </a:solidFill>
                <a:latin typeface="Gilroy" panose="00000500000000000000"/>
                <a:ea typeface="Lato" panose="020F0502020204030203" pitchFamily="34" charset="0"/>
                <a:cs typeface="Lato" panose="020F0502020204030203" pitchFamily="34" charset="0"/>
              </a:rPr>
              <a:t>ITD -&gt; 18 dispositions, $128.3M Net Sale Proceeds </a:t>
            </a:r>
            <a:r>
              <a:rPr lang="en-US" sz="1100" b="1">
                <a:solidFill>
                  <a:schemeClr val="tx1"/>
                </a:solidFill>
                <a:latin typeface="Gilroy" panose="00000500000000000000"/>
                <a:ea typeface="Lato" panose="020F0502020204030203" pitchFamily="34" charset="0"/>
                <a:cs typeface="Lato" panose="020F0502020204030203" pitchFamily="34" charset="0"/>
              </a:rPr>
              <a:t>($23.5M Capital Gain</a:t>
            </a:r>
            <a:r>
              <a:rPr lang="en-US" sz="1100">
                <a:solidFill>
                  <a:schemeClr val="tx1"/>
                </a:solidFill>
                <a:latin typeface="Gilroy" panose="00000500000000000000"/>
                <a:ea typeface="Lato" panose="020F0502020204030203" pitchFamily="34" charset="0"/>
                <a:cs typeface="Lato" panose="020F0502020204030203" pitchFamily="34" charset="0"/>
              </a:rPr>
              <a:t>)</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1">
                <a:solidFill>
                  <a:schemeClr val="tx1"/>
                </a:solidFill>
                <a:latin typeface="Gilroy" panose="00000500000000000000"/>
                <a:ea typeface="Lato" panose="020F0502020204030203" pitchFamily="34" charset="0"/>
                <a:cs typeface="Lato" panose="020F0502020204030203" pitchFamily="34" charset="0"/>
              </a:rPr>
              <a:t>Q1 Appraisals: </a:t>
            </a:r>
            <a:r>
              <a:rPr lang="en-US" sz="1100">
                <a:solidFill>
                  <a:schemeClr val="tx1"/>
                </a:solidFill>
                <a:latin typeface="Gilroy" panose="00000500000000000000"/>
                <a:ea typeface="Lato" panose="020F0502020204030203" pitchFamily="34" charset="0"/>
                <a:cs typeface="Lato" panose="020F0502020204030203" pitchFamily="34" charset="0"/>
              </a:rPr>
              <a:t>In Q1-25, </a:t>
            </a:r>
            <a:r>
              <a:rPr lang="en-US" sz="1100" b="1">
                <a:solidFill>
                  <a:schemeClr val="tx1"/>
                </a:solidFill>
                <a:latin typeface="Gilroy" panose="00000500000000000000"/>
                <a:ea typeface="Lato" panose="020F0502020204030203" pitchFamily="34" charset="0"/>
                <a:cs typeface="Lato" panose="020F0502020204030203" pitchFamily="34" charset="0"/>
              </a:rPr>
              <a:t>42 properties </a:t>
            </a:r>
            <a:r>
              <a:rPr lang="en-US" sz="1100">
                <a:solidFill>
                  <a:schemeClr val="tx1"/>
                </a:solidFill>
                <a:latin typeface="Gilroy" panose="00000500000000000000"/>
                <a:ea typeface="Lato" panose="020F0502020204030203" pitchFamily="34" charset="0"/>
                <a:cs typeface="Lato" panose="020F0502020204030203" pitchFamily="34" charset="0"/>
              </a:rPr>
              <a:t>were appraised at </a:t>
            </a:r>
            <a:r>
              <a:rPr lang="en-US" sz="1100" b="1">
                <a:solidFill>
                  <a:schemeClr val="tx1"/>
                </a:solidFill>
                <a:latin typeface="Gilroy" panose="00000500000000000000"/>
                <a:ea typeface="Lato" panose="020F0502020204030203" pitchFamily="34" charset="0"/>
                <a:cs typeface="Lato" panose="020F0502020204030203" pitchFamily="34" charset="0"/>
              </a:rPr>
              <a:t>$377.7M</a:t>
            </a:r>
            <a:r>
              <a:rPr lang="en-US" sz="1100">
                <a:solidFill>
                  <a:schemeClr val="tx1"/>
                </a:solidFill>
                <a:latin typeface="Gilroy" panose="00000500000000000000"/>
                <a:ea typeface="Lato" panose="020F0502020204030203" pitchFamily="34" charset="0"/>
                <a:cs typeface="Lato" panose="020F0502020204030203" pitchFamily="34" charset="0"/>
              </a:rPr>
              <a:t>, compared to $371.3M book value, representing </a:t>
            </a:r>
            <a:r>
              <a:rPr lang="en-US" sz="1100" b="1">
                <a:solidFill>
                  <a:schemeClr val="tx1"/>
                </a:solidFill>
                <a:latin typeface="Gilroy" panose="00000500000000000000"/>
                <a:ea typeface="Lato" panose="020F0502020204030203" pitchFamily="34" charset="0"/>
                <a:cs typeface="Lato" panose="020F0502020204030203" pitchFamily="34" charset="0"/>
              </a:rPr>
              <a:t>2%</a:t>
            </a:r>
            <a:r>
              <a:rPr lang="en-US" sz="1100">
                <a:solidFill>
                  <a:schemeClr val="tx1"/>
                </a:solidFill>
                <a:latin typeface="Gilroy" panose="00000500000000000000"/>
                <a:ea typeface="Lato" panose="020F0502020204030203" pitchFamily="34" charset="0"/>
                <a:cs typeface="Lato" panose="020F0502020204030203" pitchFamily="34" charset="0"/>
              </a:rPr>
              <a:t> in unrealized appreciation for this sub-set over book value ($6.4M)</a:t>
            </a:r>
          </a:p>
          <a:p>
            <a:endParaRPr lang="en-US" sz="500" b="1" u="sng">
              <a:solidFill>
                <a:schemeClr val="tx1"/>
              </a:solidFill>
              <a:latin typeface="Gilroy" panose="00000500000000000000"/>
              <a:ea typeface="Lato" panose="020F0502020204030203" pitchFamily="34" charset="0"/>
              <a:cs typeface="Lato" panose="020F0502020204030203"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A/R Tenants, Net</a:t>
            </a:r>
          </a:p>
          <a:p>
            <a:endParaRPr lang="en-US" sz="500" b="1">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b="1">
                <a:solidFill>
                  <a:schemeClr val="tx1"/>
                </a:solidFill>
                <a:latin typeface="Gilroy" panose="00000500000000000000"/>
                <a:ea typeface="Lato" panose="020F0502020204030203" pitchFamily="34" charset="0"/>
                <a:cs typeface="Lato" panose="020F0502020204030203" pitchFamily="34" charset="0"/>
              </a:rPr>
              <a:t>$1.2M </a:t>
            </a:r>
            <a:r>
              <a:rPr lang="en-US" sz="1050">
                <a:solidFill>
                  <a:schemeClr val="tx1"/>
                </a:solidFill>
                <a:latin typeface="Gilroy" panose="00000500000000000000"/>
                <a:ea typeface="Lato" panose="020F0502020204030203" pitchFamily="34" charset="0"/>
                <a:cs typeface="Lato" panose="020F0502020204030203" pitchFamily="34" charset="0"/>
              </a:rPr>
              <a:t>A/R Tenants, Net of Allowances, as of Q1 2025 (see following slides for analysis)</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Derivative Instruments</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FMV of caps and swaps decreased $2.8M QoQ (</a:t>
            </a:r>
            <a:r>
              <a:rPr lang="en-US" sz="1050" b="1">
                <a:solidFill>
                  <a:schemeClr val="tx1"/>
                </a:solidFill>
                <a:latin typeface="Gilroy" panose="00000500000000000000"/>
                <a:ea typeface="Lato" panose="020F0502020204030203" pitchFamily="34" charset="0"/>
                <a:cs typeface="Lato" panose="020F0502020204030203" pitchFamily="34" charset="0"/>
              </a:rPr>
              <a:t>$4.1M as of Q1-25</a:t>
            </a:r>
            <a:r>
              <a:rPr lang="en-US" sz="1050">
                <a:solidFill>
                  <a:schemeClr val="tx1"/>
                </a:solidFill>
                <a:latin typeface="Gilroy" panose="00000500000000000000"/>
                <a:ea typeface="Lato" panose="020F0502020204030203" pitchFamily="34" charset="0"/>
                <a:cs typeface="Lato" panose="020F0502020204030203" pitchFamily="34" charset="0"/>
              </a:rPr>
              <a:t> vs. $6.9M as of Q4-24)</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Hedge Ratio = </a:t>
            </a:r>
            <a:r>
              <a:rPr lang="en-US" sz="1050" b="1">
                <a:solidFill>
                  <a:schemeClr val="tx1"/>
                </a:solidFill>
                <a:latin typeface="Gilroy" panose="00000500000000000000"/>
                <a:ea typeface="Lato" panose="020F0502020204030203" pitchFamily="34" charset="0"/>
                <a:cs typeface="Lato" panose="020F0502020204030203" pitchFamily="34" charset="0"/>
              </a:rPr>
              <a:t>98.3%</a:t>
            </a:r>
            <a:r>
              <a:rPr lang="en-US" sz="1050">
                <a:solidFill>
                  <a:schemeClr val="tx1"/>
                </a:solidFill>
                <a:latin typeface="Gilroy" panose="00000500000000000000"/>
                <a:ea typeface="Lato" panose="020F0502020204030203" pitchFamily="34" charset="0"/>
                <a:cs typeface="Lato" panose="020F0502020204030203" pitchFamily="34" charset="0"/>
              </a:rPr>
              <a:t> as of end of Q1-&gt; 86.3% pro-forma upon CAP expiration in April 2025</a:t>
            </a:r>
          </a:p>
          <a:p>
            <a:pPr marL="102870"/>
            <a:endParaRPr lang="en-US" sz="500">
              <a:solidFill>
                <a:schemeClr val="tx1"/>
              </a:solidFill>
              <a:latin typeface="Gilroy" panose="00000500000000000000"/>
              <a:ea typeface="Lato" panose="020F0502020204030203" pitchFamily="34" charset="0"/>
              <a:cs typeface="Lato" panose="020F0502020204030203"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Loans, Net of Deferred Financing Costs</a:t>
            </a:r>
          </a:p>
          <a:p>
            <a:endParaRPr lang="en-US" sz="500" b="1" u="sng">
              <a:solidFill>
                <a:schemeClr val="tx1"/>
              </a:solidFill>
              <a:latin typeface="Gilroy" panose="00000500000000000000"/>
              <a:ea typeface="Lato" panose="020F0502020204030203" pitchFamily="34" charset="0"/>
              <a:cs typeface="Lato" panose="020F0502020204030203" pitchFamily="34" charset="0"/>
            </a:endParaRPr>
          </a:p>
          <a:p>
            <a:pPr marL="228600" indent="-228600">
              <a:buFont typeface="Arial" panose="020B0604020202020204" pitchFamily="34" charset="0"/>
              <a:buChar char="•"/>
            </a:pPr>
            <a:r>
              <a:rPr lang="en-US" sz="1050" b="1">
                <a:solidFill>
                  <a:schemeClr val="tx1"/>
                </a:solidFill>
                <a:latin typeface="Gilroy" panose="00000500000000000000"/>
                <a:ea typeface="Lato" panose="020F0502020204030203" pitchFamily="34" charset="0"/>
                <a:cs typeface="Lato" panose="020F0502020204030203" pitchFamily="34" charset="0"/>
              </a:rPr>
              <a:t>$489M </a:t>
            </a:r>
            <a:r>
              <a:rPr lang="en-US" sz="1050">
                <a:solidFill>
                  <a:schemeClr val="tx1"/>
                </a:solidFill>
                <a:latin typeface="Gilroy" panose="00000500000000000000"/>
                <a:ea typeface="Lato" panose="020F0502020204030203" pitchFamily="34" charset="0"/>
                <a:cs typeface="Lato" panose="020F0502020204030203" pitchFamily="34" charset="0"/>
              </a:rPr>
              <a:t>loans ($376.5M KeyBank and $112.5M Apollo), less $3.2M of financing costs</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228600" indent="-22860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Weighted Average Loan-to-Cost in Q1-2025 was </a:t>
            </a:r>
            <a:r>
              <a:rPr lang="en-US" sz="1050" b="1">
                <a:solidFill>
                  <a:schemeClr val="tx1"/>
                </a:solidFill>
                <a:latin typeface="Gilroy" panose="00000500000000000000"/>
                <a:ea typeface="Lato" panose="020F0502020204030203" pitchFamily="34" charset="0"/>
                <a:cs typeface="Lato" panose="020F0502020204030203" pitchFamily="34" charset="0"/>
              </a:rPr>
              <a:t>48.2%</a:t>
            </a:r>
            <a:r>
              <a:rPr lang="en-US" sz="1050">
                <a:solidFill>
                  <a:schemeClr val="tx1"/>
                </a:solidFill>
                <a:latin typeface="Gilroy" panose="00000500000000000000"/>
                <a:ea typeface="Lato" panose="020F0502020204030203" pitchFamily="34" charset="0"/>
                <a:cs typeface="Lato" panose="020F0502020204030203" pitchFamily="34" charset="0"/>
              </a:rPr>
              <a:t> (48.3% in Q4)</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228600" indent="-22860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KeyBank Revolver – final 12-month extension to be exercised in May (fully matures in 05/2026) – commitment to be reduced to $50M (from $150M)</a:t>
            </a:r>
          </a:p>
          <a:p>
            <a:endParaRPr lang="en-US" sz="5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Equity Upside</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The change in NAV represents </a:t>
            </a:r>
            <a:r>
              <a:rPr lang="en-US" sz="1050" b="1">
                <a:solidFill>
                  <a:schemeClr val="tx1"/>
                </a:solidFill>
                <a:latin typeface="Gilroy" panose="00000500000000000000"/>
                <a:ea typeface="Lato" panose="020F0502020204030203" pitchFamily="34" charset="0"/>
                <a:cs typeface="Lato" panose="020F0502020204030203" pitchFamily="34" charset="0"/>
              </a:rPr>
              <a:t>43.8% upside </a:t>
            </a:r>
            <a:r>
              <a:rPr lang="en-US" sz="1050">
                <a:solidFill>
                  <a:schemeClr val="tx1"/>
                </a:solidFill>
                <a:latin typeface="Gilroy" panose="00000500000000000000"/>
                <a:ea typeface="Lato" panose="020F0502020204030203" pitchFamily="34" charset="0"/>
                <a:cs typeface="Lato" panose="020F0502020204030203" pitchFamily="34" charset="0"/>
              </a:rPr>
              <a:t>on equity contributions ($500M)</a:t>
            </a:r>
            <a:endParaRPr lang="he-IL" sz="1050">
              <a:solidFill>
                <a:schemeClr val="tx1"/>
              </a:solidFill>
              <a:latin typeface="Gilroy" panose="0000050000000000000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A18D7EE6-4F37-2DBA-D7C8-FF5B075E03A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D892B6-1BDD-BEB8-726A-C5179FB92E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DB09C3-A5C3-B15F-9E6F-A4FB0092B62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403C73-3743-AA91-8877-6464D7641632}"/>
              </a:ext>
            </a:extLst>
          </p:cNvPr>
          <p:cNvSpPr>
            <a:spLocks noGrp="1"/>
          </p:cNvSpPr>
          <p:nvPr>
            <p:ph type="title"/>
          </p:nvPr>
        </p:nvSpPr>
        <p:spPr>
          <a:xfrm>
            <a:off x="764801" y="280029"/>
            <a:ext cx="10072437" cy="685481"/>
          </a:xfrm>
        </p:spPr>
        <p:txBody>
          <a:bodyPr>
            <a:normAutofit/>
          </a:bodyPr>
          <a:lstStyle/>
          <a:p>
            <a:r>
              <a:rPr lang="en-US" sz="2400"/>
              <a:t>Balance Sheet</a:t>
            </a:r>
          </a:p>
        </p:txBody>
      </p:sp>
      <p:sp>
        <p:nvSpPr>
          <p:cNvPr id="10" name="Oval 9">
            <a:extLst>
              <a:ext uri="{FF2B5EF4-FFF2-40B4-BE49-F238E27FC236}">
                <a16:creationId xmlns:a16="http://schemas.microsoft.com/office/drawing/2014/main" id="{BF7A5E73-1B6F-925F-2B9E-12BDBE443C47}"/>
              </a:ext>
            </a:extLst>
          </p:cNvPr>
          <p:cNvSpPr/>
          <p:nvPr/>
        </p:nvSpPr>
        <p:spPr>
          <a:xfrm>
            <a:off x="195202" y="112965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5" name="Oval 14">
            <a:extLst>
              <a:ext uri="{FF2B5EF4-FFF2-40B4-BE49-F238E27FC236}">
                <a16:creationId xmlns:a16="http://schemas.microsoft.com/office/drawing/2014/main" id="{E6969C8F-9CB4-4DCB-BFB9-D307B11D773C}"/>
              </a:ext>
            </a:extLst>
          </p:cNvPr>
          <p:cNvSpPr/>
          <p:nvPr/>
        </p:nvSpPr>
        <p:spPr>
          <a:xfrm>
            <a:off x="5958118" y="200709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6" name="Oval 15">
            <a:extLst>
              <a:ext uri="{FF2B5EF4-FFF2-40B4-BE49-F238E27FC236}">
                <a16:creationId xmlns:a16="http://schemas.microsoft.com/office/drawing/2014/main" id="{6E73077D-C440-75F9-CB7C-EE50CF6408DB}"/>
              </a:ext>
            </a:extLst>
          </p:cNvPr>
          <p:cNvSpPr/>
          <p:nvPr/>
        </p:nvSpPr>
        <p:spPr>
          <a:xfrm>
            <a:off x="5968092" y="331827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7" name="Oval 16">
            <a:extLst>
              <a:ext uri="{FF2B5EF4-FFF2-40B4-BE49-F238E27FC236}">
                <a16:creationId xmlns:a16="http://schemas.microsoft.com/office/drawing/2014/main" id="{6E986D50-CC01-6EAD-1A9F-709C24EB7A99}"/>
              </a:ext>
            </a:extLst>
          </p:cNvPr>
          <p:cNvSpPr/>
          <p:nvPr/>
        </p:nvSpPr>
        <p:spPr>
          <a:xfrm>
            <a:off x="198093" y="164782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4" name="Rectangle 13">
            <a:extLst>
              <a:ext uri="{FF2B5EF4-FFF2-40B4-BE49-F238E27FC236}">
                <a16:creationId xmlns:a16="http://schemas.microsoft.com/office/drawing/2014/main" id="{35B4372C-9AD8-2084-4347-EE4F4F58396E}"/>
              </a:ext>
            </a:extLst>
          </p:cNvPr>
          <p:cNvSpPr/>
          <p:nvPr/>
        </p:nvSpPr>
        <p:spPr>
          <a:xfrm>
            <a:off x="6188378" y="784209"/>
            <a:ext cx="5757709" cy="253232"/>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FFC000"/>
                </a:solidFill>
                <a:latin typeface="Gilroy" panose="00000500000000000000"/>
                <a:cs typeface="Arial" panose="020B0604020202020204" pitchFamily="34" charset="0"/>
              </a:rPr>
              <a:t>Key Takeaways</a:t>
            </a:r>
          </a:p>
        </p:txBody>
      </p:sp>
      <p:sp>
        <p:nvSpPr>
          <p:cNvPr id="8" name="Oval 7">
            <a:extLst>
              <a:ext uri="{FF2B5EF4-FFF2-40B4-BE49-F238E27FC236}">
                <a16:creationId xmlns:a16="http://schemas.microsoft.com/office/drawing/2014/main" id="{8F001F9C-832A-FABD-F2FF-7277D2C6B765}"/>
              </a:ext>
            </a:extLst>
          </p:cNvPr>
          <p:cNvSpPr/>
          <p:nvPr/>
        </p:nvSpPr>
        <p:spPr>
          <a:xfrm>
            <a:off x="5968092" y="380829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1" name="Oval 10">
            <a:extLst>
              <a:ext uri="{FF2B5EF4-FFF2-40B4-BE49-F238E27FC236}">
                <a16:creationId xmlns:a16="http://schemas.microsoft.com/office/drawing/2014/main" id="{2303418C-0979-FBBD-6C8D-68B27A377AD5}"/>
              </a:ext>
            </a:extLst>
          </p:cNvPr>
          <p:cNvSpPr/>
          <p:nvPr/>
        </p:nvSpPr>
        <p:spPr>
          <a:xfrm>
            <a:off x="5958118" y="452172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19" name="Oval 18">
            <a:extLst>
              <a:ext uri="{FF2B5EF4-FFF2-40B4-BE49-F238E27FC236}">
                <a16:creationId xmlns:a16="http://schemas.microsoft.com/office/drawing/2014/main" id="{9CA97656-3093-7718-53B2-B18B4944D98A}"/>
              </a:ext>
            </a:extLst>
          </p:cNvPr>
          <p:cNvSpPr/>
          <p:nvPr/>
        </p:nvSpPr>
        <p:spPr>
          <a:xfrm>
            <a:off x="198093" y="214603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22" name="Oval 21">
            <a:extLst>
              <a:ext uri="{FF2B5EF4-FFF2-40B4-BE49-F238E27FC236}">
                <a16:creationId xmlns:a16="http://schemas.microsoft.com/office/drawing/2014/main" id="{DDC80A3C-5520-73BB-D418-63ECB4270A6A}"/>
              </a:ext>
            </a:extLst>
          </p:cNvPr>
          <p:cNvSpPr/>
          <p:nvPr/>
        </p:nvSpPr>
        <p:spPr>
          <a:xfrm>
            <a:off x="189918" y="434453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25" name="TextBox 24">
            <a:extLst>
              <a:ext uri="{FF2B5EF4-FFF2-40B4-BE49-F238E27FC236}">
                <a16:creationId xmlns:a16="http://schemas.microsoft.com/office/drawing/2014/main" id="{6F29BA94-51B9-82C9-E3BF-CF8B5DAB479B}"/>
              </a:ext>
            </a:extLst>
          </p:cNvPr>
          <p:cNvSpPr txBox="1"/>
          <p:nvPr/>
        </p:nvSpPr>
        <p:spPr>
          <a:xfrm>
            <a:off x="457200" y="6442835"/>
            <a:ext cx="7638594" cy="430887"/>
          </a:xfrm>
          <a:prstGeom prst="rect">
            <a:avLst/>
          </a:prstGeom>
          <a:noFill/>
        </p:spPr>
        <p:txBody>
          <a:bodyPr wrap="square" rtlCol="0">
            <a:spAutoFit/>
          </a:bodyPr>
          <a:lstStyle/>
          <a:p>
            <a:r>
              <a:rPr lang="en-US" sz="1000"/>
              <a:t>*</a:t>
            </a:r>
            <a:r>
              <a:rPr lang="en-US" sz="1000" u="sng"/>
              <a:t>Note</a:t>
            </a:r>
            <a:r>
              <a:rPr lang="en-US" sz="1000"/>
              <a:t>: </a:t>
            </a:r>
            <a:r>
              <a:rPr lang="en-US" sz="1000">
                <a:solidFill>
                  <a:schemeClr val="tx1"/>
                </a:solidFill>
                <a:latin typeface="Gilroy" panose="00000500000000000000"/>
                <a:ea typeface="Lato" panose="020F0502020204030203" pitchFamily="34" charset="0"/>
                <a:cs typeface="Lato" panose="020F0502020204030203" pitchFamily="34" charset="0"/>
              </a:rPr>
              <a:t>Promote liability is presented as of Q4-24 balance, as the Q1-25 promote is not yet approved</a:t>
            </a:r>
            <a:endParaRPr lang="en-US" sz="10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endParaRPr lang="en-US" sz="1100"/>
          </a:p>
        </p:txBody>
      </p:sp>
      <p:pic>
        <p:nvPicPr>
          <p:cNvPr id="3" name="Picture 2">
            <a:extLst>
              <a:ext uri="{FF2B5EF4-FFF2-40B4-BE49-F238E27FC236}">
                <a16:creationId xmlns:a16="http://schemas.microsoft.com/office/drawing/2014/main" id="{1F6CA37B-8235-0F14-3E84-38D33EE72774}"/>
              </a:ext>
            </a:extLst>
          </p:cNvPr>
          <p:cNvPicPr>
            <a:picLocks noChangeAspect="1"/>
          </p:cNvPicPr>
          <p:nvPr/>
        </p:nvPicPr>
        <p:blipFill>
          <a:blip r:embed="rId3"/>
          <a:stretch>
            <a:fillRect/>
          </a:stretch>
        </p:blipFill>
        <p:spPr>
          <a:xfrm>
            <a:off x="437211" y="796662"/>
            <a:ext cx="5473403" cy="5313527"/>
          </a:xfrm>
          <a:prstGeom prst="rect">
            <a:avLst/>
          </a:prstGeom>
        </p:spPr>
      </p:pic>
      <p:sp>
        <p:nvSpPr>
          <p:cNvPr id="12" name="Oval 11">
            <a:extLst>
              <a:ext uri="{FF2B5EF4-FFF2-40B4-BE49-F238E27FC236}">
                <a16:creationId xmlns:a16="http://schemas.microsoft.com/office/drawing/2014/main" id="{3E156547-5D5C-0015-E230-3CFBA2D83487}"/>
              </a:ext>
            </a:extLst>
          </p:cNvPr>
          <p:cNvSpPr/>
          <p:nvPr/>
        </p:nvSpPr>
        <p:spPr>
          <a:xfrm>
            <a:off x="5964758" y="563877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13" name="Oval 12">
            <a:extLst>
              <a:ext uri="{FF2B5EF4-FFF2-40B4-BE49-F238E27FC236}">
                <a16:creationId xmlns:a16="http://schemas.microsoft.com/office/drawing/2014/main" id="{49FE3C2B-03A2-236A-1F6A-CBD68954C78B}"/>
              </a:ext>
            </a:extLst>
          </p:cNvPr>
          <p:cNvSpPr/>
          <p:nvPr/>
        </p:nvSpPr>
        <p:spPr>
          <a:xfrm>
            <a:off x="216926" y="555648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Tree>
    <p:extLst>
      <p:ext uri="{BB962C8B-B14F-4D97-AF65-F5344CB8AC3E}">
        <p14:creationId xmlns:p14="http://schemas.microsoft.com/office/powerpoint/2010/main" val="1139468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C25AC-B1F0-5C9E-B776-28D30C95DDF8}"/>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F4A745D-9AFE-65EE-3A49-8B977DCC5B5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34A06A-E56D-8B17-0414-1CB7FE0D9A0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548D2C-F355-5DEF-7F1D-C3033D7D6D1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5B7244-5549-137F-A955-E2EF0C26FCC5}"/>
              </a:ext>
            </a:extLst>
          </p:cNvPr>
          <p:cNvSpPr>
            <a:spLocks noGrp="1"/>
          </p:cNvSpPr>
          <p:nvPr>
            <p:ph type="title"/>
          </p:nvPr>
        </p:nvSpPr>
        <p:spPr>
          <a:xfrm>
            <a:off x="764801" y="280029"/>
            <a:ext cx="10072437" cy="685481"/>
          </a:xfrm>
        </p:spPr>
        <p:txBody>
          <a:bodyPr>
            <a:normAutofit/>
          </a:bodyPr>
          <a:lstStyle/>
          <a:p>
            <a:r>
              <a:rPr lang="en-US" sz="2400"/>
              <a:t>Balance Sheet</a:t>
            </a:r>
          </a:p>
        </p:txBody>
      </p:sp>
      <p:sp>
        <p:nvSpPr>
          <p:cNvPr id="10" name="Oval 9">
            <a:extLst>
              <a:ext uri="{FF2B5EF4-FFF2-40B4-BE49-F238E27FC236}">
                <a16:creationId xmlns:a16="http://schemas.microsoft.com/office/drawing/2014/main" id="{F8846C51-0555-7771-ED06-F019883BF971}"/>
              </a:ext>
            </a:extLst>
          </p:cNvPr>
          <p:cNvSpPr/>
          <p:nvPr/>
        </p:nvSpPr>
        <p:spPr>
          <a:xfrm>
            <a:off x="537068" y="151784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5" name="Oval 14">
            <a:extLst>
              <a:ext uri="{FF2B5EF4-FFF2-40B4-BE49-F238E27FC236}">
                <a16:creationId xmlns:a16="http://schemas.microsoft.com/office/drawing/2014/main" id="{45E8FE94-BD1F-C878-7987-69CE6464E446}"/>
              </a:ext>
            </a:extLst>
          </p:cNvPr>
          <p:cNvSpPr/>
          <p:nvPr/>
        </p:nvSpPr>
        <p:spPr>
          <a:xfrm>
            <a:off x="6300661" y="221907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6" name="Oval 15">
            <a:extLst>
              <a:ext uri="{FF2B5EF4-FFF2-40B4-BE49-F238E27FC236}">
                <a16:creationId xmlns:a16="http://schemas.microsoft.com/office/drawing/2014/main" id="{B499FB66-C043-5CAF-29D2-E2CAE82B0425}"/>
              </a:ext>
            </a:extLst>
          </p:cNvPr>
          <p:cNvSpPr/>
          <p:nvPr/>
        </p:nvSpPr>
        <p:spPr>
          <a:xfrm>
            <a:off x="6297164" y="3507138"/>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7" name="Oval 16">
            <a:extLst>
              <a:ext uri="{FF2B5EF4-FFF2-40B4-BE49-F238E27FC236}">
                <a16:creationId xmlns:a16="http://schemas.microsoft.com/office/drawing/2014/main" id="{016119A3-05B5-6CC5-AADE-7691AB9328DE}"/>
              </a:ext>
            </a:extLst>
          </p:cNvPr>
          <p:cNvSpPr/>
          <p:nvPr/>
        </p:nvSpPr>
        <p:spPr>
          <a:xfrm>
            <a:off x="531603" y="246171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8" name="Oval 17">
            <a:extLst>
              <a:ext uri="{FF2B5EF4-FFF2-40B4-BE49-F238E27FC236}">
                <a16:creationId xmlns:a16="http://schemas.microsoft.com/office/drawing/2014/main" id="{1FA44B6B-4D93-E89A-4BE0-A8BB624E82ED}"/>
              </a:ext>
            </a:extLst>
          </p:cNvPr>
          <p:cNvSpPr/>
          <p:nvPr/>
        </p:nvSpPr>
        <p:spPr>
          <a:xfrm>
            <a:off x="537068" y="275742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9" name="Oval 18">
            <a:extLst>
              <a:ext uri="{FF2B5EF4-FFF2-40B4-BE49-F238E27FC236}">
                <a16:creationId xmlns:a16="http://schemas.microsoft.com/office/drawing/2014/main" id="{58C194BC-2694-92C7-4D6B-8AE16437CE17}"/>
              </a:ext>
            </a:extLst>
          </p:cNvPr>
          <p:cNvSpPr/>
          <p:nvPr/>
        </p:nvSpPr>
        <p:spPr>
          <a:xfrm>
            <a:off x="6297164" y="399952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4" name="Rectangle 13">
            <a:extLst>
              <a:ext uri="{FF2B5EF4-FFF2-40B4-BE49-F238E27FC236}">
                <a16:creationId xmlns:a16="http://schemas.microsoft.com/office/drawing/2014/main" id="{B93EF8EF-53BB-76CA-3808-52E32A8024A7}"/>
              </a:ext>
            </a:extLst>
          </p:cNvPr>
          <p:cNvSpPr/>
          <p:nvPr/>
        </p:nvSpPr>
        <p:spPr>
          <a:xfrm>
            <a:off x="6528546" y="784209"/>
            <a:ext cx="5357023" cy="253232"/>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FFC000"/>
                </a:solidFill>
                <a:latin typeface="Gilroy" panose="00000500000000000000"/>
                <a:cs typeface="Arial" panose="020B0604020202020204" pitchFamily="34" charset="0"/>
              </a:rPr>
              <a:t>Key Takeaways</a:t>
            </a:r>
          </a:p>
        </p:txBody>
      </p:sp>
      <p:sp>
        <p:nvSpPr>
          <p:cNvPr id="4" name="Oval 3">
            <a:extLst>
              <a:ext uri="{FF2B5EF4-FFF2-40B4-BE49-F238E27FC236}">
                <a16:creationId xmlns:a16="http://schemas.microsoft.com/office/drawing/2014/main" id="{EA9B991D-3F97-9510-7F4A-D0C13D77521F}"/>
              </a:ext>
            </a:extLst>
          </p:cNvPr>
          <p:cNvSpPr/>
          <p:nvPr/>
        </p:nvSpPr>
        <p:spPr>
          <a:xfrm>
            <a:off x="553651" y="521295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5" name="Oval 4">
            <a:extLst>
              <a:ext uri="{FF2B5EF4-FFF2-40B4-BE49-F238E27FC236}">
                <a16:creationId xmlns:a16="http://schemas.microsoft.com/office/drawing/2014/main" id="{4CB62C1A-DA95-5CAB-F5C4-A4EE2131687B}"/>
              </a:ext>
            </a:extLst>
          </p:cNvPr>
          <p:cNvSpPr/>
          <p:nvPr/>
        </p:nvSpPr>
        <p:spPr>
          <a:xfrm>
            <a:off x="6307700" y="475394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8" name="Oval 7">
            <a:extLst>
              <a:ext uri="{FF2B5EF4-FFF2-40B4-BE49-F238E27FC236}">
                <a16:creationId xmlns:a16="http://schemas.microsoft.com/office/drawing/2014/main" id="{66A37FE3-11C5-53F3-26B1-FE3D953DF813}"/>
              </a:ext>
            </a:extLst>
          </p:cNvPr>
          <p:cNvSpPr/>
          <p:nvPr/>
        </p:nvSpPr>
        <p:spPr>
          <a:xfrm>
            <a:off x="574271" y="602205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11" name="Oval 10">
            <a:extLst>
              <a:ext uri="{FF2B5EF4-FFF2-40B4-BE49-F238E27FC236}">
                <a16:creationId xmlns:a16="http://schemas.microsoft.com/office/drawing/2014/main" id="{8C190DAB-6887-BBF6-92C4-6961980FD2F5}"/>
              </a:ext>
            </a:extLst>
          </p:cNvPr>
          <p:cNvSpPr/>
          <p:nvPr/>
        </p:nvSpPr>
        <p:spPr>
          <a:xfrm>
            <a:off x="6305010" y="583616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13" name="TextBox 12">
            <a:extLst>
              <a:ext uri="{FF2B5EF4-FFF2-40B4-BE49-F238E27FC236}">
                <a16:creationId xmlns:a16="http://schemas.microsoft.com/office/drawing/2014/main" id="{7CDC0FBA-D95C-1374-1BFD-5A2FB416D216}"/>
              </a:ext>
            </a:extLst>
          </p:cNvPr>
          <p:cNvSpPr txBox="1"/>
          <p:nvPr/>
        </p:nvSpPr>
        <p:spPr>
          <a:xfrm>
            <a:off x="772009" y="6537133"/>
            <a:ext cx="7638594" cy="246221"/>
          </a:xfrm>
          <a:prstGeom prst="rect">
            <a:avLst/>
          </a:prstGeom>
          <a:noFill/>
        </p:spPr>
        <p:txBody>
          <a:bodyPr wrap="square" rtlCol="0">
            <a:spAutoFit/>
          </a:bodyPr>
          <a:lstStyle/>
          <a:p>
            <a:r>
              <a:rPr lang="en-US" sz="1000"/>
              <a:t>*</a:t>
            </a:r>
            <a:r>
              <a:rPr lang="en-US" sz="1000" u="sng"/>
              <a:t>Note</a:t>
            </a:r>
            <a:r>
              <a:rPr lang="en-US" sz="1000"/>
              <a:t>: </a:t>
            </a:r>
            <a:r>
              <a:rPr lang="en-US" sz="1000">
                <a:solidFill>
                  <a:schemeClr val="tx1"/>
                </a:solidFill>
                <a:latin typeface="Gilroy" panose="00000500000000000000"/>
                <a:ea typeface="Lato" panose="020F0502020204030203" pitchFamily="34" charset="0"/>
                <a:cs typeface="Lato" panose="020F0502020204030203" pitchFamily="34" charset="0"/>
              </a:rPr>
              <a:t>Promote liability is presented as of Q4-24 balance, as the Q1-25 promote is not yet approved</a:t>
            </a:r>
            <a:endParaRPr lang="en-US" sz="1100"/>
          </a:p>
        </p:txBody>
      </p:sp>
      <p:sp>
        <p:nvSpPr>
          <p:cNvPr id="20" name="Rectangle 19">
            <a:extLst>
              <a:ext uri="{FF2B5EF4-FFF2-40B4-BE49-F238E27FC236}">
                <a16:creationId xmlns:a16="http://schemas.microsoft.com/office/drawing/2014/main" id="{27990294-B61D-7E76-C72A-544475F2A386}"/>
              </a:ext>
            </a:extLst>
          </p:cNvPr>
          <p:cNvSpPr/>
          <p:nvPr/>
        </p:nvSpPr>
        <p:spPr>
          <a:xfrm>
            <a:off x="6528547" y="1038604"/>
            <a:ext cx="5357023" cy="5471828"/>
          </a:xfrm>
          <a:prstGeom prst="rect">
            <a:avLst/>
          </a:prstGeom>
          <a:solidFill>
            <a:schemeClr val="tx2">
              <a:lumMod val="20000"/>
              <a:lumOff val="80000"/>
            </a:schemeClr>
          </a:solidFill>
          <a:ln w="12700"/>
        </p:spPr>
        <p:style>
          <a:lnRef idx="2">
            <a:schemeClr val="dk1"/>
          </a:lnRef>
          <a:fillRef idx="1">
            <a:schemeClr val="lt1"/>
          </a:fillRef>
          <a:effectRef idx="0">
            <a:schemeClr val="dk1"/>
          </a:effectRef>
          <a:fontRef idx="minor">
            <a:schemeClr val="dk1"/>
          </a:fontRef>
        </p:style>
        <p:txBody>
          <a:bodyPr rtlCol="0" anchor="ctr"/>
          <a:lstStyle/>
          <a:p>
            <a:r>
              <a:rPr lang="en-US" sz="1100" b="1" u="sng">
                <a:solidFill>
                  <a:schemeClr val="tx1"/>
                </a:solidFill>
                <a:latin typeface="Gilroy" panose="00000500000000000000"/>
                <a:ea typeface="Lato" panose="020F0502020204030203" pitchFamily="34" charset="0"/>
                <a:cs typeface="Lato" panose="020F0502020204030203" pitchFamily="34" charset="0"/>
              </a:rPr>
              <a:t>Fund Reserves</a:t>
            </a:r>
          </a:p>
          <a:p>
            <a:endParaRPr lang="en-US" sz="500" b="1">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b="1">
                <a:solidFill>
                  <a:schemeClr val="tx1"/>
                </a:solidFill>
                <a:latin typeface="Gilroy" panose="00000500000000000000"/>
                <a:ea typeface="Lato" panose="020F0502020204030203" pitchFamily="34" charset="0"/>
                <a:cs typeface="Lato" panose="020F0502020204030203" pitchFamily="34" charset="0"/>
              </a:rPr>
              <a:t>Fund Reserves</a:t>
            </a:r>
            <a:r>
              <a:rPr lang="en-US" sz="1050">
                <a:solidFill>
                  <a:schemeClr val="tx1"/>
                </a:solidFill>
                <a:latin typeface="Gilroy" panose="00000500000000000000"/>
                <a:ea typeface="Lato" panose="020F0502020204030203" pitchFamily="34" charset="0"/>
                <a:cs typeface="Lato" panose="020F0502020204030203" pitchFamily="34" charset="0"/>
              </a:rPr>
              <a:t> = Net Current Assets + Credit Facility Availability</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b="1">
                <a:solidFill>
                  <a:schemeClr val="tx1"/>
                </a:solidFill>
                <a:latin typeface="Gilroy" panose="00000500000000000000"/>
                <a:ea typeface="Lato" panose="020F0502020204030203" pitchFamily="34" charset="0"/>
                <a:cs typeface="Lato" panose="020F0502020204030203" pitchFamily="34" charset="0"/>
              </a:rPr>
              <a:t>Q1 Results </a:t>
            </a:r>
            <a:r>
              <a:rPr lang="en-US" sz="105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a:t>
            </a: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Q1-25 Fund Reserves of </a:t>
            </a:r>
            <a:r>
              <a:rPr lang="en-US" sz="105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$47.1M</a:t>
            </a: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a decrease of $3.9M from the Q4-24 Fund Reserves of $51.0M -&gt; Mainly due Distribution of $ 4.6M.</a:t>
            </a:r>
          </a:p>
          <a:p>
            <a:endParaRPr lang="en-US" sz="500" b="1" u="sng">
              <a:solidFill>
                <a:schemeClr val="tx1"/>
              </a:solidFill>
              <a:latin typeface="Gilroy" panose="00000500000000000000"/>
              <a:ea typeface="Lato" panose="020F0502020204030203" pitchFamily="34" charset="0"/>
              <a:cs typeface="Lato" panose="020F0502020204030203" pitchFamily="34" charset="0"/>
            </a:endParaRPr>
          </a:p>
          <a:p>
            <a:r>
              <a:rPr lang="en-US" sz="1200" b="1" u="sng">
                <a:solidFill>
                  <a:schemeClr val="tx1"/>
                </a:solidFill>
                <a:latin typeface="Gilroy" panose="00000500000000000000"/>
                <a:ea typeface="Lato" panose="020F0502020204030203" pitchFamily="34" charset="0"/>
                <a:cs typeface="Lato" panose="020F0502020204030203" pitchFamily="34" charset="0"/>
              </a:rPr>
              <a:t>Investment Property</a:t>
            </a:r>
          </a:p>
          <a:p>
            <a:endParaRPr lang="en-US" sz="500" b="1" u="sng">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1">
                <a:solidFill>
                  <a:schemeClr val="tx1"/>
                </a:solidFill>
                <a:latin typeface="Gilroy" panose="00000500000000000000"/>
                <a:ea typeface="Lato" panose="020F0502020204030203" pitchFamily="34" charset="0"/>
                <a:cs typeface="Lato" panose="020F0502020204030203" pitchFamily="34" charset="0"/>
              </a:rPr>
              <a:t>FMV:</a:t>
            </a:r>
            <a:r>
              <a:rPr lang="en-US" sz="1100">
                <a:solidFill>
                  <a:schemeClr val="tx1"/>
                </a:solidFill>
                <a:latin typeface="Gilroy" panose="00000500000000000000"/>
                <a:ea typeface="Lato" panose="020F0502020204030203" pitchFamily="34" charset="0"/>
                <a:cs typeface="Lato" panose="020F0502020204030203" pitchFamily="34" charset="0"/>
              </a:rPr>
              <a:t> as of Q1-25 is </a:t>
            </a:r>
            <a:r>
              <a:rPr lang="en-US" sz="1100" b="1">
                <a:solidFill>
                  <a:schemeClr val="tx1"/>
                </a:solidFill>
                <a:latin typeface="Gilroy" panose="00000500000000000000"/>
                <a:ea typeface="Lato" panose="020F0502020204030203" pitchFamily="34" charset="0"/>
                <a:cs typeface="Lato" panose="020F0502020204030203" pitchFamily="34" charset="0"/>
              </a:rPr>
              <a:t>$1,252M</a:t>
            </a:r>
            <a:r>
              <a:rPr lang="en-US" sz="1100">
                <a:solidFill>
                  <a:schemeClr val="tx1"/>
                </a:solidFill>
                <a:latin typeface="Gilroy" panose="00000500000000000000"/>
                <a:ea typeface="Lato" panose="020F0502020204030203" pitchFamily="34" charset="0"/>
                <a:cs typeface="Lato" panose="020F0502020204030203" pitchFamily="34" charset="0"/>
              </a:rPr>
              <a:t> (TC of $1,024M) - represents 22% unrealized appreciation</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1">
                <a:solidFill>
                  <a:schemeClr val="tx1"/>
                </a:solidFill>
                <a:latin typeface="Gilroy" panose="00000500000000000000"/>
                <a:ea typeface="Lato" panose="020F0502020204030203" pitchFamily="34" charset="0"/>
                <a:cs typeface="Lato" panose="020F0502020204030203" pitchFamily="34" charset="0"/>
              </a:rPr>
              <a:t>Dispositions: </a:t>
            </a:r>
            <a:r>
              <a:rPr lang="en-US" sz="1100">
                <a:solidFill>
                  <a:schemeClr val="tx1"/>
                </a:solidFill>
                <a:latin typeface="Gilroy" panose="00000500000000000000"/>
                <a:ea typeface="Lato" panose="020F0502020204030203" pitchFamily="34" charset="0"/>
                <a:cs typeface="Lato" panose="020F0502020204030203" pitchFamily="34" charset="0"/>
              </a:rPr>
              <a:t>ITD -&gt; 18 dispositions, $128.3M Net Sale Proceeds </a:t>
            </a:r>
            <a:r>
              <a:rPr lang="en-US" sz="1100" b="1">
                <a:solidFill>
                  <a:schemeClr val="tx1"/>
                </a:solidFill>
                <a:latin typeface="Gilroy" panose="00000500000000000000"/>
                <a:ea typeface="Lato" panose="020F0502020204030203" pitchFamily="34" charset="0"/>
                <a:cs typeface="Lato" panose="020F0502020204030203" pitchFamily="34" charset="0"/>
              </a:rPr>
              <a:t>($23.5M Capital Gain</a:t>
            </a:r>
            <a:r>
              <a:rPr lang="en-US" sz="1100">
                <a:solidFill>
                  <a:schemeClr val="tx1"/>
                </a:solidFill>
                <a:latin typeface="Gilroy" panose="00000500000000000000"/>
                <a:ea typeface="Lato" panose="020F0502020204030203" pitchFamily="34" charset="0"/>
                <a:cs typeface="Lato" panose="020F0502020204030203" pitchFamily="34" charset="0"/>
              </a:rPr>
              <a:t>)</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1">
                <a:solidFill>
                  <a:schemeClr val="tx1"/>
                </a:solidFill>
                <a:latin typeface="Gilroy" panose="00000500000000000000"/>
                <a:ea typeface="Lato" panose="020F0502020204030203" pitchFamily="34" charset="0"/>
                <a:cs typeface="Lato" panose="020F0502020204030203" pitchFamily="34" charset="0"/>
              </a:rPr>
              <a:t>Q1 Appraisals: </a:t>
            </a:r>
            <a:r>
              <a:rPr lang="en-US" sz="1100">
                <a:solidFill>
                  <a:schemeClr val="tx1"/>
                </a:solidFill>
                <a:latin typeface="Gilroy" panose="00000500000000000000"/>
                <a:ea typeface="Lato" panose="020F0502020204030203" pitchFamily="34" charset="0"/>
                <a:cs typeface="Lato" panose="020F0502020204030203" pitchFamily="34" charset="0"/>
              </a:rPr>
              <a:t>In Q1-25, </a:t>
            </a:r>
            <a:r>
              <a:rPr lang="en-US" sz="1100" b="1">
                <a:solidFill>
                  <a:schemeClr val="tx1"/>
                </a:solidFill>
                <a:latin typeface="Gilroy" panose="00000500000000000000"/>
                <a:ea typeface="Lato" panose="020F0502020204030203" pitchFamily="34" charset="0"/>
                <a:cs typeface="Lato" panose="020F0502020204030203" pitchFamily="34" charset="0"/>
              </a:rPr>
              <a:t>42 properties </a:t>
            </a:r>
            <a:r>
              <a:rPr lang="en-US" sz="1100">
                <a:solidFill>
                  <a:schemeClr val="tx1"/>
                </a:solidFill>
                <a:latin typeface="Gilroy" panose="00000500000000000000"/>
                <a:ea typeface="Lato" panose="020F0502020204030203" pitchFamily="34" charset="0"/>
                <a:cs typeface="Lato" panose="020F0502020204030203" pitchFamily="34" charset="0"/>
              </a:rPr>
              <a:t>were appraised at </a:t>
            </a:r>
            <a:r>
              <a:rPr lang="en-US" sz="1100" b="1">
                <a:solidFill>
                  <a:schemeClr val="tx1"/>
                </a:solidFill>
                <a:latin typeface="Gilroy" panose="00000500000000000000"/>
                <a:ea typeface="Lato" panose="020F0502020204030203" pitchFamily="34" charset="0"/>
                <a:cs typeface="Lato" panose="020F0502020204030203" pitchFamily="34" charset="0"/>
              </a:rPr>
              <a:t>$377.7M</a:t>
            </a:r>
            <a:r>
              <a:rPr lang="en-US" sz="1100">
                <a:solidFill>
                  <a:schemeClr val="tx1"/>
                </a:solidFill>
                <a:latin typeface="Gilroy" panose="00000500000000000000"/>
                <a:ea typeface="Lato" panose="020F0502020204030203" pitchFamily="34" charset="0"/>
                <a:cs typeface="Lato" panose="020F0502020204030203" pitchFamily="34" charset="0"/>
              </a:rPr>
              <a:t>, compared to $371.3M book value, representing </a:t>
            </a:r>
            <a:r>
              <a:rPr lang="en-US" sz="1100" b="1">
                <a:solidFill>
                  <a:schemeClr val="tx1"/>
                </a:solidFill>
                <a:latin typeface="Gilroy" panose="00000500000000000000"/>
                <a:ea typeface="Lato" panose="020F0502020204030203" pitchFamily="34" charset="0"/>
                <a:cs typeface="Lato" panose="020F0502020204030203" pitchFamily="34" charset="0"/>
              </a:rPr>
              <a:t>2%</a:t>
            </a:r>
            <a:r>
              <a:rPr lang="en-US" sz="1100">
                <a:solidFill>
                  <a:schemeClr val="tx1"/>
                </a:solidFill>
                <a:latin typeface="Gilroy" panose="00000500000000000000"/>
                <a:ea typeface="Lato" panose="020F0502020204030203" pitchFamily="34" charset="0"/>
                <a:cs typeface="Lato" panose="020F0502020204030203" pitchFamily="34" charset="0"/>
              </a:rPr>
              <a:t> in unrealized appreciation for this sub-set over book value ($6.4M)</a:t>
            </a:r>
          </a:p>
          <a:p>
            <a:endParaRPr lang="en-US" sz="500" b="1" u="sng">
              <a:solidFill>
                <a:schemeClr val="tx1"/>
              </a:solidFill>
              <a:latin typeface="Gilroy" panose="00000500000000000000"/>
              <a:ea typeface="Lato" panose="020F0502020204030203" pitchFamily="34" charset="0"/>
              <a:cs typeface="Lato" panose="020F0502020204030203"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A/R Tenants, Net</a:t>
            </a:r>
          </a:p>
          <a:p>
            <a:endParaRPr lang="en-US" sz="500" b="1">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b="1">
                <a:solidFill>
                  <a:schemeClr val="tx1"/>
                </a:solidFill>
                <a:latin typeface="Gilroy" panose="00000500000000000000"/>
                <a:ea typeface="Lato" panose="020F0502020204030203" pitchFamily="34" charset="0"/>
                <a:cs typeface="Lato" panose="020F0502020204030203" pitchFamily="34" charset="0"/>
              </a:rPr>
              <a:t>$1.2M </a:t>
            </a:r>
            <a:r>
              <a:rPr lang="en-US" sz="1050">
                <a:solidFill>
                  <a:schemeClr val="tx1"/>
                </a:solidFill>
                <a:latin typeface="Gilroy" panose="00000500000000000000"/>
                <a:ea typeface="Lato" panose="020F0502020204030203" pitchFamily="34" charset="0"/>
                <a:cs typeface="Lato" panose="020F0502020204030203" pitchFamily="34" charset="0"/>
              </a:rPr>
              <a:t>A/R Tenants, Net of Allowances, as of Q1 2025 (see following slides for analysis)</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Derivative Instruments</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FMV of caps and swaps decreased $2.8M QoQ (</a:t>
            </a:r>
            <a:r>
              <a:rPr lang="en-US" sz="1050" b="1">
                <a:solidFill>
                  <a:schemeClr val="tx1"/>
                </a:solidFill>
                <a:latin typeface="Gilroy" panose="00000500000000000000"/>
                <a:ea typeface="Lato" panose="020F0502020204030203" pitchFamily="34" charset="0"/>
                <a:cs typeface="Lato" panose="020F0502020204030203" pitchFamily="34" charset="0"/>
              </a:rPr>
              <a:t>$4.1M as of Q1-25</a:t>
            </a:r>
            <a:r>
              <a:rPr lang="en-US" sz="1050">
                <a:solidFill>
                  <a:schemeClr val="tx1"/>
                </a:solidFill>
                <a:latin typeface="Gilroy" panose="00000500000000000000"/>
                <a:ea typeface="Lato" panose="020F0502020204030203" pitchFamily="34" charset="0"/>
                <a:cs typeface="Lato" panose="020F0502020204030203" pitchFamily="34" charset="0"/>
              </a:rPr>
              <a:t> vs. $6.9M as of Q4-24)</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Hedge Ratio = </a:t>
            </a:r>
            <a:r>
              <a:rPr lang="en-US" sz="1050" b="1">
                <a:solidFill>
                  <a:schemeClr val="tx1"/>
                </a:solidFill>
                <a:latin typeface="Gilroy" panose="00000500000000000000"/>
                <a:ea typeface="Lato" panose="020F0502020204030203" pitchFamily="34" charset="0"/>
                <a:cs typeface="Lato" panose="020F0502020204030203" pitchFamily="34" charset="0"/>
              </a:rPr>
              <a:t>98.3%</a:t>
            </a:r>
            <a:r>
              <a:rPr lang="en-US" sz="1050">
                <a:solidFill>
                  <a:schemeClr val="tx1"/>
                </a:solidFill>
                <a:latin typeface="Gilroy" panose="00000500000000000000"/>
                <a:ea typeface="Lato" panose="020F0502020204030203" pitchFamily="34" charset="0"/>
                <a:cs typeface="Lato" panose="020F0502020204030203" pitchFamily="34" charset="0"/>
              </a:rPr>
              <a:t> as of end of Q1-&gt; 86.3% pro-forma upon CAP expiration in April 2025</a:t>
            </a:r>
          </a:p>
          <a:p>
            <a:pPr marL="102870"/>
            <a:endParaRPr lang="en-US" sz="500">
              <a:solidFill>
                <a:schemeClr val="tx1"/>
              </a:solidFill>
              <a:latin typeface="Gilroy" panose="00000500000000000000"/>
              <a:ea typeface="Lato" panose="020F0502020204030203" pitchFamily="34" charset="0"/>
              <a:cs typeface="Lato" panose="020F0502020204030203"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Loans, Net of Deferred Financing Costs</a:t>
            </a:r>
          </a:p>
          <a:p>
            <a:endParaRPr lang="en-US" sz="500" b="1" u="sng">
              <a:solidFill>
                <a:schemeClr val="tx1"/>
              </a:solidFill>
              <a:latin typeface="Gilroy" panose="00000500000000000000"/>
              <a:ea typeface="Lato" panose="020F0502020204030203" pitchFamily="34" charset="0"/>
              <a:cs typeface="Lato" panose="020F0502020204030203" pitchFamily="34" charset="0"/>
            </a:endParaRPr>
          </a:p>
          <a:p>
            <a:pPr marL="228600" indent="-228600">
              <a:buFont typeface="Arial" panose="020B0604020202020204" pitchFamily="34" charset="0"/>
              <a:buChar char="•"/>
            </a:pPr>
            <a:r>
              <a:rPr lang="en-US" sz="1050" b="1">
                <a:solidFill>
                  <a:schemeClr val="tx1"/>
                </a:solidFill>
                <a:latin typeface="Gilroy" panose="00000500000000000000"/>
                <a:ea typeface="Lato" panose="020F0502020204030203" pitchFamily="34" charset="0"/>
                <a:cs typeface="Lato" panose="020F0502020204030203" pitchFamily="34" charset="0"/>
              </a:rPr>
              <a:t>$489M </a:t>
            </a:r>
            <a:r>
              <a:rPr lang="en-US" sz="1050">
                <a:solidFill>
                  <a:schemeClr val="tx1"/>
                </a:solidFill>
                <a:latin typeface="Gilroy" panose="00000500000000000000"/>
                <a:ea typeface="Lato" panose="020F0502020204030203" pitchFamily="34" charset="0"/>
                <a:cs typeface="Lato" panose="020F0502020204030203" pitchFamily="34" charset="0"/>
              </a:rPr>
              <a:t>loans ($376.5M KeyBank and $112.5M Apollo), less $3.2M of financing costs</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228600" indent="-22860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Weighted Average Loan-to-Cost in Q1-2025 was </a:t>
            </a:r>
            <a:r>
              <a:rPr lang="en-US" sz="1050" b="1">
                <a:solidFill>
                  <a:schemeClr val="tx1"/>
                </a:solidFill>
                <a:latin typeface="Gilroy" panose="00000500000000000000"/>
                <a:ea typeface="Lato" panose="020F0502020204030203" pitchFamily="34" charset="0"/>
                <a:cs typeface="Lato" panose="020F0502020204030203" pitchFamily="34" charset="0"/>
              </a:rPr>
              <a:t>48.2%</a:t>
            </a:r>
            <a:r>
              <a:rPr lang="en-US" sz="1050">
                <a:solidFill>
                  <a:schemeClr val="tx1"/>
                </a:solidFill>
                <a:latin typeface="Gilroy" panose="00000500000000000000"/>
                <a:ea typeface="Lato" panose="020F0502020204030203" pitchFamily="34" charset="0"/>
                <a:cs typeface="Lato" panose="020F0502020204030203" pitchFamily="34" charset="0"/>
              </a:rPr>
              <a:t> (48.3% in Q4)</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228600" indent="-22860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KeyBank Revolver – final 12-month extension to be exercised in May (fully matures in 05/2026) – commitment to be reduced to $50M (from $150M)</a:t>
            </a:r>
          </a:p>
          <a:p>
            <a:endParaRPr lang="en-US" sz="5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Equity Upside</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The change in NAV represents </a:t>
            </a:r>
            <a:r>
              <a:rPr lang="en-US" sz="1050" b="1">
                <a:solidFill>
                  <a:schemeClr val="tx1"/>
                </a:solidFill>
                <a:latin typeface="Gilroy" panose="00000500000000000000"/>
                <a:ea typeface="Lato" panose="020F0502020204030203" pitchFamily="34" charset="0"/>
                <a:cs typeface="Lato" panose="020F0502020204030203" pitchFamily="34" charset="0"/>
              </a:rPr>
              <a:t>43.8% upside </a:t>
            </a:r>
            <a:r>
              <a:rPr lang="en-US" sz="1050">
                <a:solidFill>
                  <a:schemeClr val="tx1"/>
                </a:solidFill>
                <a:latin typeface="Gilroy" panose="00000500000000000000"/>
                <a:ea typeface="Lato" panose="020F0502020204030203" pitchFamily="34" charset="0"/>
                <a:cs typeface="Lato" panose="020F0502020204030203" pitchFamily="34" charset="0"/>
              </a:rPr>
              <a:t>on equity contributions ($500M)</a:t>
            </a:r>
            <a:endParaRPr lang="he-IL" sz="1050">
              <a:solidFill>
                <a:schemeClr val="tx1"/>
              </a:solidFill>
              <a:latin typeface="Gilroy" panose="00000500000000000000"/>
              <a:ea typeface="Lato" panose="020F0502020204030203" pitchFamily="34" charset="0"/>
              <a:cs typeface="Lato" panose="020F0502020204030203" pitchFamily="34" charset="0"/>
            </a:endParaRPr>
          </a:p>
        </p:txBody>
      </p:sp>
      <p:pic>
        <p:nvPicPr>
          <p:cNvPr id="21" name="Picture 20">
            <a:extLst>
              <a:ext uri="{FF2B5EF4-FFF2-40B4-BE49-F238E27FC236}">
                <a16:creationId xmlns:a16="http://schemas.microsoft.com/office/drawing/2014/main" id="{D7BD3F32-DDDE-B6EF-3C34-DC43262BD9D8}"/>
              </a:ext>
            </a:extLst>
          </p:cNvPr>
          <p:cNvPicPr>
            <a:picLocks noChangeAspect="1"/>
          </p:cNvPicPr>
          <p:nvPr/>
        </p:nvPicPr>
        <p:blipFill>
          <a:blip r:embed="rId4"/>
          <a:stretch>
            <a:fillRect/>
          </a:stretch>
        </p:blipFill>
        <p:spPr>
          <a:xfrm>
            <a:off x="785034" y="779346"/>
            <a:ext cx="5461947" cy="5731086"/>
          </a:xfrm>
          <a:prstGeom prst="rect">
            <a:avLst/>
          </a:prstGeom>
        </p:spPr>
      </p:pic>
    </p:spTree>
    <p:extLst>
      <p:ext uri="{BB962C8B-B14F-4D97-AF65-F5344CB8AC3E}">
        <p14:creationId xmlns:p14="http://schemas.microsoft.com/office/powerpoint/2010/main" val="511360903"/>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D439E-F5CF-F100-639C-B6AE58EAD717}"/>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4C7A05C-3EDB-6DA3-4170-812C21E52EF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0FAD42-9827-F750-C8F9-28B07A17312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7E2631-EC01-E820-185F-9AD79120474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42C2480-5E28-C505-C132-F3AA5E3905E2}"/>
              </a:ext>
            </a:extLst>
          </p:cNvPr>
          <p:cNvSpPr>
            <a:spLocks noGrp="1"/>
          </p:cNvSpPr>
          <p:nvPr>
            <p:ph type="title"/>
          </p:nvPr>
        </p:nvSpPr>
        <p:spPr>
          <a:xfrm>
            <a:off x="840546" y="296056"/>
            <a:ext cx="10072437" cy="685481"/>
          </a:xfrm>
        </p:spPr>
        <p:txBody>
          <a:bodyPr>
            <a:normAutofit/>
          </a:bodyPr>
          <a:lstStyle/>
          <a:p>
            <a:r>
              <a:rPr lang="en-US" sz="2400"/>
              <a:t>Profit and Loss</a:t>
            </a:r>
          </a:p>
        </p:txBody>
      </p:sp>
      <p:sp>
        <p:nvSpPr>
          <p:cNvPr id="12" name="Rectangle 11">
            <a:extLst>
              <a:ext uri="{FF2B5EF4-FFF2-40B4-BE49-F238E27FC236}">
                <a16:creationId xmlns:a16="http://schemas.microsoft.com/office/drawing/2014/main" id="{D013EDBC-0CD9-28B9-B68E-47DC2CF4E5E6}"/>
              </a:ext>
            </a:extLst>
          </p:cNvPr>
          <p:cNvSpPr/>
          <p:nvPr/>
        </p:nvSpPr>
        <p:spPr>
          <a:xfrm>
            <a:off x="6161602" y="1057342"/>
            <a:ext cx="5516877" cy="5715019"/>
          </a:xfrm>
          <a:prstGeom prst="rect">
            <a:avLst/>
          </a:prstGeom>
          <a:solidFill>
            <a:schemeClr val="tx2">
              <a:lumMod val="20000"/>
              <a:lumOff val="80000"/>
            </a:schemeClr>
          </a:solidFill>
          <a:ln w="12700"/>
        </p:spPr>
        <p:style>
          <a:lnRef idx="2">
            <a:schemeClr val="dk1"/>
          </a:lnRef>
          <a:fillRef idx="1">
            <a:schemeClr val="lt1"/>
          </a:fillRef>
          <a:effectRef idx="0">
            <a:schemeClr val="dk1"/>
          </a:effectRef>
          <a:fontRef idx="minor">
            <a:schemeClr val="dk1"/>
          </a:fontRef>
        </p:style>
        <p:txBody>
          <a:bodyPr numCol="1" rtlCol="0" anchor="ctr"/>
          <a:lstStyle/>
          <a:p>
            <a:pPr algn="l"/>
            <a:r>
              <a:rPr lang="en-US" sz="1050" b="1" u="sng">
                <a:solidFill>
                  <a:schemeClr val="tx1"/>
                </a:solidFill>
                <a:latin typeface="Gilroy" panose="00000500000000000000"/>
                <a:ea typeface="Lato" panose="020F0502020204030203" pitchFamily="34" charset="0"/>
                <a:cs typeface="Lato" panose="020F0502020204030203" pitchFamily="34" charset="0"/>
              </a:rPr>
              <a:t>Net Operating Income</a:t>
            </a:r>
          </a:p>
          <a:p>
            <a:pPr marL="171450" indent="-171450" algn="l">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Decrease of $300K in NOI during the quarter (as projected based on budget)</a:t>
            </a:r>
          </a:p>
          <a:p>
            <a:pPr marL="171450" indent="-171450" algn="l">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Overall, YoC has decreased to 5.45% (compared to YoC of 5.55% in Q4-2024)</a:t>
            </a:r>
          </a:p>
          <a:p>
            <a:pPr algn="l"/>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50" b="1" u="sng">
                <a:solidFill>
                  <a:schemeClr val="tx1"/>
                </a:solidFill>
                <a:latin typeface="Gilroy" panose="00000500000000000000"/>
                <a:ea typeface="Lato" panose="020F0502020204030203" pitchFamily="34" charset="0"/>
                <a:cs typeface="Lato" panose="020F0502020204030203" pitchFamily="34" charset="0"/>
              </a:rPr>
              <a:t>G&amp;A:</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G&amp;A expenses were around ~60bps of equity, consistent with prior quarters</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According to our projection, the expected 2025 run rate should be around ~75bps</a:t>
            </a:r>
          </a:p>
          <a:p>
            <a:pPr algn="l"/>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algn="l"/>
            <a:r>
              <a:rPr lang="en-US" sz="1050" b="1" u="sng">
                <a:solidFill>
                  <a:schemeClr val="tx1"/>
                </a:solidFill>
                <a:latin typeface="Gilroy" panose="00000500000000000000"/>
                <a:ea typeface="Lato" panose="020F0502020204030203" pitchFamily="34" charset="0"/>
                <a:cs typeface="Lato" panose="020F0502020204030203" pitchFamily="34" charset="0"/>
              </a:rPr>
              <a:t>Other One-Time Income, Net </a:t>
            </a:r>
          </a:p>
          <a:p>
            <a:pPr marL="171450" indent="-171450" algn="l">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Q1 2025 - $600K termination fee income, $300K insurance proceeds (3857 Miller Park)</a:t>
            </a:r>
          </a:p>
          <a:p>
            <a:pPr marL="171450" indent="-171450" algn="l">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Q4 2024 - $2.8M insurance proceeds (3857 Miller Park)</a:t>
            </a:r>
          </a:p>
          <a:p>
            <a:pPr algn="l"/>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50" b="1" u="sng">
                <a:solidFill>
                  <a:schemeClr val="tx1"/>
                </a:solidFill>
                <a:latin typeface="Gilroy" panose="00000500000000000000"/>
                <a:ea typeface="Lato" panose="020F0502020204030203" pitchFamily="34" charset="0"/>
                <a:cs typeface="Lato" panose="020F0502020204030203" pitchFamily="34" charset="0"/>
              </a:rPr>
              <a:t>Change in Fair Value of Investment Property</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42 Properties appraised, $6.3M MTM adjustment for the quarter for this sub-set</a:t>
            </a:r>
          </a:p>
          <a:p>
            <a:pPr marL="171450" indent="-171450">
              <a:buFont typeface="Arial" panose="020B0604020202020204" pitchFamily="34" charset="0"/>
              <a:buChar char="•"/>
            </a:pPr>
            <a:endParaRPr lang="en-US" sz="1050" b="1" u="sng">
              <a:solidFill>
                <a:schemeClr val="tx1"/>
              </a:solidFill>
              <a:latin typeface="Gilroy" panose="00000500000000000000"/>
              <a:ea typeface="Lato" panose="020F0502020204030203" pitchFamily="34" charset="0"/>
              <a:cs typeface="Lato" panose="020F0502020204030203" pitchFamily="34" charset="0"/>
            </a:endParaRPr>
          </a:p>
          <a:p>
            <a:r>
              <a:rPr lang="en-US" sz="1050" b="1" u="sng">
                <a:solidFill>
                  <a:schemeClr val="tx1"/>
                </a:solidFill>
                <a:latin typeface="Gilroy" panose="00000500000000000000"/>
                <a:ea typeface="Lato" panose="020F0502020204030203" pitchFamily="34" charset="0"/>
                <a:cs typeface="Lato" panose="020F0502020204030203" pitchFamily="34" charset="0"/>
              </a:rPr>
              <a:t>Prior Year Income (Expense)</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~$410K income reversal due to over estimation of 2024 Cam Rec accrual</a:t>
            </a:r>
            <a:endParaRPr lang="en-US" sz="600">
              <a:solidFill>
                <a:schemeClr val="tx1"/>
              </a:solidFill>
              <a:latin typeface="Gilroy" panose="00000500000000000000"/>
              <a:ea typeface="Lato" panose="020F0502020204030203" pitchFamily="34" charset="0"/>
              <a:cs typeface="Lato" panose="020F0502020204030203" pitchFamily="34" charset="0"/>
            </a:endParaRPr>
          </a:p>
          <a:p>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50" b="1" u="sng">
                <a:solidFill>
                  <a:schemeClr val="tx1"/>
                </a:solidFill>
                <a:latin typeface="Gilroy" panose="00000500000000000000"/>
                <a:ea typeface="Lato" panose="020F0502020204030203" pitchFamily="34" charset="0"/>
                <a:cs typeface="Lato" panose="020F0502020204030203" pitchFamily="34" charset="0"/>
              </a:rPr>
              <a:t>Interest Expense, Net </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Base Interest Rate = </a:t>
            </a:r>
            <a:r>
              <a:rPr lang="en-US" sz="1050" b="1">
                <a:solidFill>
                  <a:schemeClr val="tx1"/>
                </a:solidFill>
                <a:latin typeface="Gilroy" panose="00000500000000000000"/>
                <a:ea typeface="Lato" panose="020F0502020204030203" pitchFamily="34" charset="0"/>
                <a:cs typeface="Lato" panose="020F0502020204030203" pitchFamily="34" charset="0"/>
              </a:rPr>
              <a:t>5.27%</a:t>
            </a:r>
            <a:r>
              <a:rPr lang="en-US" sz="1050">
                <a:solidFill>
                  <a:schemeClr val="tx1"/>
                </a:solidFill>
                <a:latin typeface="Gilroy" panose="00000500000000000000"/>
                <a:ea typeface="Lato" panose="020F0502020204030203" pitchFamily="34" charset="0"/>
                <a:cs typeface="Lato" panose="020F0502020204030203" pitchFamily="34" charset="0"/>
              </a:rPr>
              <a:t> in Q1-2025, 5bp decrease from 5.32% in Q4-2024</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Effective Base Interest Rate = </a:t>
            </a:r>
            <a:r>
              <a:rPr lang="en-US" sz="1050" b="1">
                <a:solidFill>
                  <a:schemeClr val="tx1"/>
                </a:solidFill>
                <a:latin typeface="Gilroy" panose="00000500000000000000"/>
                <a:ea typeface="Lato" panose="020F0502020204030203" pitchFamily="34" charset="0"/>
                <a:cs typeface="Lato" panose="020F0502020204030203" pitchFamily="34" charset="0"/>
              </a:rPr>
              <a:t>5.89%</a:t>
            </a:r>
            <a:r>
              <a:rPr lang="en-US" sz="1050">
                <a:solidFill>
                  <a:schemeClr val="tx1"/>
                </a:solidFill>
                <a:latin typeface="Gilroy" panose="00000500000000000000"/>
                <a:ea typeface="Lato" panose="020F0502020204030203" pitchFamily="34" charset="0"/>
                <a:cs typeface="Lato" panose="020F0502020204030203" pitchFamily="34" charset="0"/>
              </a:rPr>
              <a:t> in Q1-2025, 6bp decrease from 5.95% in Q4-2024</a:t>
            </a:r>
          </a:p>
          <a:p>
            <a:pPr marL="628650" lvl="1"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*Adjusts for unused fees, financing and interest rate cap amortization costs, etc.</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Hedge Ratio = 98.3%</a:t>
            </a:r>
          </a:p>
          <a:p>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50" b="1" u="sng">
                <a:solidFill>
                  <a:schemeClr val="tx1"/>
                </a:solidFill>
                <a:latin typeface="Gilroy" panose="00000500000000000000"/>
                <a:ea typeface="Lato" panose="020F0502020204030203" pitchFamily="34" charset="0"/>
                <a:cs typeface="Lato" panose="020F0502020204030203" pitchFamily="34" charset="0"/>
              </a:rPr>
              <a:t>Change in Fair Value of Derivative Instruments, Net</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The value of the derivatives (FMV) rises and falls with the forward SOFR rate. Since Q4, the forward SOFR rate fell ~30bps due to the change in the forward curve. </a:t>
            </a:r>
          </a:p>
          <a:p>
            <a:pPr marL="628650" lvl="1"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$370M worth of contracts, average lifespan of 2 years left on the contracts</a:t>
            </a:r>
          </a:p>
          <a:p>
            <a:pPr marL="628650" lvl="1" indent="-171450">
              <a:buFont typeface="Arial" panose="020B0604020202020204" pitchFamily="34" charset="0"/>
              <a:buChar char="•"/>
            </a:pPr>
            <a:r>
              <a:rPr lang="en-US" sz="1050" u="sng">
                <a:solidFill>
                  <a:schemeClr val="tx1"/>
                </a:solidFill>
                <a:latin typeface="Gilroy" panose="00000500000000000000"/>
                <a:ea typeface="Lato" panose="020F0502020204030203" pitchFamily="34" charset="0"/>
                <a:cs typeface="Lato" panose="020F0502020204030203" pitchFamily="34" charset="0"/>
              </a:rPr>
              <a:t>30bps x $370M x 2 years = ~$1.4M decrease</a:t>
            </a:r>
          </a:p>
        </p:txBody>
      </p:sp>
      <p:sp>
        <p:nvSpPr>
          <p:cNvPr id="14" name="Rectangle 13">
            <a:extLst>
              <a:ext uri="{FF2B5EF4-FFF2-40B4-BE49-F238E27FC236}">
                <a16:creationId xmlns:a16="http://schemas.microsoft.com/office/drawing/2014/main" id="{93126B6D-4489-70E1-BE9D-F01908136A9F}"/>
              </a:ext>
            </a:extLst>
          </p:cNvPr>
          <p:cNvSpPr/>
          <p:nvPr/>
        </p:nvSpPr>
        <p:spPr>
          <a:xfrm>
            <a:off x="6161602" y="828245"/>
            <a:ext cx="5516877" cy="293527"/>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FFC000"/>
                </a:solidFill>
                <a:latin typeface="Gilroy" panose="00000500000000000000"/>
                <a:cs typeface="Arial" panose="020B0604020202020204" pitchFamily="34" charset="0"/>
              </a:rPr>
              <a:t>Key Takeaways</a:t>
            </a:r>
          </a:p>
        </p:txBody>
      </p:sp>
      <p:sp>
        <p:nvSpPr>
          <p:cNvPr id="4" name="Oval 3">
            <a:extLst>
              <a:ext uri="{FF2B5EF4-FFF2-40B4-BE49-F238E27FC236}">
                <a16:creationId xmlns:a16="http://schemas.microsoft.com/office/drawing/2014/main" id="{E31FC1E3-12AC-400D-86A3-F6CF175CB73B}"/>
              </a:ext>
            </a:extLst>
          </p:cNvPr>
          <p:cNvSpPr/>
          <p:nvPr/>
        </p:nvSpPr>
        <p:spPr>
          <a:xfrm>
            <a:off x="5931919" y="171578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5" name="Oval 4">
            <a:extLst>
              <a:ext uri="{FF2B5EF4-FFF2-40B4-BE49-F238E27FC236}">
                <a16:creationId xmlns:a16="http://schemas.microsoft.com/office/drawing/2014/main" id="{55A206C9-2B44-2BC2-9683-F07D47ECCF2C}"/>
              </a:ext>
            </a:extLst>
          </p:cNvPr>
          <p:cNvSpPr/>
          <p:nvPr/>
        </p:nvSpPr>
        <p:spPr>
          <a:xfrm>
            <a:off x="5942201" y="2389068"/>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8" name="Oval 7">
            <a:extLst>
              <a:ext uri="{FF2B5EF4-FFF2-40B4-BE49-F238E27FC236}">
                <a16:creationId xmlns:a16="http://schemas.microsoft.com/office/drawing/2014/main" id="{AC889D5E-B587-BC51-BC71-7D7400D38351}"/>
              </a:ext>
            </a:extLst>
          </p:cNvPr>
          <p:cNvSpPr/>
          <p:nvPr/>
        </p:nvSpPr>
        <p:spPr>
          <a:xfrm>
            <a:off x="5942201" y="351968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15" name="Oval 14">
            <a:extLst>
              <a:ext uri="{FF2B5EF4-FFF2-40B4-BE49-F238E27FC236}">
                <a16:creationId xmlns:a16="http://schemas.microsoft.com/office/drawing/2014/main" id="{387163DE-6E70-5454-0174-20E154E85148}"/>
              </a:ext>
            </a:extLst>
          </p:cNvPr>
          <p:cNvSpPr/>
          <p:nvPr/>
        </p:nvSpPr>
        <p:spPr>
          <a:xfrm>
            <a:off x="510174" y="339805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6" name="Oval 15">
            <a:extLst>
              <a:ext uri="{FF2B5EF4-FFF2-40B4-BE49-F238E27FC236}">
                <a16:creationId xmlns:a16="http://schemas.microsoft.com/office/drawing/2014/main" id="{2C9CD519-F7F5-F273-51E2-0DE4503BBC17}"/>
              </a:ext>
            </a:extLst>
          </p:cNvPr>
          <p:cNvSpPr/>
          <p:nvPr/>
        </p:nvSpPr>
        <p:spPr>
          <a:xfrm>
            <a:off x="510174" y="360253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p>
        </p:txBody>
      </p:sp>
      <p:sp>
        <p:nvSpPr>
          <p:cNvPr id="17" name="Oval 16">
            <a:extLst>
              <a:ext uri="{FF2B5EF4-FFF2-40B4-BE49-F238E27FC236}">
                <a16:creationId xmlns:a16="http://schemas.microsoft.com/office/drawing/2014/main" id="{CD2965A8-E341-492D-57AC-CBE697922CED}"/>
              </a:ext>
            </a:extLst>
          </p:cNvPr>
          <p:cNvSpPr/>
          <p:nvPr/>
        </p:nvSpPr>
        <p:spPr>
          <a:xfrm>
            <a:off x="512267" y="382167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p>
        </p:txBody>
      </p:sp>
      <p:sp>
        <p:nvSpPr>
          <p:cNvPr id="18" name="Oval 17">
            <a:extLst>
              <a:ext uri="{FF2B5EF4-FFF2-40B4-BE49-F238E27FC236}">
                <a16:creationId xmlns:a16="http://schemas.microsoft.com/office/drawing/2014/main" id="{74823986-0554-C3AF-ECAA-FC4630350859}"/>
              </a:ext>
            </a:extLst>
          </p:cNvPr>
          <p:cNvSpPr/>
          <p:nvPr/>
        </p:nvSpPr>
        <p:spPr>
          <a:xfrm>
            <a:off x="525745" y="446498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p>
        </p:txBody>
      </p:sp>
      <p:sp>
        <p:nvSpPr>
          <p:cNvPr id="19" name="Oval 18">
            <a:extLst>
              <a:ext uri="{FF2B5EF4-FFF2-40B4-BE49-F238E27FC236}">
                <a16:creationId xmlns:a16="http://schemas.microsoft.com/office/drawing/2014/main" id="{B676AE6B-F0C4-3C10-A51F-92783C34EFC3}"/>
              </a:ext>
            </a:extLst>
          </p:cNvPr>
          <p:cNvSpPr/>
          <p:nvPr/>
        </p:nvSpPr>
        <p:spPr>
          <a:xfrm>
            <a:off x="5942201" y="300210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0" name="Oval 9">
            <a:extLst>
              <a:ext uri="{FF2B5EF4-FFF2-40B4-BE49-F238E27FC236}">
                <a16:creationId xmlns:a16="http://schemas.microsoft.com/office/drawing/2014/main" id="{903195B0-6D9F-CADD-5838-B1316D303173}"/>
              </a:ext>
            </a:extLst>
          </p:cNvPr>
          <p:cNvSpPr/>
          <p:nvPr/>
        </p:nvSpPr>
        <p:spPr>
          <a:xfrm>
            <a:off x="5925243" y="395219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13" name="Oval 12">
            <a:extLst>
              <a:ext uri="{FF2B5EF4-FFF2-40B4-BE49-F238E27FC236}">
                <a16:creationId xmlns:a16="http://schemas.microsoft.com/office/drawing/2014/main" id="{A5D4E603-BA18-0100-6484-E9D966883397}"/>
              </a:ext>
            </a:extLst>
          </p:cNvPr>
          <p:cNvSpPr/>
          <p:nvPr/>
        </p:nvSpPr>
        <p:spPr>
          <a:xfrm>
            <a:off x="5931919" y="429730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6</a:t>
            </a:r>
            <a:endParaRPr lang="en-US" sz="1200" b="1"/>
          </a:p>
        </p:txBody>
      </p:sp>
      <p:sp>
        <p:nvSpPr>
          <p:cNvPr id="20" name="Oval 19">
            <a:extLst>
              <a:ext uri="{FF2B5EF4-FFF2-40B4-BE49-F238E27FC236}">
                <a16:creationId xmlns:a16="http://schemas.microsoft.com/office/drawing/2014/main" id="{E3C9C61E-0FF9-AC73-6470-2BA2306429D5}"/>
              </a:ext>
            </a:extLst>
          </p:cNvPr>
          <p:cNvSpPr/>
          <p:nvPr/>
        </p:nvSpPr>
        <p:spPr>
          <a:xfrm>
            <a:off x="5916611" y="521956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7</a:t>
            </a:r>
            <a:endParaRPr lang="en-US" sz="1200" b="1"/>
          </a:p>
        </p:txBody>
      </p:sp>
      <p:sp>
        <p:nvSpPr>
          <p:cNvPr id="22" name="Oval 21">
            <a:extLst>
              <a:ext uri="{FF2B5EF4-FFF2-40B4-BE49-F238E27FC236}">
                <a16:creationId xmlns:a16="http://schemas.microsoft.com/office/drawing/2014/main" id="{C222015F-8316-328D-FD75-E023934DED48}"/>
              </a:ext>
            </a:extLst>
          </p:cNvPr>
          <p:cNvSpPr/>
          <p:nvPr/>
        </p:nvSpPr>
        <p:spPr>
          <a:xfrm>
            <a:off x="543531" y="553191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6</a:t>
            </a:r>
            <a:endParaRPr lang="en-US" sz="1200" b="1"/>
          </a:p>
        </p:txBody>
      </p:sp>
      <p:sp>
        <p:nvSpPr>
          <p:cNvPr id="23" name="Oval 22">
            <a:extLst>
              <a:ext uri="{FF2B5EF4-FFF2-40B4-BE49-F238E27FC236}">
                <a16:creationId xmlns:a16="http://schemas.microsoft.com/office/drawing/2014/main" id="{50348578-E874-7DAC-D07A-17B1BDB2F109}"/>
              </a:ext>
            </a:extLst>
          </p:cNvPr>
          <p:cNvSpPr/>
          <p:nvPr/>
        </p:nvSpPr>
        <p:spPr>
          <a:xfrm>
            <a:off x="520851" y="469474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24" name="Oval 23">
            <a:extLst>
              <a:ext uri="{FF2B5EF4-FFF2-40B4-BE49-F238E27FC236}">
                <a16:creationId xmlns:a16="http://schemas.microsoft.com/office/drawing/2014/main" id="{F8EF436C-0715-4F12-FD8A-40BEA56A64A8}"/>
              </a:ext>
            </a:extLst>
          </p:cNvPr>
          <p:cNvSpPr/>
          <p:nvPr/>
        </p:nvSpPr>
        <p:spPr>
          <a:xfrm>
            <a:off x="525745" y="593365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7</a:t>
            </a:r>
            <a:endParaRPr lang="en-US" sz="1200" b="1"/>
          </a:p>
        </p:txBody>
      </p:sp>
      <p:pic>
        <p:nvPicPr>
          <p:cNvPr id="3" name="Picture 2">
            <a:extLst>
              <a:ext uri="{FF2B5EF4-FFF2-40B4-BE49-F238E27FC236}">
                <a16:creationId xmlns:a16="http://schemas.microsoft.com/office/drawing/2014/main" id="{05E692AF-0085-B1C3-51F0-D4308DEDE566}"/>
              </a:ext>
            </a:extLst>
          </p:cNvPr>
          <p:cNvPicPr>
            <a:picLocks noChangeAspect="1"/>
          </p:cNvPicPr>
          <p:nvPr/>
        </p:nvPicPr>
        <p:blipFill>
          <a:blip r:embed="rId4"/>
          <a:stretch>
            <a:fillRect/>
          </a:stretch>
        </p:blipFill>
        <p:spPr>
          <a:xfrm>
            <a:off x="753843" y="809869"/>
            <a:ext cx="5117907" cy="5962491"/>
          </a:xfrm>
          <a:prstGeom prst="rect">
            <a:avLst/>
          </a:prstGeom>
        </p:spPr>
      </p:pic>
    </p:spTree>
    <p:extLst>
      <p:ext uri="{BB962C8B-B14F-4D97-AF65-F5344CB8AC3E}">
        <p14:creationId xmlns:p14="http://schemas.microsoft.com/office/powerpoint/2010/main" val="28573979"/>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Diagonal Corners Rounded 29">
            <a:extLst>
              <a:ext uri="{FF2B5EF4-FFF2-40B4-BE49-F238E27FC236}">
                <a16:creationId xmlns:a16="http://schemas.microsoft.com/office/drawing/2014/main" id="{7E44D76E-BDE7-8748-C3D0-59992A954D51}"/>
              </a:ext>
            </a:extLst>
          </p:cNvPr>
          <p:cNvSpPr/>
          <p:nvPr/>
        </p:nvSpPr>
        <p:spPr>
          <a:xfrm>
            <a:off x="505512" y="5779171"/>
            <a:ext cx="5115360" cy="396457"/>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graphicFrame>
        <p:nvGraphicFramePr>
          <p:cNvPr id="25" name="think-cell data - do not delete" hidden="1">
            <a:extLst>
              <a:ext uri="{FF2B5EF4-FFF2-40B4-BE49-F238E27FC236}">
                <a16:creationId xmlns:a16="http://schemas.microsoft.com/office/drawing/2014/main" id="{D369D6BC-4A93-F8EE-6B46-559B935EB5AA}"/>
              </a:ext>
            </a:extLst>
          </p:cNvPr>
          <p:cNvGraphicFramePr>
            <a:graphicFrameLocks noChangeAspect="1"/>
          </p:cNvGraphicFramePr>
          <p:nvPr>
            <p:custDataLst>
              <p:tags r:id="rId1"/>
            </p:custDataLst>
            <p:extLst>
              <p:ext uri="{D42A27DB-BD31-4B8C-83A1-F6EECF244321}">
                <p14:modId xmlns:p14="http://schemas.microsoft.com/office/powerpoint/2010/main" val="15145398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5" name="think-cell data - do not delete" hidden="1">
                        <a:extLst>
                          <a:ext uri="{FF2B5EF4-FFF2-40B4-BE49-F238E27FC236}">
                            <a16:creationId xmlns:a16="http://schemas.microsoft.com/office/drawing/2014/main" id="{D369D6BC-4A93-F8EE-6B46-559B935EB5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Rectangle: Diagonal Corners Rounded 17">
            <a:extLst>
              <a:ext uri="{FF2B5EF4-FFF2-40B4-BE49-F238E27FC236}">
                <a16:creationId xmlns:a16="http://schemas.microsoft.com/office/drawing/2014/main" id="{ED188B6A-DCB8-1832-84AC-41C0244A1AA8}"/>
              </a:ext>
            </a:extLst>
          </p:cNvPr>
          <p:cNvSpPr/>
          <p:nvPr/>
        </p:nvSpPr>
        <p:spPr>
          <a:xfrm>
            <a:off x="522528" y="5237465"/>
            <a:ext cx="5098343" cy="396457"/>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cxnSp>
        <p:nvCxnSpPr>
          <p:cNvPr id="2" name="Straight Connector 1">
            <a:extLst>
              <a:ext uri="{FF2B5EF4-FFF2-40B4-BE49-F238E27FC236}">
                <a16:creationId xmlns:a16="http://schemas.microsoft.com/office/drawing/2014/main" id="{A6CA014B-AB5E-EBA5-EFCB-92C7D766A00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9476D9-3E49-7F7B-424A-673B37C95E7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0667CBA-2260-673F-68C0-5699EB8537A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F8B561F-71C7-196A-1B7E-B2AFA8F82B75}"/>
              </a:ext>
            </a:extLst>
          </p:cNvPr>
          <p:cNvSpPr>
            <a:spLocks noGrp="1"/>
          </p:cNvSpPr>
          <p:nvPr>
            <p:ph type="title"/>
          </p:nvPr>
        </p:nvSpPr>
        <p:spPr>
          <a:xfrm>
            <a:off x="756110" y="478737"/>
            <a:ext cx="10072437" cy="685481"/>
          </a:xfrm>
        </p:spPr>
        <p:txBody>
          <a:bodyPr vert="horz">
            <a:normAutofit fontScale="90000"/>
          </a:bodyPr>
          <a:lstStyle/>
          <a:p>
            <a:r>
              <a:rPr lang="en-US" sz="2400"/>
              <a:t>Properties NOI Actuals vs. Budget</a:t>
            </a:r>
            <a:br>
              <a:rPr lang="en-US" sz="2400"/>
            </a:br>
            <a:endParaRPr lang="en-US" sz="2400"/>
          </a:p>
        </p:txBody>
      </p:sp>
      <p:sp>
        <p:nvSpPr>
          <p:cNvPr id="8" name="Rectangle 7">
            <a:extLst>
              <a:ext uri="{FF2B5EF4-FFF2-40B4-BE49-F238E27FC236}">
                <a16:creationId xmlns:a16="http://schemas.microsoft.com/office/drawing/2014/main" id="{48D34C67-CCDC-C060-CF60-B8E5B0CA354C}"/>
              </a:ext>
            </a:extLst>
          </p:cNvPr>
          <p:cNvSpPr/>
          <p:nvPr/>
        </p:nvSpPr>
        <p:spPr>
          <a:xfrm>
            <a:off x="7076726" y="1310505"/>
            <a:ext cx="4835962" cy="3680594"/>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100" b="1">
              <a:solidFill>
                <a:schemeClr val="tx1"/>
              </a:solidFill>
              <a:latin typeface="Gilroy" panose="00000500000000000000"/>
            </a:endParaRPr>
          </a:p>
          <a:p>
            <a:r>
              <a:rPr lang="en-US" sz="1100" b="1">
                <a:solidFill>
                  <a:schemeClr val="tx1"/>
                </a:solidFill>
                <a:latin typeface="Gilroy" panose="00000500000000000000"/>
              </a:rPr>
              <a:t>Net Operating Income (NOI)</a:t>
            </a:r>
          </a:p>
          <a:p>
            <a:pPr marL="171450" indent="-171450">
              <a:buFont typeface="Arial" panose="020B0604020202020204" pitchFamily="34" charset="0"/>
              <a:buChar char="•"/>
            </a:pPr>
            <a:r>
              <a:rPr lang="en-US" sz="1100">
                <a:solidFill>
                  <a:schemeClr val="tx1"/>
                </a:solidFill>
                <a:latin typeface="Gilroy" panose="00000500000000000000"/>
              </a:rPr>
              <a:t>Overall, Q1-2025 NOI aligns with the budget</a:t>
            </a:r>
          </a:p>
          <a:p>
            <a:endParaRPr lang="en-US" sz="1100" b="1">
              <a:solidFill>
                <a:schemeClr val="tx1"/>
              </a:solidFill>
              <a:latin typeface="Gilroy" panose="00000500000000000000"/>
            </a:endParaRPr>
          </a:p>
          <a:p>
            <a:r>
              <a:rPr lang="en-US" sz="1100" b="1">
                <a:solidFill>
                  <a:schemeClr val="tx1"/>
                </a:solidFill>
                <a:latin typeface="Gilroy" panose="00000500000000000000"/>
              </a:rPr>
              <a:t>Total Income</a:t>
            </a:r>
          </a:p>
          <a:p>
            <a:pPr marL="171450" indent="-171450">
              <a:buFont typeface="Arial" panose="020B0604020202020204" pitchFamily="34" charset="0"/>
              <a:buChar char="•"/>
            </a:pPr>
            <a:r>
              <a:rPr lang="en-US" sz="1100">
                <a:solidFill>
                  <a:schemeClr val="tx1"/>
                </a:solidFill>
                <a:latin typeface="Gilroy" panose="00000500000000000000"/>
              </a:rPr>
              <a:t>Total income is generally in line with the budget</a:t>
            </a:r>
          </a:p>
          <a:p>
            <a:endParaRPr lang="en-US" sz="1100" b="1">
              <a:solidFill>
                <a:schemeClr val="tx1"/>
              </a:solidFill>
              <a:latin typeface="Gilroy" panose="00000500000000000000"/>
            </a:endParaRPr>
          </a:p>
          <a:p>
            <a:r>
              <a:rPr lang="en-US" sz="1100" b="1">
                <a:solidFill>
                  <a:schemeClr val="tx1"/>
                </a:solidFill>
                <a:latin typeface="Gilroy" panose="00000500000000000000"/>
              </a:rPr>
              <a:t>Other Income</a:t>
            </a:r>
          </a:p>
          <a:p>
            <a:pPr marL="171450" indent="-171450">
              <a:buFont typeface="Arial" panose="020B0604020202020204" pitchFamily="34" charset="0"/>
              <a:buChar char="•"/>
            </a:pPr>
            <a:r>
              <a:rPr lang="en-US" sz="1100">
                <a:solidFill>
                  <a:schemeClr val="tx1"/>
                </a:solidFill>
                <a:latin typeface="Gilroy" panose="00000500000000000000"/>
              </a:rPr>
              <a:t>Includes $65K from a forfeited security deposit of a vacated tenant, as well as late and holdover fees</a:t>
            </a:r>
          </a:p>
          <a:p>
            <a:endParaRPr lang="en-US" sz="1100" b="1">
              <a:solidFill>
                <a:schemeClr val="tx1"/>
              </a:solidFill>
              <a:latin typeface="Gilroy" panose="00000500000000000000"/>
            </a:endParaRPr>
          </a:p>
          <a:p>
            <a:r>
              <a:rPr lang="en-US" sz="1100" b="1">
                <a:solidFill>
                  <a:schemeClr val="tx1"/>
                </a:solidFill>
                <a:latin typeface="Gilroy" panose="00000500000000000000"/>
              </a:rPr>
              <a:t>Operating Expenses (</a:t>
            </a:r>
            <a:r>
              <a:rPr lang="en-US" sz="1100" b="1" err="1">
                <a:solidFill>
                  <a:schemeClr val="tx1"/>
                </a:solidFill>
                <a:latin typeface="Gilroy" panose="00000500000000000000"/>
              </a:rPr>
              <a:t>OpEx</a:t>
            </a:r>
            <a:r>
              <a:rPr lang="en-US" sz="1100" b="1">
                <a:solidFill>
                  <a:schemeClr val="tx1"/>
                </a:solidFill>
                <a:latin typeface="Gilroy" panose="00000500000000000000"/>
              </a:rPr>
              <a:t>)</a:t>
            </a:r>
          </a:p>
          <a:p>
            <a:pPr marL="171450" indent="-171450">
              <a:buFont typeface="Arial" panose="020B0604020202020204" pitchFamily="34" charset="0"/>
              <a:buChar char="•"/>
            </a:pPr>
            <a:r>
              <a:rPr lang="en-US" sz="1100">
                <a:solidFill>
                  <a:schemeClr val="tx1"/>
                </a:solidFill>
                <a:latin typeface="Gilroy" panose="00000500000000000000"/>
              </a:rPr>
              <a:t>Slightly above budget due to $150K expected to be billed back from tenants, and approximately $150K of non-recoverable expenses (consideration needed for potential CapEx reclassification)</a:t>
            </a:r>
          </a:p>
          <a:p>
            <a:endParaRPr lang="en-US" sz="1100" b="1">
              <a:solidFill>
                <a:schemeClr val="tx1"/>
              </a:solidFill>
              <a:latin typeface="Gilroy" panose="00000500000000000000"/>
            </a:endParaRPr>
          </a:p>
          <a:p>
            <a:r>
              <a:rPr lang="en-US" sz="1100" b="1">
                <a:solidFill>
                  <a:schemeClr val="tx1"/>
                </a:solidFill>
                <a:latin typeface="Gilroy" panose="00000500000000000000"/>
              </a:rPr>
              <a:t>Bad Debt Expense</a:t>
            </a:r>
          </a:p>
          <a:p>
            <a:pPr marL="171450" indent="-171450">
              <a:buFont typeface="Arial" panose="020B0604020202020204" pitchFamily="34" charset="0"/>
              <a:buChar char="•"/>
            </a:pPr>
            <a:r>
              <a:rPr lang="en-US" sz="1100">
                <a:solidFill>
                  <a:schemeClr val="tx1"/>
                </a:solidFill>
                <a:latin typeface="Gilroy" panose="00000500000000000000"/>
              </a:rPr>
              <a:t>During the quarter, we recovered some previously recognized bad debt, which was not included in the budget</a:t>
            </a:r>
            <a:endParaRPr lang="en-US" sz="1000">
              <a:solidFill>
                <a:schemeClr val="tx1"/>
              </a:solidFill>
              <a:latin typeface="Gilroy" panose="00000500000000000000"/>
              <a:cs typeface="Arial" panose="020B0604020202020204" pitchFamily="34" charset="0"/>
            </a:endParaRPr>
          </a:p>
        </p:txBody>
      </p:sp>
      <p:sp>
        <p:nvSpPr>
          <p:cNvPr id="17" name="TextBox 16">
            <a:extLst>
              <a:ext uri="{FF2B5EF4-FFF2-40B4-BE49-F238E27FC236}">
                <a16:creationId xmlns:a16="http://schemas.microsoft.com/office/drawing/2014/main" id="{F771780F-CBB4-A512-C9BD-2F415A44281C}"/>
              </a:ext>
            </a:extLst>
          </p:cNvPr>
          <p:cNvSpPr txBox="1">
            <a:spLocks noChangeArrowheads="1"/>
          </p:cNvSpPr>
          <p:nvPr/>
        </p:nvSpPr>
        <p:spPr bwMode="auto">
          <a:xfrm>
            <a:off x="997600" y="5314972"/>
            <a:ext cx="47603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000">
                <a:latin typeface="Gilroy" panose="00000500000000000000"/>
              </a:rPr>
              <a:t>Budget column represents 2025 property-level budgets. </a:t>
            </a:r>
            <a:endParaRPr lang="en-IL" sz="1000">
              <a:latin typeface="Gilroy" panose="00000500000000000000"/>
            </a:endParaRPr>
          </a:p>
        </p:txBody>
      </p:sp>
      <p:grpSp>
        <p:nvGrpSpPr>
          <p:cNvPr id="19" name="Group 18">
            <a:extLst>
              <a:ext uri="{FF2B5EF4-FFF2-40B4-BE49-F238E27FC236}">
                <a16:creationId xmlns:a16="http://schemas.microsoft.com/office/drawing/2014/main" id="{CC9CFCC7-AAB6-EE23-31A4-E2BF4BB0736E}"/>
              </a:ext>
            </a:extLst>
          </p:cNvPr>
          <p:cNvGrpSpPr/>
          <p:nvPr/>
        </p:nvGrpSpPr>
        <p:grpSpPr>
          <a:xfrm>
            <a:off x="523426" y="5241744"/>
            <a:ext cx="432100" cy="391068"/>
            <a:chOff x="280579" y="4267200"/>
            <a:chExt cx="1115242" cy="1318450"/>
          </a:xfrm>
        </p:grpSpPr>
        <p:sp>
          <p:nvSpPr>
            <p:cNvPr id="20" name="Rectangle: Diagonal Corners Rounded 19">
              <a:extLst>
                <a:ext uri="{FF2B5EF4-FFF2-40B4-BE49-F238E27FC236}">
                  <a16:creationId xmlns:a16="http://schemas.microsoft.com/office/drawing/2014/main" id="{1B4B6C7F-BC3A-E6B9-51BE-8EAB43962109}"/>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21" name="Graphic 20" descr="Open book outline">
              <a:extLst>
                <a:ext uri="{FF2B5EF4-FFF2-40B4-BE49-F238E27FC236}">
                  <a16:creationId xmlns:a16="http://schemas.microsoft.com/office/drawing/2014/main" id="{0999779C-8799-344F-9B9F-972D0561C0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488" y="4541325"/>
              <a:ext cx="893423" cy="841373"/>
            </a:xfrm>
            <a:prstGeom prst="rect">
              <a:avLst/>
            </a:prstGeom>
          </p:spPr>
        </p:pic>
      </p:grpSp>
      <p:sp>
        <p:nvSpPr>
          <p:cNvPr id="10" name="Rectangle 9">
            <a:extLst>
              <a:ext uri="{FF2B5EF4-FFF2-40B4-BE49-F238E27FC236}">
                <a16:creationId xmlns:a16="http://schemas.microsoft.com/office/drawing/2014/main" id="{7EAB285D-8160-78A2-C31A-1392DBACC82F}"/>
              </a:ext>
            </a:extLst>
          </p:cNvPr>
          <p:cNvSpPr/>
          <p:nvPr/>
        </p:nvSpPr>
        <p:spPr>
          <a:xfrm>
            <a:off x="7079341" y="1024327"/>
            <a:ext cx="4835962" cy="283728"/>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latin typeface="Arial" panose="020B0604020202020204" pitchFamily="34" charset="0"/>
                <a:cs typeface="Arial" panose="020B0604020202020204" pitchFamily="34" charset="0"/>
              </a:rPr>
              <a:t>Key Takeaways</a:t>
            </a:r>
          </a:p>
        </p:txBody>
      </p:sp>
      <p:sp>
        <p:nvSpPr>
          <p:cNvPr id="27" name="Rectangle: Diagonal Corners Rounded 26">
            <a:extLst>
              <a:ext uri="{FF2B5EF4-FFF2-40B4-BE49-F238E27FC236}">
                <a16:creationId xmlns:a16="http://schemas.microsoft.com/office/drawing/2014/main" id="{039287A4-6A63-49F9-BE6D-6E63BD1AAA78}"/>
              </a:ext>
            </a:extLst>
          </p:cNvPr>
          <p:cNvSpPr/>
          <p:nvPr/>
        </p:nvSpPr>
        <p:spPr>
          <a:xfrm>
            <a:off x="501439" y="5786759"/>
            <a:ext cx="500234" cy="411561"/>
          </a:xfrm>
          <a:prstGeom prst="round2DiagRect">
            <a:avLst>
              <a:gd name="adj1" fmla="val 26492"/>
              <a:gd name="adj2" fmla="val 0"/>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28" name="Graphic 27" descr="Lightbulb with solid fill">
            <a:extLst>
              <a:ext uri="{FF2B5EF4-FFF2-40B4-BE49-F238E27FC236}">
                <a16:creationId xmlns:a16="http://schemas.microsoft.com/office/drawing/2014/main" id="{944C87EC-EB4A-6927-0C2E-D593D693B6F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0900" y="5804015"/>
            <a:ext cx="333323" cy="333323"/>
          </a:xfrm>
          <a:prstGeom prst="rect">
            <a:avLst/>
          </a:prstGeom>
        </p:spPr>
      </p:pic>
      <p:sp>
        <p:nvSpPr>
          <p:cNvPr id="29" name="TextBox 28">
            <a:extLst>
              <a:ext uri="{FF2B5EF4-FFF2-40B4-BE49-F238E27FC236}">
                <a16:creationId xmlns:a16="http://schemas.microsoft.com/office/drawing/2014/main" id="{574CED6A-9478-88D5-BD53-84DBAFB5A71C}"/>
              </a:ext>
            </a:extLst>
          </p:cNvPr>
          <p:cNvSpPr txBox="1"/>
          <p:nvPr/>
        </p:nvSpPr>
        <p:spPr>
          <a:xfrm>
            <a:off x="989612" y="5797883"/>
            <a:ext cx="4835963" cy="400110"/>
          </a:xfrm>
          <a:prstGeom prst="rect">
            <a:avLst/>
          </a:prstGeom>
          <a:noFill/>
        </p:spPr>
        <p:txBody>
          <a:bodyPr wrap="square" rtlCol="0">
            <a:spAutoFit/>
          </a:bodyPr>
          <a:lstStyle/>
          <a:p>
            <a:r>
              <a:rPr lang="en-US" sz="1000">
                <a:solidFill>
                  <a:srgbClr val="000000"/>
                </a:solidFill>
                <a:latin typeface="Gilroy" panose="00000500000000000000"/>
                <a:ea typeface="Lato" panose="020F0502020204030203" pitchFamily="34" charset="0"/>
                <a:cs typeface="Lato" panose="020F0502020204030203" pitchFamily="34" charset="0"/>
              </a:rPr>
              <a:t>Actuals vs. Budget Analysis </a:t>
            </a:r>
            <a:r>
              <a:rPr lang="en-US" sz="1000" u="none" strike="noStrike" baseline="0">
                <a:solidFill>
                  <a:srgbClr val="000000"/>
                </a:solidFill>
                <a:latin typeface="Gilroy" panose="00000500000000000000"/>
                <a:ea typeface="Lato" panose="020F0502020204030203" pitchFamily="34" charset="0"/>
                <a:cs typeface="Lato" panose="020F0502020204030203" pitchFamily="34" charset="0"/>
              </a:rPr>
              <a:t>includes all properties of the Fund as of Q1-2025</a:t>
            </a:r>
            <a:r>
              <a:rPr lang="en-US" sz="1000">
                <a:solidFill>
                  <a:srgbClr val="000000"/>
                </a:solidFill>
                <a:latin typeface="Gilroy" panose="00000500000000000000"/>
                <a:ea typeface="Lato" panose="020F0502020204030203" pitchFamily="34" charset="0"/>
                <a:cs typeface="Lato" panose="020F0502020204030203" pitchFamily="34" charset="0"/>
              </a:rPr>
              <a:t>, excluding 6704 North 54th Street (acquired during Q4 2024).</a:t>
            </a:r>
            <a:endParaRPr lang="en-US" sz="1000" u="none" strike="noStrike" baseline="0">
              <a:solidFill>
                <a:srgbClr val="000000"/>
              </a:solidFill>
              <a:latin typeface="Gilroy" panose="00000500000000000000"/>
              <a:ea typeface="Lato" panose="020F0502020204030203" pitchFamily="34" charset="0"/>
              <a:cs typeface="Lato" panose="020F0502020204030203" pitchFamily="34" charset="0"/>
            </a:endParaRPr>
          </a:p>
        </p:txBody>
      </p:sp>
      <p:sp>
        <p:nvSpPr>
          <p:cNvPr id="6" name="Oval 5">
            <a:extLst>
              <a:ext uri="{FF2B5EF4-FFF2-40B4-BE49-F238E27FC236}">
                <a16:creationId xmlns:a16="http://schemas.microsoft.com/office/drawing/2014/main" id="{686929B0-912C-0FD9-7B14-731296F1E91E}"/>
              </a:ext>
            </a:extLst>
          </p:cNvPr>
          <p:cNvSpPr/>
          <p:nvPr/>
        </p:nvSpPr>
        <p:spPr>
          <a:xfrm>
            <a:off x="213810" y="226111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7" name="Oval 6">
            <a:extLst>
              <a:ext uri="{FF2B5EF4-FFF2-40B4-BE49-F238E27FC236}">
                <a16:creationId xmlns:a16="http://schemas.microsoft.com/office/drawing/2014/main" id="{ABEF2312-4895-237B-42AA-312360F14181}"/>
              </a:ext>
            </a:extLst>
          </p:cNvPr>
          <p:cNvSpPr/>
          <p:nvPr/>
        </p:nvSpPr>
        <p:spPr>
          <a:xfrm>
            <a:off x="215818" y="203568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1" name="Oval 10">
            <a:extLst>
              <a:ext uri="{FF2B5EF4-FFF2-40B4-BE49-F238E27FC236}">
                <a16:creationId xmlns:a16="http://schemas.microsoft.com/office/drawing/2014/main" id="{B13CABA4-DFBC-323A-29FE-719599E588AB}"/>
              </a:ext>
            </a:extLst>
          </p:cNvPr>
          <p:cNvSpPr/>
          <p:nvPr/>
        </p:nvSpPr>
        <p:spPr>
          <a:xfrm>
            <a:off x="204285" y="365911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3" name="Oval 12">
            <a:extLst>
              <a:ext uri="{FF2B5EF4-FFF2-40B4-BE49-F238E27FC236}">
                <a16:creationId xmlns:a16="http://schemas.microsoft.com/office/drawing/2014/main" id="{DD117CCD-850C-2B83-92C5-615EEFC08441}"/>
              </a:ext>
            </a:extLst>
          </p:cNvPr>
          <p:cNvSpPr/>
          <p:nvPr/>
        </p:nvSpPr>
        <p:spPr>
          <a:xfrm>
            <a:off x="6841560" y="219992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4" name="Oval 13">
            <a:extLst>
              <a:ext uri="{FF2B5EF4-FFF2-40B4-BE49-F238E27FC236}">
                <a16:creationId xmlns:a16="http://schemas.microsoft.com/office/drawing/2014/main" id="{396C0915-0F5A-2B4A-9DF0-B140D9749679}"/>
              </a:ext>
            </a:extLst>
          </p:cNvPr>
          <p:cNvSpPr/>
          <p:nvPr/>
        </p:nvSpPr>
        <p:spPr>
          <a:xfrm>
            <a:off x="6841560" y="276493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5" name="Oval 14">
            <a:extLst>
              <a:ext uri="{FF2B5EF4-FFF2-40B4-BE49-F238E27FC236}">
                <a16:creationId xmlns:a16="http://schemas.microsoft.com/office/drawing/2014/main" id="{B129555E-F169-841E-8D5D-4DBDAEC6DF96}"/>
              </a:ext>
            </a:extLst>
          </p:cNvPr>
          <p:cNvSpPr/>
          <p:nvPr/>
        </p:nvSpPr>
        <p:spPr>
          <a:xfrm>
            <a:off x="6837839" y="344690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23" name="Oval 22">
            <a:extLst>
              <a:ext uri="{FF2B5EF4-FFF2-40B4-BE49-F238E27FC236}">
                <a16:creationId xmlns:a16="http://schemas.microsoft.com/office/drawing/2014/main" id="{4DE882B8-E276-7722-51CE-2008C7423DDA}"/>
              </a:ext>
            </a:extLst>
          </p:cNvPr>
          <p:cNvSpPr/>
          <p:nvPr/>
        </p:nvSpPr>
        <p:spPr>
          <a:xfrm>
            <a:off x="224157" y="437908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24" name="Oval 23">
            <a:extLst>
              <a:ext uri="{FF2B5EF4-FFF2-40B4-BE49-F238E27FC236}">
                <a16:creationId xmlns:a16="http://schemas.microsoft.com/office/drawing/2014/main" id="{E87443FE-86C6-0CBD-B4CD-EA70ED2308E7}"/>
              </a:ext>
            </a:extLst>
          </p:cNvPr>
          <p:cNvSpPr/>
          <p:nvPr/>
        </p:nvSpPr>
        <p:spPr>
          <a:xfrm>
            <a:off x="6841560" y="426415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pic>
        <p:nvPicPr>
          <p:cNvPr id="12" name="Graphic 8">
            <a:extLst>
              <a:ext uri="{FF2B5EF4-FFF2-40B4-BE49-F238E27FC236}">
                <a16:creationId xmlns:a16="http://schemas.microsoft.com/office/drawing/2014/main" id="{4E6251D7-C4D9-30AE-161D-3A3D9F992EF7}"/>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096000" y="5174396"/>
            <a:ext cx="497138" cy="471571"/>
          </a:xfrm>
          <a:prstGeom prst="rect">
            <a:avLst/>
          </a:prstGeom>
        </p:spPr>
      </p:pic>
      <p:sp>
        <p:nvSpPr>
          <p:cNvPr id="16" name="TextBox 15">
            <a:extLst>
              <a:ext uri="{FF2B5EF4-FFF2-40B4-BE49-F238E27FC236}">
                <a16:creationId xmlns:a16="http://schemas.microsoft.com/office/drawing/2014/main" id="{5190107C-817A-9166-711E-B016F283E0B3}"/>
              </a:ext>
            </a:extLst>
          </p:cNvPr>
          <p:cNvSpPr txBox="1"/>
          <p:nvPr/>
        </p:nvSpPr>
        <p:spPr>
          <a:xfrm>
            <a:off x="5570258" y="5669373"/>
            <a:ext cx="1592338" cy="523220"/>
          </a:xfrm>
          <a:prstGeom prst="rect">
            <a:avLst/>
          </a:prstGeom>
          <a:noFill/>
        </p:spPr>
        <p:txBody>
          <a:bodyPr wrap="square" rtlCol="0">
            <a:spAutoFit/>
          </a:bodyPr>
          <a:lstStyle/>
          <a:p>
            <a:pPr algn="ctr"/>
            <a:r>
              <a:rPr lang="en-US" sz="1400">
                <a:solidFill>
                  <a:srgbClr val="FFC000"/>
                </a:solidFill>
              </a:rPr>
              <a:t>$1,023M </a:t>
            </a:r>
          </a:p>
          <a:p>
            <a:pPr algn="ctr"/>
            <a:r>
              <a:rPr lang="en-US" sz="1400"/>
              <a:t>WATC</a:t>
            </a:r>
            <a:endParaRPr lang="en-IL" sz="1400"/>
          </a:p>
        </p:txBody>
      </p:sp>
      <p:pic>
        <p:nvPicPr>
          <p:cNvPr id="22" name="Picture 21">
            <a:extLst>
              <a:ext uri="{FF2B5EF4-FFF2-40B4-BE49-F238E27FC236}">
                <a16:creationId xmlns:a16="http://schemas.microsoft.com/office/drawing/2014/main" id="{FBB370FB-81B1-D63A-9D93-F2136CF4DDCA}"/>
              </a:ext>
            </a:extLst>
          </p:cNvPr>
          <p:cNvPicPr>
            <a:picLocks noChangeAspect="1"/>
          </p:cNvPicPr>
          <p:nvPr/>
        </p:nvPicPr>
        <p:blipFill>
          <a:blip r:embed="rId12"/>
          <a:stretch>
            <a:fillRect/>
          </a:stretch>
        </p:blipFill>
        <p:spPr>
          <a:xfrm>
            <a:off x="496482" y="1015998"/>
            <a:ext cx="6284881" cy="3945970"/>
          </a:xfrm>
          <a:prstGeom prst="rect">
            <a:avLst/>
          </a:prstGeom>
        </p:spPr>
      </p:pic>
    </p:spTree>
    <p:extLst>
      <p:ext uri="{BB962C8B-B14F-4D97-AF65-F5344CB8AC3E}">
        <p14:creationId xmlns:p14="http://schemas.microsoft.com/office/powerpoint/2010/main" val="1390811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CD8A-1FD6-ECCB-47BE-1CA028DDBCEF}"/>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8CAC1C8-5043-3F5F-68E8-EB8FE587EB4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15680C4-A77F-A312-3E49-D57DBCE2D9C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E1599C-ED5D-9743-5075-C5C6A446A2F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CB82B90-BDA9-B3AA-655C-FE9D32770C42}"/>
              </a:ext>
            </a:extLst>
          </p:cNvPr>
          <p:cNvSpPr/>
          <p:nvPr/>
        </p:nvSpPr>
        <p:spPr>
          <a:xfrm>
            <a:off x="7093829" y="887533"/>
            <a:ext cx="4636054" cy="257973"/>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FFC000"/>
                </a:solidFill>
                <a:latin typeface="Gilroy" panose="00000500000000000000"/>
                <a:cs typeface="Arial" panose="020B0604020202020204" pitchFamily="34" charset="0"/>
              </a:rPr>
              <a:t>Key Takeaways</a:t>
            </a:r>
          </a:p>
        </p:txBody>
      </p:sp>
      <p:sp>
        <p:nvSpPr>
          <p:cNvPr id="4" name="Oval 3">
            <a:extLst>
              <a:ext uri="{FF2B5EF4-FFF2-40B4-BE49-F238E27FC236}">
                <a16:creationId xmlns:a16="http://schemas.microsoft.com/office/drawing/2014/main" id="{5422824D-3437-C6A5-4F36-0DE4277104CE}"/>
              </a:ext>
            </a:extLst>
          </p:cNvPr>
          <p:cNvSpPr/>
          <p:nvPr/>
        </p:nvSpPr>
        <p:spPr>
          <a:xfrm>
            <a:off x="6858364" y="187697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5" name="Oval 4">
            <a:extLst>
              <a:ext uri="{FF2B5EF4-FFF2-40B4-BE49-F238E27FC236}">
                <a16:creationId xmlns:a16="http://schemas.microsoft.com/office/drawing/2014/main" id="{20F99A37-DED8-8B2A-2245-E413D45FD596}"/>
              </a:ext>
            </a:extLst>
          </p:cNvPr>
          <p:cNvSpPr/>
          <p:nvPr/>
        </p:nvSpPr>
        <p:spPr>
          <a:xfrm>
            <a:off x="6866736" y="270215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0" name="Title 9">
            <a:extLst>
              <a:ext uri="{FF2B5EF4-FFF2-40B4-BE49-F238E27FC236}">
                <a16:creationId xmlns:a16="http://schemas.microsoft.com/office/drawing/2014/main" id="{78C05CFB-FE82-55BB-7C2B-D6A9A81195C9}"/>
              </a:ext>
            </a:extLst>
          </p:cNvPr>
          <p:cNvSpPr>
            <a:spLocks noGrp="1"/>
          </p:cNvSpPr>
          <p:nvPr>
            <p:ph type="title"/>
          </p:nvPr>
        </p:nvSpPr>
        <p:spPr>
          <a:xfrm>
            <a:off x="779773" y="354612"/>
            <a:ext cx="10072437" cy="685481"/>
          </a:xfrm>
        </p:spPr>
        <p:txBody>
          <a:bodyPr>
            <a:normAutofit/>
          </a:bodyPr>
          <a:lstStyle/>
          <a:p>
            <a:r>
              <a:rPr lang="en-US" sz="2400"/>
              <a:t>Same Store Analysis</a:t>
            </a:r>
          </a:p>
        </p:txBody>
      </p:sp>
      <p:sp>
        <p:nvSpPr>
          <p:cNvPr id="12" name="Rectangle 11">
            <a:extLst>
              <a:ext uri="{FF2B5EF4-FFF2-40B4-BE49-F238E27FC236}">
                <a16:creationId xmlns:a16="http://schemas.microsoft.com/office/drawing/2014/main" id="{3EE53E36-704B-B395-9AB2-E0DBD3B30016}"/>
              </a:ext>
            </a:extLst>
          </p:cNvPr>
          <p:cNvSpPr/>
          <p:nvPr/>
        </p:nvSpPr>
        <p:spPr>
          <a:xfrm>
            <a:off x="7093829" y="1144671"/>
            <a:ext cx="4636053" cy="3655929"/>
          </a:xfrm>
          <a:prstGeom prst="rect">
            <a:avLst/>
          </a:prstGeom>
          <a:solidFill>
            <a:schemeClr val="tx2">
              <a:lumMod val="20000"/>
              <a:lumOff val="80000"/>
            </a:schemeClr>
          </a:solidFill>
          <a:ln w="12700"/>
        </p:spPr>
        <p:style>
          <a:lnRef idx="2">
            <a:schemeClr val="dk1"/>
          </a:lnRef>
          <a:fillRef idx="1">
            <a:schemeClr val="lt1"/>
          </a:fillRef>
          <a:effectRef idx="0">
            <a:schemeClr val="dk1"/>
          </a:effectRef>
          <a:fontRef idx="minor">
            <a:schemeClr val="dk1"/>
          </a:fontRef>
        </p:style>
        <p:txBody>
          <a:bodyPr rtlCol="0" anchor="ctr"/>
          <a:lstStyle/>
          <a:p>
            <a:r>
              <a:rPr lang="en-US" sz="1100" b="1" u="sng">
                <a:solidFill>
                  <a:schemeClr val="tx1"/>
                </a:solidFill>
                <a:latin typeface="Gilroy" panose="00000500000000000000"/>
                <a:cs typeface="Arial" panose="020B0604020202020204" pitchFamily="34" charset="0"/>
              </a:rPr>
              <a:t>Overall</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Same Store NOI decreased ~$0.4M in Q1 2025, compared to Q4 2024</a:t>
            </a:r>
          </a:p>
          <a:p>
            <a:endParaRPr lang="en-US" sz="700">
              <a:solidFill>
                <a:schemeClr val="tx1"/>
              </a:solidFill>
              <a:highlight>
                <a:srgbClr val="FFFF00"/>
              </a:highlight>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Operating Expenses</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Operating expenses increased by $500K, primarily due to Snow Removal and Gas/Fuel costs, which combined for about $400K, which are cyclical.</a:t>
            </a:r>
          </a:p>
          <a:p>
            <a:pPr marL="628650" lvl="1"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Expense increases in line with Q1 budget</a:t>
            </a:r>
          </a:p>
          <a:p>
            <a:endParaRPr lang="en-US" sz="1100" b="1">
              <a:solidFill>
                <a:schemeClr val="tx1"/>
              </a:solidFill>
              <a:highlight>
                <a:srgbClr val="FFFF00"/>
              </a:highlight>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Bad Debt Expense</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A number of collections of amounts that were previously written off were made during the quarter. The largest two amounts collected were from Greif and Motorvation for $200K and $300K, respectively</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18 Railroad – additional $150k write-off in Q1 compared to Q4 provision</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3 additional write-offs during Q – no provision</a:t>
            </a:r>
          </a:p>
          <a:p>
            <a:pPr marL="171450" indent="-171450">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Non-Recurring Other Income (No Impact on NOI)</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Current quarter the balance is primarily made up of $600K of termination fees</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Prior quarter amount from insurance proceeds </a:t>
            </a:r>
          </a:p>
        </p:txBody>
      </p:sp>
      <p:sp>
        <p:nvSpPr>
          <p:cNvPr id="3" name="Oval 2">
            <a:extLst>
              <a:ext uri="{FF2B5EF4-FFF2-40B4-BE49-F238E27FC236}">
                <a16:creationId xmlns:a16="http://schemas.microsoft.com/office/drawing/2014/main" id="{1F97C32D-7613-2B52-9126-0ECC2E3B5F75}"/>
              </a:ext>
            </a:extLst>
          </p:cNvPr>
          <p:cNvSpPr/>
          <p:nvPr/>
        </p:nvSpPr>
        <p:spPr>
          <a:xfrm>
            <a:off x="348718" y="233260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0" name="Oval 9">
            <a:extLst>
              <a:ext uri="{FF2B5EF4-FFF2-40B4-BE49-F238E27FC236}">
                <a16:creationId xmlns:a16="http://schemas.microsoft.com/office/drawing/2014/main" id="{6DA975D8-5F17-9DF3-F6CD-431C35C210C2}"/>
              </a:ext>
            </a:extLst>
          </p:cNvPr>
          <p:cNvSpPr/>
          <p:nvPr/>
        </p:nvSpPr>
        <p:spPr>
          <a:xfrm>
            <a:off x="347033" y="304035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5" name="Oval 14">
            <a:extLst>
              <a:ext uri="{FF2B5EF4-FFF2-40B4-BE49-F238E27FC236}">
                <a16:creationId xmlns:a16="http://schemas.microsoft.com/office/drawing/2014/main" id="{FB52B20F-CCE1-A2E9-C8C4-2FB901455292}"/>
              </a:ext>
            </a:extLst>
          </p:cNvPr>
          <p:cNvSpPr/>
          <p:nvPr/>
        </p:nvSpPr>
        <p:spPr>
          <a:xfrm>
            <a:off x="338271" y="537295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9" name="Oval 18">
            <a:extLst>
              <a:ext uri="{FF2B5EF4-FFF2-40B4-BE49-F238E27FC236}">
                <a16:creationId xmlns:a16="http://schemas.microsoft.com/office/drawing/2014/main" id="{A512EA25-01FB-8717-E4CE-17041A1E30B4}"/>
              </a:ext>
            </a:extLst>
          </p:cNvPr>
          <p:cNvSpPr/>
          <p:nvPr/>
        </p:nvSpPr>
        <p:spPr>
          <a:xfrm>
            <a:off x="6858364" y="390896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8" name="Rectangle: Diagonal Corners Rounded 17">
            <a:extLst>
              <a:ext uri="{FF2B5EF4-FFF2-40B4-BE49-F238E27FC236}">
                <a16:creationId xmlns:a16="http://schemas.microsoft.com/office/drawing/2014/main" id="{C1E12508-9C68-1019-915A-235A5F420395}"/>
              </a:ext>
            </a:extLst>
          </p:cNvPr>
          <p:cNvSpPr/>
          <p:nvPr/>
        </p:nvSpPr>
        <p:spPr>
          <a:xfrm>
            <a:off x="7089188" y="5307152"/>
            <a:ext cx="4640693" cy="396457"/>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21" name="Rectangle: Diagonal Corners Rounded 20">
            <a:extLst>
              <a:ext uri="{FF2B5EF4-FFF2-40B4-BE49-F238E27FC236}">
                <a16:creationId xmlns:a16="http://schemas.microsoft.com/office/drawing/2014/main" id="{87556308-5FA9-BE85-C274-BF0FF92ED3DB}"/>
              </a:ext>
            </a:extLst>
          </p:cNvPr>
          <p:cNvSpPr/>
          <p:nvPr/>
        </p:nvSpPr>
        <p:spPr>
          <a:xfrm>
            <a:off x="7093828" y="4868800"/>
            <a:ext cx="4654359" cy="396457"/>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22" name="TextBox 21">
            <a:extLst>
              <a:ext uri="{FF2B5EF4-FFF2-40B4-BE49-F238E27FC236}">
                <a16:creationId xmlns:a16="http://schemas.microsoft.com/office/drawing/2014/main" id="{8AB4711B-51BC-BC31-6CDE-A5E1476B214B}"/>
              </a:ext>
            </a:extLst>
          </p:cNvPr>
          <p:cNvSpPr txBox="1">
            <a:spLocks noChangeArrowheads="1"/>
          </p:cNvSpPr>
          <p:nvPr/>
        </p:nvSpPr>
        <p:spPr bwMode="auto">
          <a:xfrm>
            <a:off x="7483845" y="4861491"/>
            <a:ext cx="42115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pPr>
              <a:defRPr/>
            </a:pPr>
            <a:r>
              <a:rPr lang="en-US" sz="1000" u="none" strike="noStrike" baseline="0">
                <a:solidFill>
                  <a:srgbClr val="000000"/>
                </a:solidFill>
                <a:latin typeface="Gilroy" panose="00000500000000000000"/>
                <a:ea typeface="Lato" panose="020F0502020204030203" pitchFamily="34" charset="0"/>
                <a:cs typeface="Lato" panose="020F0502020204030203" pitchFamily="34" charset="0"/>
              </a:rPr>
              <a:t>Includes all properties of the Fund as of Q1-2025</a:t>
            </a:r>
            <a:r>
              <a:rPr lang="en-US" sz="1000">
                <a:solidFill>
                  <a:srgbClr val="000000"/>
                </a:solidFill>
                <a:latin typeface="Gilroy" panose="00000500000000000000"/>
                <a:ea typeface="Lato" panose="020F0502020204030203" pitchFamily="34" charset="0"/>
                <a:cs typeface="Lato" panose="020F0502020204030203" pitchFamily="34" charset="0"/>
              </a:rPr>
              <a:t>, excluding 6704 North 54th Street (acquired during Q4 2024).</a:t>
            </a:r>
          </a:p>
        </p:txBody>
      </p:sp>
      <p:grpSp>
        <p:nvGrpSpPr>
          <p:cNvPr id="23" name="Group 22">
            <a:extLst>
              <a:ext uri="{FF2B5EF4-FFF2-40B4-BE49-F238E27FC236}">
                <a16:creationId xmlns:a16="http://schemas.microsoft.com/office/drawing/2014/main" id="{08A627F3-129A-1F47-6D71-3325D1E04558}"/>
              </a:ext>
            </a:extLst>
          </p:cNvPr>
          <p:cNvGrpSpPr/>
          <p:nvPr/>
        </p:nvGrpSpPr>
        <p:grpSpPr>
          <a:xfrm>
            <a:off x="7095372" y="4870080"/>
            <a:ext cx="432100" cy="391068"/>
            <a:chOff x="280579" y="4267200"/>
            <a:chExt cx="1115242" cy="1318450"/>
          </a:xfrm>
        </p:grpSpPr>
        <p:sp>
          <p:nvSpPr>
            <p:cNvPr id="24" name="Rectangle: Diagonal Corners Rounded 23">
              <a:extLst>
                <a:ext uri="{FF2B5EF4-FFF2-40B4-BE49-F238E27FC236}">
                  <a16:creationId xmlns:a16="http://schemas.microsoft.com/office/drawing/2014/main" id="{1C09A9F8-49B2-E21D-0359-BF656866A530}"/>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25" name="Graphic 24" descr="Open book outline">
              <a:extLst>
                <a:ext uri="{FF2B5EF4-FFF2-40B4-BE49-F238E27FC236}">
                  <a16:creationId xmlns:a16="http://schemas.microsoft.com/office/drawing/2014/main" id="{9D2F00D2-7DF1-39D6-7FE8-68155FF4D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88" y="4541325"/>
              <a:ext cx="893423" cy="841373"/>
            </a:xfrm>
            <a:prstGeom prst="rect">
              <a:avLst/>
            </a:prstGeom>
          </p:spPr>
        </p:pic>
      </p:grpSp>
      <p:sp>
        <p:nvSpPr>
          <p:cNvPr id="27" name="Rectangle: Diagonal Corners Rounded 26">
            <a:extLst>
              <a:ext uri="{FF2B5EF4-FFF2-40B4-BE49-F238E27FC236}">
                <a16:creationId xmlns:a16="http://schemas.microsoft.com/office/drawing/2014/main" id="{424210FB-9F5E-22EB-CD71-E1C79CF7BE46}"/>
              </a:ext>
            </a:extLst>
          </p:cNvPr>
          <p:cNvSpPr/>
          <p:nvPr/>
        </p:nvSpPr>
        <p:spPr>
          <a:xfrm>
            <a:off x="7089189" y="5306194"/>
            <a:ext cx="429768" cy="393192"/>
          </a:xfrm>
          <a:prstGeom prst="round2DiagRect">
            <a:avLst>
              <a:gd name="adj1" fmla="val 26492"/>
              <a:gd name="adj2" fmla="val 0"/>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28" name="Graphic 27" descr="Lightbulb with solid fill">
            <a:extLst>
              <a:ext uri="{FF2B5EF4-FFF2-40B4-BE49-F238E27FC236}">
                <a16:creationId xmlns:a16="http://schemas.microsoft.com/office/drawing/2014/main" id="{8002FE43-9079-1ADB-7F30-329ADC19328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34465" y="5314904"/>
            <a:ext cx="333323" cy="333323"/>
          </a:xfrm>
          <a:prstGeom prst="rect">
            <a:avLst/>
          </a:prstGeom>
        </p:spPr>
      </p:pic>
      <p:sp>
        <p:nvSpPr>
          <p:cNvPr id="29" name="TextBox 28">
            <a:extLst>
              <a:ext uri="{FF2B5EF4-FFF2-40B4-BE49-F238E27FC236}">
                <a16:creationId xmlns:a16="http://schemas.microsoft.com/office/drawing/2014/main" id="{3F618A12-F11B-F943-32B1-5DE973288EA7}"/>
              </a:ext>
            </a:extLst>
          </p:cNvPr>
          <p:cNvSpPr txBox="1"/>
          <p:nvPr/>
        </p:nvSpPr>
        <p:spPr>
          <a:xfrm>
            <a:off x="7491903" y="5291680"/>
            <a:ext cx="4177868" cy="400110"/>
          </a:xfrm>
          <a:prstGeom prst="rect">
            <a:avLst/>
          </a:prstGeom>
          <a:noFill/>
        </p:spPr>
        <p:txBody>
          <a:bodyPr wrap="square" rtlCol="0">
            <a:spAutoFit/>
          </a:bodyPr>
          <a:lstStyle/>
          <a:p>
            <a:r>
              <a:rPr lang="en-US" sz="1000">
                <a:solidFill>
                  <a:srgbClr val="000000"/>
                </a:solidFill>
                <a:latin typeface="Gilroy" panose="00000500000000000000"/>
                <a:ea typeface="Lato" panose="020F0502020204030203" pitchFamily="34" charset="0"/>
                <a:cs typeface="Lato" panose="020F0502020204030203" pitchFamily="34" charset="0"/>
              </a:rPr>
              <a:t>Q4-2024 SS NOI is adjusted to reflected allocable fair share of the 2024 Cam Rec additional income.</a:t>
            </a:r>
          </a:p>
        </p:txBody>
      </p:sp>
      <p:sp>
        <p:nvSpPr>
          <p:cNvPr id="30" name="TextBox 29">
            <a:extLst>
              <a:ext uri="{FF2B5EF4-FFF2-40B4-BE49-F238E27FC236}">
                <a16:creationId xmlns:a16="http://schemas.microsoft.com/office/drawing/2014/main" id="{0940C687-9F22-7FD7-386D-1DBD76C4E55F}"/>
              </a:ext>
            </a:extLst>
          </p:cNvPr>
          <p:cNvSpPr txBox="1"/>
          <p:nvPr/>
        </p:nvSpPr>
        <p:spPr>
          <a:xfrm>
            <a:off x="779773" y="6248242"/>
            <a:ext cx="7638594" cy="261610"/>
          </a:xfrm>
          <a:prstGeom prst="rect">
            <a:avLst/>
          </a:prstGeom>
          <a:noFill/>
        </p:spPr>
        <p:txBody>
          <a:bodyPr wrap="square" rtlCol="0">
            <a:spAutoFit/>
          </a:bodyPr>
          <a:lstStyle/>
          <a:p>
            <a:r>
              <a:rPr lang="en-US" sz="1100"/>
              <a:t>*</a:t>
            </a:r>
            <a:r>
              <a:rPr lang="en-US" sz="1100" u="sng"/>
              <a:t>Note</a:t>
            </a:r>
            <a:r>
              <a:rPr lang="en-US" sz="1100"/>
              <a:t>: Physical Occupancy adjusts for tenants who are in spaces but not currently paying </a:t>
            </a:r>
            <a:r>
              <a:rPr lang="en-US" sz="1100">
                <a:latin typeface="Gilroy" panose="00000500000000000000"/>
              </a:rPr>
              <a:t>prior quarters.</a:t>
            </a:r>
            <a:endParaRPr lang="en-US" sz="1100"/>
          </a:p>
        </p:txBody>
      </p:sp>
      <p:pic>
        <p:nvPicPr>
          <p:cNvPr id="8" name="Picture 7">
            <a:extLst>
              <a:ext uri="{FF2B5EF4-FFF2-40B4-BE49-F238E27FC236}">
                <a16:creationId xmlns:a16="http://schemas.microsoft.com/office/drawing/2014/main" id="{232F2518-8B94-B9F1-8DFB-108AB56C6DEF}"/>
              </a:ext>
            </a:extLst>
          </p:cNvPr>
          <p:cNvPicPr>
            <a:picLocks noChangeAspect="1"/>
          </p:cNvPicPr>
          <p:nvPr/>
        </p:nvPicPr>
        <p:blipFill>
          <a:blip r:embed="rId7"/>
          <a:stretch>
            <a:fillRect/>
          </a:stretch>
        </p:blipFill>
        <p:spPr>
          <a:xfrm>
            <a:off x="561578" y="897774"/>
            <a:ext cx="6288378" cy="5113060"/>
          </a:xfrm>
          <a:prstGeom prst="rect">
            <a:avLst/>
          </a:prstGeom>
        </p:spPr>
      </p:pic>
    </p:spTree>
    <p:extLst>
      <p:ext uri="{BB962C8B-B14F-4D97-AF65-F5344CB8AC3E}">
        <p14:creationId xmlns:p14="http://schemas.microsoft.com/office/powerpoint/2010/main" val="2380109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2AF7-77C9-2826-9ECC-41B4CEE55CF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6991D5A-F8EF-0396-B607-BC2E8C899AFE}"/>
              </a:ext>
            </a:extLst>
          </p:cNvPr>
          <p:cNvPicPr>
            <a:picLocks noChangeAspect="1"/>
          </p:cNvPicPr>
          <p:nvPr/>
        </p:nvPicPr>
        <p:blipFill>
          <a:blip r:embed="rId3"/>
          <a:stretch>
            <a:fillRect/>
          </a:stretch>
        </p:blipFill>
        <p:spPr>
          <a:xfrm>
            <a:off x="252763" y="1401504"/>
            <a:ext cx="8367961" cy="4227838"/>
          </a:xfrm>
          <a:prstGeom prst="rect">
            <a:avLst/>
          </a:prstGeom>
          <a:ln>
            <a:noFill/>
          </a:ln>
        </p:spPr>
      </p:pic>
      <p:cxnSp>
        <p:nvCxnSpPr>
          <p:cNvPr id="6" name="Straight Connector 5">
            <a:extLst>
              <a:ext uri="{FF2B5EF4-FFF2-40B4-BE49-F238E27FC236}">
                <a16:creationId xmlns:a16="http://schemas.microsoft.com/office/drawing/2014/main" id="{57D7E58F-A78F-DF6C-B83D-4A13729280A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5C8360-F151-D0C5-1186-5A6303AEC05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610F96-1B9A-E64E-B5B3-5AE4A159A04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DB74280-1D85-ABF7-6A04-C3016672D57B}"/>
              </a:ext>
            </a:extLst>
          </p:cNvPr>
          <p:cNvSpPr/>
          <p:nvPr/>
        </p:nvSpPr>
        <p:spPr>
          <a:xfrm>
            <a:off x="8638652" y="1401504"/>
            <a:ext cx="3286246" cy="224652"/>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FFC000"/>
                </a:solidFill>
                <a:latin typeface="Gilroy" panose="00000500000000000000"/>
                <a:cs typeface="Arial" panose="020B0604020202020204" pitchFamily="34" charset="0"/>
              </a:rPr>
              <a:t>Key Takeaways</a:t>
            </a:r>
          </a:p>
        </p:txBody>
      </p:sp>
      <p:sp>
        <p:nvSpPr>
          <p:cNvPr id="20" name="Title 9">
            <a:extLst>
              <a:ext uri="{FF2B5EF4-FFF2-40B4-BE49-F238E27FC236}">
                <a16:creationId xmlns:a16="http://schemas.microsoft.com/office/drawing/2014/main" id="{FCCBDE6B-ECA8-F40E-B5B5-C85CEAFA5EB0}"/>
              </a:ext>
            </a:extLst>
          </p:cNvPr>
          <p:cNvSpPr>
            <a:spLocks noGrp="1"/>
          </p:cNvSpPr>
          <p:nvPr>
            <p:ph type="title"/>
          </p:nvPr>
        </p:nvSpPr>
        <p:spPr>
          <a:xfrm>
            <a:off x="771228" y="443405"/>
            <a:ext cx="10072437" cy="685481"/>
          </a:xfrm>
        </p:spPr>
        <p:txBody>
          <a:bodyPr>
            <a:normAutofit/>
          </a:bodyPr>
          <a:lstStyle/>
          <a:p>
            <a:r>
              <a:rPr lang="en-US" sz="2400"/>
              <a:t>Same Store Analysis - QoQ Trend</a:t>
            </a:r>
          </a:p>
        </p:txBody>
      </p:sp>
      <p:sp>
        <p:nvSpPr>
          <p:cNvPr id="12" name="Rectangle 11">
            <a:extLst>
              <a:ext uri="{FF2B5EF4-FFF2-40B4-BE49-F238E27FC236}">
                <a16:creationId xmlns:a16="http://schemas.microsoft.com/office/drawing/2014/main" id="{BCB3A9DE-6F1C-7EC5-DC83-305D95F66E06}"/>
              </a:ext>
            </a:extLst>
          </p:cNvPr>
          <p:cNvSpPr/>
          <p:nvPr/>
        </p:nvSpPr>
        <p:spPr>
          <a:xfrm>
            <a:off x="8638652" y="1626156"/>
            <a:ext cx="3289185" cy="4003186"/>
          </a:xfrm>
          <a:prstGeom prst="rect">
            <a:avLst/>
          </a:prstGeom>
          <a:solidFill>
            <a:schemeClr val="tx2">
              <a:lumMod val="20000"/>
              <a:lumOff val="80000"/>
            </a:schemeClr>
          </a:solidFill>
          <a:ln w="12700"/>
        </p:spPr>
        <p:style>
          <a:lnRef idx="2">
            <a:schemeClr val="dk1"/>
          </a:lnRef>
          <a:fillRef idx="1">
            <a:schemeClr val="lt1"/>
          </a:fillRef>
          <a:effectRef idx="0">
            <a:schemeClr val="dk1"/>
          </a:effectRef>
          <a:fontRef idx="minor">
            <a:schemeClr val="dk1"/>
          </a:fontRef>
        </p:style>
        <p:txBody>
          <a:bodyPr rtlCol="0" anchor="ctr"/>
          <a:lstStyle/>
          <a:p>
            <a:r>
              <a:rPr lang="en-US" sz="1100">
                <a:solidFill>
                  <a:schemeClr val="tx1"/>
                </a:solidFill>
                <a:latin typeface="Gilroy" panose="00000500000000000000"/>
                <a:cs typeface="Arial" panose="020B0604020202020204" pitchFamily="34" charset="0"/>
              </a:rPr>
              <a:t>We observe a similar trend of stagnation or slight decrease in Same-Store NOI and the run rate. </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Conclusions</a:t>
            </a:r>
          </a:p>
          <a:p>
            <a:endParaRPr lang="en-US" sz="5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Negative net absorption, along with tenants going dark or not paying for various reasons, had a greater impact on NOI than the increase in base rent achieved through higher-than-projected leasing spreads on new leases.</a:t>
            </a:r>
          </a:p>
          <a:p>
            <a:endParaRPr lang="en-US" sz="11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Based on the diversification of tenant non-payment cases, we need to assess whether this trend is likely to repeat. It’s important to consider how to incorporate this risk into our future projections.</a:t>
            </a:r>
          </a:p>
          <a:p>
            <a:pPr marL="171450" indent="-171450">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On the positive side, we can highlight that the SS NOI increased by 50 basis points from Q1 2024, despite the occupancy rate decreasing from 94.9% to 90.1%. This demonstrates our ability to unlock value from the leases we are executing.</a:t>
            </a:r>
          </a:p>
        </p:txBody>
      </p:sp>
      <p:sp>
        <p:nvSpPr>
          <p:cNvPr id="21" name="TextBox 20">
            <a:extLst>
              <a:ext uri="{FF2B5EF4-FFF2-40B4-BE49-F238E27FC236}">
                <a16:creationId xmlns:a16="http://schemas.microsoft.com/office/drawing/2014/main" id="{7CD0B667-3BF8-387D-2BBD-FA520C2A66E9}"/>
              </a:ext>
            </a:extLst>
          </p:cNvPr>
          <p:cNvSpPr txBox="1"/>
          <p:nvPr/>
        </p:nvSpPr>
        <p:spPr>
          <a:xfrm>
            <a:off x="758153" y="5767399"/>
            <a:ext cx="7638594" cy="600164"/>
          </a:xfrm>
          <a:prstGeom prst="rect">
            <a:avLst/>
          </a:prstGeom>
          <a:noFill/>
        </p:spPr>
        <p:txBody>
          <a:bodyPr wrap="square" rtlCol="0">
            <a:spAutoFit/>
          </a:bodyPr>
          <a:lstStyle/>
          <a:p>
            <a:r>
              <a:rPr lang="en-US" sz="1100"/>
              <a:t>*</a:t>
            </a:r>
            <a:r>
              <a:rPr lang="en-US" sz="1100" u="sng"/>
              <a:t>Note</a:t>
            </a:r>
            <a:r>
              <a:rPr lang="en-US" sz="1100"/>
              <a:t>:</a:t>
            </a:r>
          </a:p>
          <a:p>
            <a:pPr marL="171450" indent="-171450">
              <a:buFont typeface="Arial" panose="020B0604020202020204" pitchFamily="34" charset="0"/>
              <a:buChar char="•"/>
            </a:pPr>
            <a:r>
              <a:rPr lang="en-US" sz="1100"/>
              <a:t>Physical Occupancy adjusts for tenants who are in spaces but not currently paying </a:t>
            </a:r>
            <a:r>
              <a:rPr lang="en-US" sz="1100">
                <a:latin typeface="Gilroy" panose="00000500000000000000"/>
              </a:rPr>
              <a:t>prior quarters.</a:t>
            </a:r>
          </a:p>
          <a:p>
            <a:pPr marL="171450" indent="-171450">
              <a:buFont typeface="Arial" panose="020B0604020202020204" pitchFamily="34" charset="0"/>
              <a:buChar char="•"/>
            </a:pPr>
            <a:r>
              <a:rPr lang="en-US" sz="1100">
                <a:latin typeface="Gilroy" panose="00000500000000000000"/>
              </a:rPr>
              <a:t>SSNOI was adjusted to reflected the fair share of the Cam Reconciliation for the period</a:t>
            </a:r>
            <a:r>
              <a:rPr lang="en-US" sz="1100"/>
              <a:t>.</a:t>
            </a:r>
          </a:p>
        </p:txBody>
      </p:sp>
      <p:sp>
        <p:nvSpPr>
          <p:cNvPr id="15" name="TextBox 14">
            <a:extLst>
              <a:ext uri="{FF2B5EF4-FFF2-40B4-BE49-F238E27FC236}">
                <a16:creationId xmlns:a16="http://schemas.microsoft.com/office/drawing/2014/main" id="{1850C3B0-054A-1773-3A83-916B8A3D0194}"/>
              </a:ext>
            </a:extLst>
          </p:cNvPr>
          <p:cNvSpPr txBox="1"/>
          <p:nvPr/>
        </p:nvSpPr>
        <p:spPr>
          <a:xfrm>
            <a:off x="4207708" y="4965829"/>
            <a:ext cx="519545" cy="253916"/>
          </a:xfrm>
          <a:prstGeom prst="rect">
            <a:avLst/>
          </a:prstGeom>
          <a:solidFill>
            <a:schemeClr val="accent5">
              <a:lumMod val="20000"/>
              <a:lumOff val="80000"/>
            </a:schemeClr>
          </a:solidFill>
        </p:spPr>
        <p:txBody>
          <a:bodyPr wrap="square" rtlCol="0">
            <a:spAutoFit/>
          </a:bodyPr>
          <a:lstStyle>
            <a:defPPr>
              <a:defRPr lang="en-US"/>
            </a:defPPr>
            <a:lvl1pPr>
              <a:defRPr sz="1050" b="1"/>
            </a:lvl1pPr>
          </a:lstStyle>
          <a:p>
            <a:r>
              <a:rPr lang="en-US" sz="1000"/>
              <a:t>92.4%</a:t>
            </a:r>
          </a:p>
        </p:txBody>
      </p:sp>
      <p:sp>
        <p:nvSpPr>
          <p:cNvPr id="16" name="TextBox 15">
            <a:extLst>
              <a:ext uri="{FF2B5EF4-FFF2-40B4-BE49-F238E27FC236}">
                <a16:creationId xmlns:a16="http://schemas.microsoft.com/office/drawing/2014/main" id="{74A7CBC1-C6A9-28BA-489A-D5078D8A6689}"/>
              </a:ext>
            </a:extLst>
          </p:cNvPr>
          <p:cNvSpPr txBox="1"/>
          <p:nvPr/>
        </p:nvSpPr>
        <p:spPr>
          <a:xfrm>
            <a:off x="2650694" y="4968090"/>
            <a:ext cx="519545" cy="253916"/>
          </a:xfrm>
          <a:prstGeom prst="rect">
            <a:avLst/>
          </a:prstGeom>
          <a:solidFill>
            <a:schemeClr val="accent5">
              <a:lumMod val="20000"/>
              <a:lumOff val="80000"/>
            </a:schemeClr>
          </a:solidFill>
        </p:spPr>
        <p:txBody>
          <a:bodyPr wrap="square" rtlCol="0">
            <a:spAutoFit/>
          </a:bodyPr>
          <a:lstStyle>
            <a:defPPr>
              <a:defRPr lang="en-US"/>
            </a:defPPr>
            <a:lvl1pPr>
              <a:defRPr sz="1050" b="1"/>
            </a:lvl1pPr>
          </a:lstStyle>
          <a:p>
            <a:r>
              <a:rPr lang="en-US" sz="1000"/>
              <a:t>94.4%</a:t>
            </a:r>
          </a:p>
        </p:txBody>
      </p:sp>
      <p:sp>
        <p:nvSpPr>
          <p:cNvPr id="17" name="TextBox 16">
            <a:extLst>
              <a:ext uri="{FF2B5EF4-FFF2-40B4-BE49-F238E27FC236}">
                <a16:creationId xmlns:a16="http://schemas.microsoft.com/office/drawing/2014/main" id="{E807D540-32F2-CEFF-FAAB-0406C12CC290}"/>
              </a:ext>
            </a:extLst>
          </p:cNvPr>
          <p:cNvSpPr txBox="1"/>
          <p:nvPr/>
        </p:nvSpPr>
        <p:spPr>
          <a:xfrm>
            <a:off x="7320101" y="4965829"/>
            <a:ext cx="519545" cy="253916"/>
          </a:xfrm>
          <a:prstGeom prst="rect">
            <a:avLst/>
          </a:prstGeom>
          <a:solidFill>
            <a:schemeClr val="accent5">
              <a:lumMod val="20000"/>
              <a:lumOff val="80000"/>
            </a:schemeClr>
          </a:solidFill>
        </p:spPr>
        <p:txBody>
          <a:bodyPr wrap="square" rtlCol="0">
            <a:spAutoFit/>
          </a:bodyPr>
          <a:lstStyle>
            <a:defPPr>
              <a:defRPr lang="en-US"/>
            </a:defPPr>
            <a:lvl1pPr>
              <a:defRPr sz="1050" b="1"/>
            </a:lvl1pPr>
          </a:lstStyle>
          <a:p>
            <a:r>
              <a:rPr lang="en-US" sz="1000"/>
              <a:t>88.3%</a:t>
            </a:r>
          </a:p>
        </p:txBody>
      </p:sp>
      <p:sp>
        <p:nvSpPr>
          <p:cNvPr id="18" name="TextBox 17">
            <a:extLst>
              <a:ext uri="{FF2B5EF4-FFF2-40B4-BE49-F238E27FC236}">
                <a16:creationId xmlns:a16="http://schemas.microsoft.com/office/drawing/2014/main" id="{151E2A41-3FC4-AB8E-4FD6-CF25B284963A}"/>
              </a:ext>
            </a:extLst>
          </p:cNvPr>
          <p:cNvSpPr txBox="1"/>
          <p:nvPr/>
        </p:nvSpPr>
        <p:spPr>
          <a:xfrm>
            <a:off x="1097501" y="4965829"/>
            <a:ext cx="519545" cy="253916"/>
          </a:xfrm>
          <a:prstGeom prst="rect">
            <a:avLst/>
          </a:prstGeom>
          <a:solidFill>
            <a:schemeClr val="accent5">
              <a:lumMod val="20000"/>
              <a:lumOff val="80000"/>
            </a:schemeClr>
          </a:solidFill>
        </p:spPr>
        <p:txBody>
          <a:bodyPr wrap="square" rtlCol="0">
            <a:spAutoFit/>
          </a:bodyPr>
          <a:lstStyle/>
          <a:p>
            <a:r>
              <a:rPr lang="en-US" sz="1000" b="1"/>
              <a:t>94.9%</a:t>
            </a:r>
          </a:p>
        </p:txBody>
      </p:sp>
      <p:sp>
        <p:nvSpPr>
          <p:cNvPr id="19" name="TextBox 18">
            <a:extLst>
              <a:ext uri="{FF2B5EF4-FFF2-40B4-BE49-F238E27FC236}">
                <a16:creationId xmlns:a16="http://schemas.microsoft.com/office/drawing/2014/main" id="{B755EFD5-AD51-3DAE-7EA6-275935385631}"/>
              </a:ext>
            </a:extLst>
          </p:cNvPr>
          <p:cNvSpPr txBox="1"/>
          <p:nvPr/>
        </p:nvSpPr>
        <p:spPr>
          <a:xfrm>
            <a:off x="125234" y="4908121"/>
            <a:ext cx="904879" cy="369332"/>
          </a:xfrm>
          <a:prstGeom prst="rect">
            <a:avLst/>
          </a:prstGeom>
          <a:solidFill>
            <a:schemeClr val="accent5">
              <a:lumMod val="20000"/>
              <a:lumOff val="80000"/>
            </a:schemeClr>
          </a:solidFill>
        </p:spPr>
        <p:txBody>
          <a:bodyPr wrap="square" rtlCol="0">
            <a:spAutoFit/>
          </a:bodyPr>
          <a:lstStyle/>
          <a:p>
            <a:pPr algn="ctr"/>
            <a:r>
              <a:rPr lang="en-US" sz="900" b="1">
                <a:latin typeface="Gilroy" panose="00000500000000000000"/>
              </a:rPr>
              <a:t>Adj. Physical Occupancy*</a:t>
            </a:r>
          </a:p>
        </p:txBody>
      </p:sp>
      <p:sp>
        <p:nvSpPr>
          <p:cNvPr id="10" name="TextBox 9">
            <a:extLst>
              <a:ext uri="{FF2B5EF4-FFF2-40B4-BE49-F238E27FC236}">
                <a16:creationId xmlns:a16="http://schemas.microsoft.com/office/drawing/2014/main" id="{AC45D147-F12F-8B3D-B975-B432153FF986}"/>
              </a:ext>
            </a:extLst>
          </p:cNvPr>
          <p:cNvSpPr txBox="1"/>
          <p:nvPr/>
        </p:nvSpPr>
        <p:spPr>
          <a:xfrm>
            <a:off x="5766908" y="4965829"/>
            <a:ext cx="519545" cy="253916"/>
          </a:xfrm>
          <a:prstGeom prst="rect">
            <a:avLst/>
          </a:prstGeom>
          <a:solidFill>
            <a:schemeClr val="accent5">
              <a:lumMod val="20000"/>
              <a:lumOff val="80000"/>
            </a:schemeClr>
          </a:solidFill>
        </p:spPr>
        <p:txBody>
          <a:bodyPr wrap="square" rtlCol="0">
            <a:spAutoFit/>
          </a:bodyPr>
          <a:lstStyle>
            <a:defPPr>
              <a:defRPr lang="en-US"/>
            </a:defPPr>
            <a:lvl1pPr>
              <a:defRPr sz="1050" b="1"/>
            </a:lvl1pPr>
          </a:lstStyle>
          <a:p>
            <a:r>
              <a:rPr lang="en-US" sz="1000"/>
              <a:t>89.5%</a:t>
            </a:r>
          </a:p>
        </p:txBody>
      </p:sp>
    </p:spTree>
    <p:extLst>
      <p:ext uri="{BB962C8B-B14F-4D97-AF65-F5344CB8AC3E}">
        <p14:creationId xmlns:p14="http://schemas.microsoft.com/office/powerpoint/2010/main" val="2909720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973487E7-2F35-0C5C-9130-7BA46C049890}"/>
              </a:ext>
            </a:extLst>
          </p:cNvPr>
          <p:cNvGraphicFramePr>
            <a:graphicFrameLocks noChangeAspect="1"/>
          </p:cNvGraphicFramePr>
          <p:nvPr>
            <p:custDataLst>
              <p:tags r:id="rId1"/>
            </p:custDataLst>
            <p:extLst>
              <p:ext uri="{D42A27DB-BD31-4B8C-83A1-F6EECF244321}">
                <p14:modId xmlns:p14="http://schemas.microsoft.com/office/powerpoint/2010/main" val="37913624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24" name="think-cell data - do not delete" hidden="1">
                        <a:extLst>
                          <a:ext uri="{FF2B5EF4-FFF2-40B4-BE49-F238E27FC236}">
                            <a16:creationId xmlns:a16="http://schemas.microsoft.com/office/drawing/2014/main" id="{973487E7-2F35-0C5C-9130-7BA46C04989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C7349D2C-5E8A-639E-2B97-6FC3FBC2319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F5C02D-613F-2F59-E911-670EFE79C65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0E32F64-E95B-876F-8167-983F757C78A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403C73-3743-AA91-8877-6464D7641632}"/>
              </a:ext>
            </a:extLst>
          </p:cNvPr>
          <p:cNvSpPr>
            <a:spLocks noGrp="1"/>
          </p:cNvSpPr>
          <p:nvPr>
            <p:ph type="title"/>
          </p:nvPr>
        </p:nvSpPr>
        <p:spPr>
          <a:xfrm>
            <a:off x="782617" y="399076"/>
            <a:ext cx="9707427" cy="685481"/>
          </a:xfrm>
        </p:spPr>
        <p:txBody>
          <a:bodyPr vert="horz"/>
          <a:lstStyle/>
          <a:p>
            <a:r>
              <a:rPr lang="en-US"/>
              <a:t>NOI to AFFO Analysis</a:t>
            </a:r>
          </a:p>
        </p:txBody>
      </p:sp>
      <p:sp>
        <p:nvSpPr>
          <p:cNvPr id="7" name="Rectangle 6">
            <a:extLst>
              <a:ext uri="{FF2B5EF4-FFF2-40B4-BE49-F238E27FC236}">
                <a16:creationId xmlns:a16="http://schemas.microsoft.com/office/drawing/2014/main" id="{21FABEC8-F737-05DC-E235-10EC2E369089}"/>
              </a:ext>
            </a:extLst>
          </p:cNvPr>
          <p:cNvSpPr/>
          <p:nvPr/>
        </p:nvSpPr>
        <p:spPr>
          <a:xfrm>
            <a:off x="7124017" y="1096748"/>
            <a:ext cx="4701599" cy="236850"/>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FFC000"/>
                </a:solidFill>
                <a:latin typeface="Gilroy" panose="00000500000000000000"/>
                <a:cs typeface="Arial" panose="020B0604020202020204" pitchFamily="34" charset="0"/>
              </a:rPr>
              <a:t>Key Takeaways</a:t>
            </a:r>
          </a:p>
        </p:txBody>
      </p:sp>
      <p:sp>
        <p:nvSpPr>
          <p:cNvPr id="14" name="Rectangle 13">
            <a:extLst>
              <a:ext uri="{FF2B5EF4-FFF2-40B4-BE49-F238E27FC236}">
                <a16:creationId xmlns:a16="http://schemas.microsoft.com/office/drawing/2014/main" id="{73C26397-A259-1FB3-C9CC-7441E6B339DA}"/>
              </a:ext>
            </a:extLst>
          </p:cNvPr>
          <p:cNvSpPr/>
          <p:nvPr/>
        </p:nvSpPr>
        <p:spPr>
          <a:xfrm>
            <a:off x="7124018" y="1345789"/>
            <a:ext cx="4701599" cy="4882745"/>
          </a:xfrm>
          <a:prstGeom prst="rect">
            <a:avLst/>
          </a:prstGeom>
          <a:solidFill>
            <a:schemeClr val="tx2">
              <a:lumMod val="20000"/>
              <a:lumOff val="80000"/>
            </a:schemeClr>
          </a:solidFill>
          <a:ln w="12700"/>
        </p:spPr>
        <p:style>
          <a:lnRef idx="2">
            <a:schemeClr val="dk1"/>
          </a:lnRef>
          <a:fillRef idx="1">
            <a:schemeClr val="lt1"/>
          </a:fillRef>
          <a:effectRef idx="0">
            <a:schemeClr val="dk1"/>
          </a:effectRef>
          <a:fontRef idx="minor">
            <a:schemeClr val="dk1"/>
          </a:fontRef>
        </p:style>
        <p:txBody>
          <a:bodyPr rtlCol="0" anchor="ctr"/>
          <a:lstStyle/>
          <a:p>
            <a:r>
              <a:rPr lang="en-US" sz="110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Core FFO decreased this quarter to 3.1%, primarily driven by higher operating expenses dragging down NOI.</a:t>
            </a:r>
          </a:p>
          <a:p>
            <a:endParaRPr lang="en-US" sz="1050">
              <a:solidFill>
                <a:schemeClr val="tx1"/>
              </a:solidFill>
              <a:highlight>
                <a:srgbClr val="FFFF00"/>
              </a:highlight>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Core FFO was impacted by the following:</a:t>
            </a:r>
          </a:p>
          <a:p>
            <a:endParaRPr lang="en-US" sz="6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G&amp;A</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G&amp;A expenses were around ~65bps of equity</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According to our projection, the expected 2025 run rate should be around ~75bps</a:t>
            </a:r>
          </a:p>
          <a:p>
            <a:endPar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Prior Year (Expense)</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*$400K correction of 2024 CAM Rec in Q1 2025</a:t>
            </a:r>
          </a:p>
          <a:p>
            <a:endPar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Payout Ratio for Distributions Analysis</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According to the loan agreement we may include realized capital gains and exclude non-cash items such as financing cost amortization in the analysis</a:t>
            </a:r>
          </a:p>
          <a:p>
            <a:pPr marL="171450" indent="-171450">
              <a:buFont typeface="Arial" panose="020B0604020202020204" pitchFamily="34" charset="0"/>
              <a:buChar char="•"/>
            </a:pPr>
            <a:endParaRPr lang="en-US" sz="1100">
              <a:solidFill>
                <a:schemeClr val="tx1"/>
              </a:solidFill>
              <a:highlight>
                <a:srgbClr val="FFFF00"/>
              </a:highlight>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Feeder-Level Expenses</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Defined as additional G&amp;A expenses specifically allocable to feeder entities not reflected in Fund-level G&amp;A (e.g.,  REIT Compliance, Cayman feeder regulatory compliance, etc.)</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~10bps – ~20bps on equity / year</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No impact to Core FFO, but will reduce the amount of distributable proceeds as costs will not be recouped until future periods</a:t>
            </a:r>
          </a:p>
        </p:txBody>
      </p:sp>
      <p:sp>
        <p:nvSpPr>
          <p:cNvPr id="8" name="Oval 7">
            <a:extLst>
              <a:ext uri="{FF2B5EF4-FFF2-40B4-BE49-F238E27FC236}">
                <a16:creationId xmlns:a16="http://schemas.microsoft.com/office/drawing/2014/main" id="{FBC29456-2F0F-C400-09D1-BA71191CD98E}"/>
              </a:ext>
            </a:extLst>
          </p:cNvPr>
          <p:cNvSpPr/>
          <p:nvPr/>
        </p:nvSpPr>
        <p:spPr>
          <a:xfrm>
            <a:off x="572305" y="217291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0" name="Oval 9">
            <a:extLst>
              <a:ext uri="{FF2B5EF4-FFF2-40B4-BE49-F238E27FC236}">
                <a16:creationId xmlns:a16="http://schemas.microsoft.com/office/drawing/2014/main" id="{74FB3B27-4D19-016E-DEA0-7D8C0CBC555B}"/>
              </a:ext>
            </a:extLst>
          </p:cNvPr>
          <p:cNvSpPr/>
          <p:nvPr/>
        </p:nvSpPr>
        <p:spPr>
          <a:xfrm>
            <a:off x="572305" y="324795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9" name="Oval 18">
            <a:extLst>
              <a:ext uri="{FF2B5EF4-FFF2-40B4-BE49-F238E27FC236}">
                <a16:creationId xmlns:a16="http://schemas.microsoft.com/office/drawing/2014/main" id="{48BD9A40-386A-C1B1-DC88-2348FF2BC249}"/>
              </a:ext>
            </a:extLst>
          </p:cNvPr>
          <p:cNvSpPr/>
          <p:nvPr/>
        </p:nvSpPr>
        <p:spPr>
          <a:xfrm>
            <a:off x="6891296" y="222627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0" name="Oval 19">
            <a:extLst>
              <a:ext uri="{FF2B5EF4-FFF2-40B4-BE49-F238E27FC236}">
                <a16:creationId xmlns:a16="http://schemas.microsoft.com/office/drawing/2014/main" id="{1BC620DD-1145-1D50-D2A5-D02F4DD739BC}"/>
              </a:ext>
            </a:extLst>
          </p:cNvPr>
          <p:cNvSpPr/>
          <p:nvPr/>
        </p:nvSpPr>
        <p:spPr>
          <a:xfrm>
            <a:off x="6891296" y="345028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6" name="TextBox 5">
            <a:extLst>
              <a:ext uri="{FF2B5EF4-FFF2-40B4-BE49-F238E27FC236}">
                <a16:creationId xmlns:a16="http://schemas.microsoft.com/office/drawing/2014/main" id="{F8A594AB-5FDF-20AE-B060-B35173C03D3F}"/>
              </a:ext>
            </a:extLst>
          </p:cNvPr>
          <p:cNvSpPr txBox="1"/>
          <p:nvPr/>
        </p:nvSpPr>
        <p:spPr>
          <a:xfrm>
            <a:off x="7189170" y="6258869"/>
            <a:ext cx="4701599" cy="400110"/>
          </a:xfrm>
          <a:prstGeom prst="rect">
            <a:avLst/>
          </a:prstGeom>
          <a:noFill/>
        </p:spPr>
        <p:txBody>
          <a:bodyPr wrap="square" rtlCol="0">
            <a:spAutoFit/>
          </a:bodyPr>
          <a:lstStyle/>
          <a:p>
            <a:pPr>
              <a:defRPr/>
            </a:pPr>
            <a:r>
              <a:rPr lang="en-US" sz="1000">
                <a:latin typeface="Gilroy" panose="00000500000000000000"/>
              </a:rPr>
              <a:t>*</a:t>
            </a:r>
            <a:r>
              <a:rPr lang="en-US" sz="1000" u="sng">
                <a:latin typeface="Gilroy" panose="00000500000000000000"/>
              </a:rPr>
              <a:t>Note</a:t>
            </a:r>
            <a:r>
              <a:rPr lang="en-US" sz="1000">
                <a:latin typeface="Gilroy" panose="00000500000000000000"/>
              </a:rPr>
              <a:t>: Prior quarters results were adjusted to reflected the fair share of the Cam    Reconciliation for the period.</a:t>
            </a:r>
            <a:endParaRPr lang="en-US" sz="1000" u="none" strike="noStrike" baseline="0">
              <a:solidFill>
                <a:srgbClr val="000000"/>
              </a:solidFill>
              <a:latin typeface="Gilroy" panose="00000500000000000000"/>
              <a:ea typeface="Lato" panose="020F0502020204030203" pitchFamily="34" charset="0"/>
              <a:cs typeface="Lato" panose="020F0502020204030203" pitchFamily="34" charset="0"/>
            </a:endParaRPr>
          </a:p>
        </p:txBody>
      </p:sp>
      <p:pic>
        <p:nvPicPr>
          <p:cNvPr id="25" name="Picture 24">
            <a:extLst>
              <a:ext uri="{FF2B5EF4-FFF2-40B4-BE49-F238E27FC236}">
                <a16:creationId xmlns:a16="http://schemas.microsoft.com/office/drawing/2014/main" id="{5194C57B-BAFE-3A71-0B31-BAA6F8962349}"/>
              </a:ext>
            </a:extLst>
          </p:cNvPr>
          <p:cNvPicPr>
            <a:picLocks noChangeAspect="1"/>
          </p:cNvPicPr>
          <p:nvPr/>
        </p:nvPicPr>
        <p:blipFill>
          <a:blip r:embed="rId7"/>
          <a:stretch>
            <a:fillRect/>
          </a:stretch>
        </p:blipFill>
        <p:spPr>
          <a:xfrm>
            <a:off x="805027" y="1096748"/>
            <a:ext cx="5991584" cy="5615137"/>
          </a:xfrm>
          <a:prstGeom prst="rect">
            <a:avLst/>
          </a:prstGeom>
          <a:ln w="6350">
            <a:solidFill>
              <a:schemeClr val="tx1"/>
            </a:solidFill>
          </a:ln>
        </p:spPr>
      </p:pic>
    </p:spTree>
    <p:extLst>
      <p:ext uri="{BB962C8B-B14F-4D97-AF65-F5344CB8AC3E}">
        <p14:creationId xmlns:p14="http://schemas.microsoft.com/office/powerpoint/2010/main" val="305816300"/>
      </p:ext>
    </p:extLst>
  </p:cSld>
  <p:clrMapOvr>
    <a:masterClrMapping/>
  </p:clrMapOvr>
  <p:extLst>
    <p:ext uri="{6950BFC3-D8DA-4A85-94F7-54DA5524770B}">
      <p188:commentRel xmlns:p188="http://schemas.microsoft.com/office/powerpoint/2018/8/main" r:id="rId4"/>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957E498-E570-CD8A-AF9B-77D14BE6000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29BE0B-E3CF-C8E3-98F2-4AF66BD6DCE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52D9A88-427A-5B07-813A-E5B965EB5FF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6">
            <a:extLst>
              <a:ext uri="{FF2B5EF4-FFF2-40B4-BE49-F238E27FC236}">
                <a16:creationId xmlns:a16="http://schemas.microsoft.com/office/drawing/2014/main" id="{2DE17FDA-8B13-9F82-3133-88F91637B8EC}"/>
              </a:ext>
            </a:extLst>
          </p:cNvPr>
          <p:cNvSpPr txBox="1">
            <a:spLocks/>
          </p:cNvSpPr>
          <p:nvPr/>
        </p:nvSpPr>
        <p:spPr>
          <a:xfrm>
            <a:off x="785186" y="431441"/>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kern="0"/>
              <a:t>Fund Performance – Non-GAAP Financial Measures</a:t>
            </a:r>
          </a:p>
        </p:txBody>
      </p:sp>
      <p:sp>
        <p:nvSpPr>
          <p:cNvPr id="12" name="Rectangle 11">
            <a:extLst>
              <a:ext uri="{FF2B5EF4-FFF2-40B4-BE49-F238E27FC236}">
                <a16:creationId xmlns:a16="http://schemas.microsoft.com/office/drawing/2014/main" id="{AF0AF564-74F1-DAAB-32B1-B31505D30442}"/>
              </a:ext>
            </a:extLst>
          </p:cNvPr>
          <p:cNvSpPr/>
          <p:nvPr/>
        </p:nvSpPr>
        <p:spPr>
          <a:xfrm>
            <a:off x="593454" y="4551504"/>
            <a:ext cx="10861127" cy="206619"/>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FFC000"/>
                </a:solidFill>
                <a:latin typeface="Gilroy" panose="00000500000000000000"/>
                <a:cs typeface="Arial" panose="020B0604020202020204" pitchFamily="34" charset="0"/>
              </a:rPr>
              <a:t>Key Takeaways</a:t>
            </a:r>
          </a:p>
        </p:txBody>
      </p:sp>
      <p:graphicFrame>
        <p:nvGraphicFramePr>
          <p:cNvPr id="13" name="Table 12">
            <a:extLst>
              <a:ext uri="{FF2B5EF4-FFF2-40B4-BE49-F238E27FC236}">
                <a16:creationId xmlns:a16="http://schemas.microsoft.com/office/drawing/2014/main" id="{5F651AD2-9A97-2486-C488-F6B2850AF866}"/>
              </a:ext>
            </a:extLst>
          </p:cNvPr>
          <p:cNvGraphicFramePr>
            <a:graphicFrameLocks noGrp="1"/>
          </p:cNvGraphicFramePr>
          <p:nvPr>
            <p:extLst>
              <p:ext uri="{D42A27DB-BD31-4B8C-83A1-F6EECF244321}">
                <p14:modId xmlns:p14="http://schemas.microsoft.com/office/powerpoint/2010/main" val="2409574400"/>
              </p:ext>
            </p:extLst>
          </p:nvPr>
        </p:nvGraphicFramePr>
        <p:xfrm>
          <a:off x="593454" y="4758122"/>
          <a:ext cx="10861127" cy="1629977"/>
        </p:xfrm>
        <a:graphic>
          <a:graphicData uri="http://schemas.openxmlformats.org/drawingml/2006/table">
            <a:tbl>
              <a:tblPr firstRow="1" bandRow="1">
                <a:tableStyleId>{5C22544A-7EE6-4342-B048-85BDC9FD1C3A}</a:tableStyleId>
              </a:tblPr>
              <a:tblGrid>
                <a:gridCol w="5428972">
                  <a:extLst>
                    <a:ext uri="{9D8B030D-6E8A-4147-A177-3AD203B41FA5}">
                      <a16:colId xmlns:a16="http://schemas.microsoft.com/office/drawing/2014/main" val="4123719433"/>
                    </a:ext>
                  </a:extLst>
                </a:gridCol>
                <a:gridCol w="5432155">
                  <a:extLst>
                    <a:ext uri="{9D8B030D-6E8A-4147-A177-3AD203B41FA5}">
                      <a16:colId xmlns:a16="http://schemas.microsoft.com/office/drawing/2014/main" val="1295496110"/>
                    </a:ext>
                  </a:extLst>
                </a:gridCol>
              </a:tblGrid>
              <a:tr h="1629977">
                <a:tc>
                  <a:txBody>
                    <a:bodyPr/>
                    <a:lstStyle/>
                    <a:p>
                      <a:r>
                        <a:rPr lang="en-US" sz="1100" b="1" u="sng">
                          <a:solidFill>
                            <a:schemeClr val="tx1"/>
                          </a:solidFill>
                          <a:latin typeface="Gilroy" panose="00000500000000000000"/>
                          <a:ea typeface="Lato" panose="020F0502020204030203" pitchFamily="34" charset="0"/>
                          <a:cs typeface="Lato" panose="020F0502020204030203" pitchFamily="34" charset="0"/>
                        </a:rPr>
                        <a:t>Yield on Cost</a:t>
                      </a:r>
                      <a:r>
                        <a:rPr lang="en-US" sz="1100" b="1" u="none">
                          <a:solidFill>
                            <a:schemeClr val="tx1"/>
                          </a:solidFill>
                          <a:latin typeface="Gilroy" panose="00000500000000000000"/>
                          <a:ea typeface="Lato" panose="020F0502020204030203" pitchFamily="34" charset="0"/>
                          <a:cs typeface="Lato" panose="020F0502020204030203" pitchFamily="34" charset="0"/>
                        </a:rPr>
                        <a:t>: </a:t>
                      </a:r>
                      <a:r>
                        <a:rPr lang="en-US" sz="1100" b="0" u="none">
                          <a:solidFill>
                            <a:schemeClr val="tx1"/>
                          </a:solidFill>
                          <a:latin typeface="Gilroy" panose="00000500000000000000"/>
                          <a:ea typeface="Lato" panose="020F0502020204030203" pitchFamily="34" charset="0"/>
                          <a:cs typeface="Lato" panose="020F0502020204030203" pitchFamily="34" charset="0"/>
                        </a:rPr>
                        <a:t>2024 figures reflect the 2024 CAM Rec Accrual and the latest Bad Debt Expense methodology</a:t>
                      </a:r>
                    </a:p>
                    <a:p>
                      <a:endParaRPr lang="en-US" sz="11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Q4 2024 </a:t>
                      </a:r>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Q1 2025 Trend</a:t>
                      </a:r>
                      <a:r>
                        <a:rPr lang="en-US" sz="1100" b="1" u="none">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a:t>
                      </a:r>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a:t>
                      </a:r>
                    </a:p>
                    <a:p>
                      <a:pPr marL="171450" indent="-171450">
                        <a:buFont typeface="Arial" panose="020B0604020202020204" pitchFamily="34" charset="0"/>
                        <a:buChar char="•"/>
                      </a:pPr>
                      <a:r>
                        <a:rPr lang="en-US" sz="1100" b="0" i="0">
                          <a:solidFill>
                            <a:schemeClr val="tx1"/>
                          </a:solidFill>
                          <a:effectLst/>
                          <a:latin typeface="Gilroy" panose="00000500000000000000"/>
                          <a:ea typeface="Lato" panose="020F0502020204030203" pitchFamily="34" charset="0"/>
                          <a:cs typeface="Lato" panose="020F0502020204030203" pitchFamily="34" charset="0"/>
                        </a:rPr>
                        <a:t>Yield on Cost (YoC%) </a:t>
                      </a:r>
                      <a:r>
                        <a:rPr lang="en-US" sz="1100" b="0">
                          <a:solidFill>
                            <a:schemeClr val="tx1"/>
                          </a:solidFill>
                          <a:latin typeface="Gilroy" panose="00000500000000000000"/>
                          <a:ea typeface="Lato" panose="020F0502020204030203" pitchFamily="34" charset="0"/>
                          <a:cs typeface="Lato" panose="020F0502020204030203" pitchFamily="34" charset="0"/>
                        </a:rPr>
                        <a:t>decreased QoQ, reflecting 5.45% as of Q1-2025 compared to 5.61% as of Q4-2024</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chemeClr val="tx1"/>
                          </a:solidFill>
                          <a:effectLst/>
                          <a:latin typeface="Gilroy" panose="00000500000000000000"/>
                          <a:ea typeface="Lato" panose="020F0502020204030203" pitchFamily="34" charset="0"/>
                          <a:cs typeface="Lato" panose="020F0502020204030203" pitchFamily="34" charset="0"/>
                        </a:rPr>
                        <a:t>Core FFO decreased slightly QoQ, due to higher cyclical operating expenses (utilities, snow removal, etc.) in line with the budget, as well as ~$400K income reversal due to over estimation of 2024 CAM Rec accrual previously recognized</a:t>
                      </a:r>
                      <a:endParaRPr lang="en-US" sz="110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100" b="1" u="sng">
                          <a:solidFill>
                            <a:schemeClr val="tx1"/>
                          </a:solidFill>
                          <a:latin typeface="Gilroy" panose="00000500000000000000"/>
                          <a:ea typeface="Lato" panose="020F0502020204030203" pitchFamily="34" charset="0"/>
                          <a:cs typeface="Lato" panose="020F0502020204030203" pitchFamily="34" charset="0"/>
                        </a:rPr>
                        <a:t>Forecasted Trends</a:t>
                      </a:r>
                      <a:r>
                        <a:rPr lang="en-US" sz="1100" b="1" u="none">
                          <a:solidFill>
                            <a:schemeClr val="tx1"/>
                          </a:solidFill>
                          <a:latin typeface="Gilroy" panose="00000500000000000000"/>
                          <a:ea typeface="Lato" panose="020F0502020204030203" pitchFamily="34" charset="0"/>
                          <a:cs typeface="Lato" panose="020F0502020204030203" pitchFamily="34" charset="0"/>
                        </a:rPr>
                        <a:t>:</a:t>
                      </a:r>
                    </a:p>
                    <a:p>
                      <a:endParaRPr lang="en-US" sz="1100" b="1" u="none">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0" i="0">
                          <a:solidFill>
                            <a:schemeClr val="tx1"/>
                          </a:solidFill>
                          <a:effectLst/>
                          <a:latin typeface="Gilroy" panose="00000500000000000000"/>
                          <a:ea typeface="Lato" panose="020F0502020204030203" pitchFamily="34" charset="0"/>
                          <a:cs typeface="Lato" panose="020F0502020204030203" pitchFamily="34" charset="0"/>
                        </a:rPr>
                        <a:t>As the Fund’s debt is either fixed or hedged at 98.3%, our interest rate risk exposure is essentially fully hedged as of Q1-25</a:t>
                      </a:r>
                      <a:endParaRPr lang="en-US" sz="1100" b="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0" i="0">
                          <a:solidFill>
                            <a:schemeClr val="tx1"/>
                          </a:solidFill>
                          <a:effectLst/>
                          <a:latin typeface="Gilroy" panose="00000500000000000000"/>
                          <a:ea typeface="Lato" panose="020F0502020204030203" pitchFamily="34" charset="0"/>
                          <a:cs typeface="Lato" panose="020F0502020204030203" pitchFamily="34" charset="0"/>
                        </a:rPr>
                        <a:t>We anticipate future property performance improvements to positively impact Core FFO</a:t>
                      </a:r>
                    </a:p>
                    <a:p>
                      <a:pPr marL="171450" indent="-171450">
                        <a:buFont typeface="Arial" panose="020B0604020202020204" pitchFamily="34" charset="0"/>
                        <a:buChar char="•"/>
                      </a:pPr>
                      <a:r>
                        <a:rPr lang="en-US" sz="1100" b="0" i="0">
                          <a:solidFill>
                            <a:schemeClr val="tx1"/>
                          </a:solidFill>
                          <a:effectLst/>
                          <a:latin typeface="Gilroy" panose="00000500000000000000"/>
                          <a:ea typeface="Lato" panose="020F0502020204030203" pitchFamily="34" charset="0"/>
                          <a:cs typeface="Lato" panose="020F0502020204030203" pitchFamily="34" charset="0"/>
                        </a:rPr>
                        <a:t>Distributions in excess of Core FFO was funded through T12 capital gains. In order to keep distribution pace, additional dispositions are necessary</a:t>
                      </a:r>
                      <a:endParaRPr lang="en-US" sz="1100" b="0">
                        <a:solidFill>
                          <a:schemeClr val="tx1"/>
                        </a:solidFill>
                        <a:latin typeface="Gilroy" panose="00000500000000000000"/>
                        <a:ea typeface="Lato" panose="020F0502020204030203" pitchFamily="34" charset="0"/>
                        <a:cs typeface="Lato" panose="020F0502020204030203" pitchFamily="34" charset="0"/>
                      </a:endParaRPr>
                    </a:p>
                    <a:p>
                      <a:endParaRPr lang="en-US" sz="140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19335705"/>
                  </a:ext>
                </a:extLst>
              </a:tr>
            </a:tbl>
          </a:graphicData>
        </a:graphic>
      </p:graphicFrame>
      <p:sp>
        <p:nvSpPr>
          <p:cNvPr id="14" name="TextBox 13">
            <a:extLst>
              <a:ext uri="{FF2B5EF4-FFF2-40B4-BE49-F238E27FC236}">
                <a16:creationId xmlns:a16="http://schemas.microsoft.com/office/drawing/2014/main" id="{B50416EE-DF6D-B62B-4BD4-BDCA4370EB6A}"/>
              </a:ext>
            </a:extLst>
          </p:cNvPr>
          <p:cNvSpPr txBox="1"/>
          <p:nvPr/>
        </p:nvSpPr>
        <p:spPr>
          <a:xfrm>
            <a:off x="785186" y="6426559"/>
            <a:ext cx="7095866" cy="261610"/>
          </a:xfrm>
          <a:prstGeom prst="rect">
            <a:avLst/>
          </a:prstGeom>
          <a:noFill/>
        </p:spPr>
        <p:txBody>
          <a:bodyPr wrap="square" rtlCol="0">
            <a:spAutoFit/>
          </a:bodyPr>
          <a:lstStyle/>
          <a:p>
            <a:pPr marL="228600" indent="-228600">
              <a:buAutoNum type="arabicParenBoth"/>
              <a:defRPr/>
            </a:pPr>
            <a:r>
              <a:rPr lang="en-US" sz="1100">
                <a:latin typeface="Gilroy" panose="00000500000000000000"/>
              </a:rPr>
              <a:t>Prior quarters YoC%/FFO/AFFO was adjusted to reflected the fair share of the CAM Reconciliation for the period.</a:t>
            </a:r>
            <a:endParaRPr lang="en-US" sz="1100" u="none" strike="noStrike" baseline="0">
              <a:solidFill>
                <a:srgbClr val="000000"/>
              </a:solidFill>
              <a:latin typeface="Gilroy" panose="00000500000000000000"/>
              <a:ea typeface="Lato" panose="020F0502020204030203" pitchFamily="34" charset="0"/>
              <a:cs typeface="Lato" panose="020F0502020204030203" pitchFamily="34" charset="0"/>
            </a:endParaRPr>
          </a:p>
        </p:txBody>
      </p:sp>
      <p:pic>
        <p:nvPicPr>
          <p:cNvPr id="11" name="Picture 10">
            <a:extLst>
              <a:ext uri="{FF2B5EF4-FFF2-40B4-BE49-F238E27FC236}">
                <a16:creationId xmlns:a16="http://schemas.microsoft.com/office/drawing/2014/main" id="{D8FE2E73-8DAB-FBFE-42F4-269631148F3B}"/>
              </a:ext>
            </a:extLst>
          </p:cNvPr>
          <p:cNvPicPr>
            <a:picLocks noChangeAspect="1"/>
          </p:cNvPicPr>
          <p:nvPr/>
        </p:nvPicPr>
        <p:blipFill>
          <a:blip r:embed="rId3"/>
          <a:stretch>
            <a:fillRect/>
          </a:stretch>
        </p:blipFill>
        <p:spPr>
          <a:xfrm>
            <a:off x="593454" y="1151664"/>
            <a:ext cx="5436816" cy="3330049"/>
          </a:xfrm>
          <a:prstGeom prst="rect">
            <a:avLst/>
          </a:prstGeom>
        </p:spPr>
      </p:pic>
      <p:pic>
        <p:nvPicPr>
          <p:cNvPr id="8" name="Picture 7">
            <a:extLst>
              <a:ext uri="{FF2B5EF4-FFF2-40B4-BE49-F238E27FC236}">
                <a16:creationId xmlns:a16="http://schemas.microsoft.com/office/drawing/2014/main" id="{482E237D-3378-8613-F5D2-3F40F1CCC4BF}"/>
              </a:ext>
            </a:extLst>
          </p:cNvPr>
          <p:cNvPicPr>
            <a:picLocks/>
          </p:cNvPicPr>
          <p:nvPr/>
        </p:nvPicPr>
        <p:blipFill>
          <a:blip r:embed="rId4"/>
          <a:stretch>
            <a:fillRect/>
          </a:stretch>
        </p:blipFill>
        <p:spPr>
          <a:xfrm>
            <a:off x="6027424" y="1157540"/>
            <a:ext cx="5440680" cy="332841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AE610-2E6C-4D50-85B2-3AA0FC29E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3635F-A4EE-FFFB-4E6E-E1B1F7E36C57}"/>
              </a:ext>
            </a:extLst>
          </p:cNvPr>
          <p:cNvSpPr>
            <a:spLocks noGrp="1"/>
          </p:cNvSpPr>
          <p:nvPr>
            <p:ph type="title"/>
          </p:nvPr>
        </p:nvSpPr>
        <p:spPr/>
        <p:txBody>
          <a:bodyPr/>
          <a:lstStyle/>
          <a:p>
            <a:r>
              <a:rPr lang="en-US"/>
              <a:t>Valuation Summary – Q1 2025</a:t>
            </a:r>
          </a:p>
        </p:txBody>
      </p:sp>
      <p:sp>
        <p:nvSpPr>
          <p:cNvPr id="10" name="Rectangle 9">
            <a:extLst>
              <a:ext uri="{FF2B5EF4-FFF2-40B4-BE49-F238E27FC236}">
                <a16:creationId xmlns:a16="http://schemas.microsoft.com/office/drawing/2014/main" id="{AC360106-4A4A-2889-F00C-43223BB63133}"/>
              </a:ext>
            </a:extLst>
          </p:cNvPr>
          <p:cNvSpPr/>
          <p:nvPr/>
        </p:nvSpPr>
        <p:spPr>
          <a:xfrm>
            <a:off x="500561" y="4462832"/>
            <a:ext cx="11171491" cy="274320"/>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latin typeface="Arial" panose="020B0604020202020204" pitchFamily="34" charset="0"/>
                <a:cs typeface="Arial" panose="020B0604020202020204" pitchFamily="34" charset="0"/>
              </a:rPr>
              <a:t>Key Takeaways</a:t>
            </a:r>
          </a:p>
        </p:txBody>
      </p:sp>
      <p:graphicFrame>
        <p:nvGraphicFramePr>
          <p:cNvPr id="18" name="Table 17">
            <a:extLst>
              <a:ext uri="{FF2B5EF4-FFF2-40B4-BE49-F238E27FC236}">
                <a16:creationId xmlns:a16="http://schemas.microsoft.com/office/drawing/2014/main" id="{91B26A2C-36E0-CB0E-E3F5-4016F5EA631E}"/>
              </a:ext>
            </a:extLst>
          </p:cNvPr>
          <p:cNvGraphicFramePr>
            <a:graphicFrameLocks noGrp="1"/>
          </p:cNvGraphicFramePr>
          <p:nvPr>
            <p:extLst>
              <p:ext uri="{D42A27DB-BD31-4B8C-83A1-F6EECF244321}">
                <p14:modId xmlns:p14="http://schemas.microsoft.com/office/powerpoint/2010/main" val="1550687747"/>
              </p:ext>
            </p:extLst>
          </p:nvPr>
        </p:nvGraphicFramePr>
        <p:xfrm>
          <a:off x="500561" y="4729907"/>
          <a:ext cx="11171491" cy="1629977"/>
        </p:xfrm>
        <a:graphic>
          <a:graphicData uri="http://schemas.openxmlformats.org/drawingml/2006/table">
            <a:tbl>
              <a:tblPr firstRow="1" bandRow="1">
                <a:tableStyleId>{5C22544A-7EE6-4342-B048-85BDC9FD1C3A}</a:tableStyleId>
              </a:tblPr>
              <a:tblGrid>
                <a:gridCol w="5602112">
                  <a:extLst>
                    <a:ext uri="{9D8B030D-6E8A-4147-A177-3AD203B41FA5}">
                      <a16:colId xmlns:a16="http://schemas.microsoft.com/office/drawing/2014/main" val="4123719433"/>
                    </a:ext>
                  </a:extLst>
                </a:gridCol>
                <a:gridCol w="5569379">
                  <a:extLst>
                    <a:ext uri="{9D8B030D-6E8A-4147-A177-3AD203B41FA5}">
                      <a16:colId xmlns:a16="http://schemas.microsoft.com/office/drawing/2014/main" val="1295496110"/>
                    </a:ext>
                  </a:extLst>
                </a:gridCol>
              </a:tblGrid>
              <a:tr h="1629977">
                <a:tc>
                  <a:txBody>
                    <a:bodyPr/>
                    <a:lstStyle/>
                    <a:p>
                      <a:pPr marL="171450" indent="-171450" algn="l" defTabSz="1523696">
                        <a:spcBef>
                          <a:spcPts val="1500"/>
                        </a:spcBef>
                        <a:buFont typeface="Wingdings" panose="05000000000000000000" pitchFamily="2" charset="2"/>
                        <a:buChar char="§"/>
                        <a:defRPr/>
                      </a:pPr>
                      <a:r>
                        <a:rPr lang="en-US" sz="1050" b="0">
                          <a:solidFill>
                            <a:sysClr val="windowText" lastClr="000000"/>
                          </a:solidFill>
                          <a:latin typeface="Gilroy" panose="00000500000000000000"/>
                          <a:ea typeface="Lato" panose="020F0502020204030203" pitchFamily="34" charset="0"/>
                          <a:cs typeface="Lato" panose="020F0502020204030203" pitchFamily="34" charset="0"/>
                        </a:rPr>
                        <a:t>Value creation inception to date has resulted in a +25.4% increase in fair market value vs. total cost (purchase price + closing costs + capex + dispositions)</a:t>
                      </a:r>
                    </a:p>
                    <a:p>
                      <a:pPr marL="171450" indent="-171450" algn="l" defTabSz="1523696">
                        <a:spcBef>
                          <a:spcPts val="1500"/>
                        </a:spcBef>
                        <a:buFont typeface="Wingdings" panose="05000000000000000000" pitchFamily="2" charset="2"/>
                        <a:buChar char="§"/>
                        <a:defRPr/>
                      </a:pPr>
                      <a:r>
                        <a:rPr lang="en-US" sz="1050" b="0">
                          <a:solidFill>
                            <a:sysClr val="windowText" lastClr="000000"/>
                          </a:solidFill>
                          <a:latin typeface="Gilroy" panose="00000500000000000000"/>
                          <a:ea typeface="Lato" panose="020F0502020204030203" pitchFamily="34" charset="0"/>
                          <a:cs typeface="Lato" panose="020F0502020204030203" pitchFamily="34" charset="0"/>
                        </a:rPr>
                        <a:t>Since Inception, the fund has incurred a total of $13.7M in closing costs related to the acquisition of the properties. These closing costs have partially offset the overall value creation amount over the specified period</a:t>
                      </a:r>
                    </a:p>
                    <a:p>
                      <a:pPr marL="171450" indent="-171450" algn="l" defTabSz="1523696">
                        <a:spcBef>
                          <a:spcPts val="1500"/>
                        </a:spcBef>
                        <a:buFont typeface="Wingdings" panose="05000000000000000000" pitchFamily="2" charset="2"/>
                        <a:buChar char="§"/>
                        <a:defRPr/>
                      </a:pPr>
                      <a:r>
                        <a:rPr lang="en-US" sz="1050" b="0">
                          <a:solidFill>
                            <a:sysClr val="windowText" lastClr="000000"/>
                          </a:solidFill>
                          <a:latin typeface="Gilroy" panose="00000500000000000000"/>
                          <a:ea typeface="Lato" panose="020F0502020204030203" pitchFamily="34" charset="0"/>
                          <a:cs typeface="Lato" panose="020F0502020204030203" pitchFamily="34" charset="0"/>
                        </a:rPr>
                        <a:t>All of the Fund’s properties were appraised at least once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171450" indent="-171450">
                        <a:buFont typeface="Wingdings" panose="05000000000000000000" pitchFamily="2" charset="2"/>
                        <a:buChar char="§"/>
                      </a:pPr>
                      <a:r>
                        <a:rPr lang="en-US" sz="1050" b="0">
                          <a:solidFill>
                            <a:schemeClr val="tx1"/>
                          </a:solidFill>
                          <a:latin typeface="Gilroy" panose="00000500000000000000"/>
                          <a:ea typeface="Lato" panose="020F0502020204030203" pitchFamily="34" charset="0"/>
                          <a:cs typeface="Lato" panose="020F0502020204030203" pitchFamily="34" charset="0"/>
                        </a:rPr>
                        <a:t>During Q1-25, 42 properties were appraised for a total appraisal value of $377.7M</a:t>
                      </a:r>
                      <a:endParaRPr lang="en-US" sz="1050" b="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buFont typeface="Wingdings" panose="05000000000000000000" pitchFamily="2" charset="2"/>
                        <a:buChar char="§"/>
                      </a:pPr>
                      <a:endParaRPr lang="en-US" sz="1050" b="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buFont typeface="Wingdings" panose="05000000000000000000" pitchFamily="2" charset="2"/>
                        <a:buChar char="§"/>
                      </a:pPr>
                      <a:r>
                        <a:rPr lang="en-US" sz="1050" b="0">
                          <a:solidFill>
                            <a:schemeClr val="tx1"/>
                          </a:solidFill>
                          <a:latin typeface="Gilroy" panose="00000500000000000000"/>
                          <a:ea typeface="Lato" panose="020F0502020204030203" pitchFamily="34" charset="0"/>
                          <a:cs typeface="Lato" panose="020F0502020204030203" pitchFamily="34" charset="0"/>
                        </a:rPr>
                        <a:t>The Q1-25 value creation of approximately $6.4M represents appraisal mark-to-market (representing 1.3% in unrealized appreciation for this sub-set over book value)</a:t>
                      </a:r>
                    </a:p>
                    <a:p>
                      <a:pPr marL="171450" indent="-171450">
                        <a:buFont typeface="Wingdings" panose="05000000000000000000" pitchFamily="2" charset="2"/>
                        <a:buChar char="§"/>
                      </a:pPr>
                      <a:endParaRPr lang="en-US" sz="1050" b="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Wingdings" panose="05000000000000000000" pitchFamily="2" charset="2"/>
                        <a:buChar char="§"/>
                      </a:pPr>
                      <a:r>
                        <a:rPr lang="en-US" sz="1050" b="0">
                          <a:solidFill>
                            <a:schemeClr val="tx1"/>
                          </a:solidFill>
                          <a:latin typeface="Gilroy" panose="00000500000000000000"/>
                          <a:ea typeface="Lato" panose="020F0502020204030203" pitchFamily="34" charset="0"/>
                          <a:cs typeface="Lato" panose="020F0502020204030203" pitchFamily="34" charset="0"/>
                        </a:rPr>
                        <a:t>6704 N 54</a:t>
                      </a:r>
                      <a:r>
                        <a:rPr lang="en-US" sz="1050" b="0" baseline="30000">
                          <a:solidFill>
                            <a:schemeClr val="tx1"/>
                          </a:solidFill>
                          <a:latin typeface="Gilroy" panose="00000500000000000000"/>
                          <a:ea typeface="Lato" panose="020F0502020204030203" pitchFamily="34" charset="0"/>
                          <a:cs typeface="Lato" panose="020F0502020204030203" pitchFamily="34" charset="0"/>
                        </a:rPr>
                        <a:t>th</a:t>
                      </a:r>
                      <a:r>
                        <a:rPr lang="en-US" sz="1050" b="0">
                          <a:solidFill>
                            <a:schemeClr val="tx1"/>
                          </a:solidFill>
                          <a:latin typeface="Gilroy" panose="00000500000000000000"/>
                          <a:ea typeface="Lato" panose="020F0502020204030203" pitchFamily="34" charset="0"/>
                          <a:cs typeface="Lato" panose="020F0502020204030203" pitchFamily="34" charset="0"/>
                        </a:rPr>
                        <a:t> Street – 1</a:t>
                      </a:r>
                      <a:r>
                        <a:rPr lang="en-US" sz="1050" b="0" baseline="30000">
                          <a:solidFill>
                            <a:schemeClr val="tx1"/>
                          </a:solidFill>
                          <a:latin typeface="Gilroy" panose="00000500000000000000"/>
                          <a:ea typeface="Lato" panose="020F0502020204030203" pitchFamily="34" charset="0"/>
                          <a:cs typeface="Lato" panose="020F0502020204030203" pitchFamily="34" charset="0"/>
                        </a:rPr>
                        <a:t>st</a:t>
                      </a:r>
                      <a:r>
                        <a:rPr lang="en-US" sz="1050" b="0">
                          <a:solidFill>
                            <a:schemeClr val="tx1"/>
                          </a:solidFill>
                          <a:latin typeface="Gilroy" panose="00000500000000000000"/>
                          <a:ea typeface="Lato" panose="020F0502020204030203" pitchFamily="34" charset="0"/>
                          <a:cs typeface="Lato" panose="020F0502020204030203" pitchFamily="34" charset="0"/>
                        </a:rPr>
                        <a:t> time appraisal</a:t>
                      </a:r>
                    </a:p>
                    <a:p>
                      <a:pPr marL="448710" lvl="1" indent="-171450">
                        <a:buFont typeface="Wingdings" panose="05000000000000000000" pitchFamily="2" charset="2"/>
                        <a:buChar char="§"/>
                      </a:pPr>
                      <a:r>
                        <a:rPr lang="en-US" sz="1050" b="0">
                          <a:solidFill>
                            <a:schemeClr val="tx1"/>
                          </a:solidFill>
                          <a:latin typeface="Gilroy" panose="00000500000000000000"/>
                          <a:ea typeface="Lato" panose="020F0502020204030203" pitchFamily="34" charset="0"/>
                          <a:cs typeface="Lato" panose="020F0502020204030203" pitchFamily="34" charset="0"/>
                        </a:rPr>
                        <a:t>$4.2M MTM increase (+43% increase over Purchase Price)</a:t>
                      </a:r>
                    </a:p>
                    <a:p>
                      <a:endParaRPr lang="en-US" sz="1050" b="1">
                        <a:solidFill>
                          <a:schemeClr val="tx1"/>
                        </a:solidFill>
                        <a:latin typeface="Gilroy" panose="00000500000000000000"/>
                        <a:ea typeface="Lato" panose="020F0502020204030203" pitchFamily="34" charset="0"/>
                        <a:cs typeface="Lato" panose="020F0502020204030203" pitchFamily="34" charset="0"/>
                      </a:endParaRPr>
                    </a:p>
                    <a:p>
                      <a:endParaRPr lang="en-US" sz="1050" b="1">
                        <a:solidFill>
                          <a:schemeClr val="tx1"/>
                        </a:solidFill>
                        <a:latin typeface="Gilroy" panose="00000500000000000000"/>
                        <a:ea typeface="Lato" panose="020F0502020204030203" pitchFamily="34" charset="0"/>
                        <a:cs typeface="Lato" panose="020F050202020403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19335705"/>
                  </a:ext>
                </a:extLst>
              </a:tr>
            </a:tbl>
          </a:graphicData>
        </a:graphic>
      </p:graphicFrame>
      <p:pic>
        <p:nvPicPr>
          <p:cNvPr id="4" name="Picture 3">
            <a:extLst>
              <a:ext uri="{FF2B5EF4-FFF2-40B4-BE49-F238E27FC236}">
                <a16:creationId xmlns:a16="http://schemas.microsoft.com/office/drawing/2014/main" id="{05BBC4CF-7A67-4774-2CB2-EA7823786BAF}"/>
              </a:ext>
            </a:extLst>
          </p:cNvPr>
          <p:cNvPicPr>
            <a:picLocks/>
          </p:cNvPicPr>
          <p:nvPr/>
        </p:nvPicPr>
        <p:blipFill>
          <a:blip r:embed="rId2"/>
          <a:stretch>
            <a:fillRect/>
          </a:stretch>
        </p:blipFill>
        <p:spPr>
          <a:xfrm>
            <a:off x="614861" y="1433718"/>
            <a:ext cx="5486400" cy="2743200"/>
          </a:xfrm>
          <a:prstGeom prst="rect">
            <a:avLst/>
          </a:prstGeom>
        </p:spPr>
      </p:pic>
      <p:pic>
        <p:nvPicPr>
          <p:cNvPr id="5" name="Picture 4">
            <a:extLst>
              <a:ext uri="{FF2B5EF4-FFF2-40B4-BE49-F238E27FC236}">
                <a16:creationId xmlns:a16="http://schemas.microsoft.com/office/drawing/2014/main" id="{886B852E-ABA0-7B25-B315-95570569DD87}"/>
              </a:ext>
            </a:extLst>
          </p:cNvPr>
          <p:cNvPicPr>
            <a:picLocks/>
          </p:cNvPicPr>
          <p:nvPr/>
        </p:nvPicPr>
        <p:blipFill>
          <a:blip r:embed="rId3"/>
          <a:stretch>
            <a:fillRect/>
          </a:stretch>
        </p:blipFill>
        <p:spPr>
          <a:xfrm>
            <a:off x="6116141" y="1433718"/>
            <a:ext cx="5486400" cy="2743200"/>
          </a:xfrm>
          <a:prstGeom prst="rect">
            <a:avLst/>
          </a:prstGeom>
        </p:spPr>
      </p:pic>
    </p:spTree>
    <p:extLst>
      <p:ext uri="{BB962C8B-B14F-4D97-AF65-F5344CB8AC3E}">
        <p14:creationId xmlns:p14="http://schemas.microsoft.com/office/powerpoint/2010/main" val="3189280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FCC37CA-B6E5-D6E4-378B-C1F3970909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FFCC37CA-B6E5-D6E4-378B-C1F3970909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5E543ED9-ACCE-9D53-1A06-A01209317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237441-3A55-43A0-37D2-871F3FC9AA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A5873A-F35B-EDC7-6BA5-15F2E49DEF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AD1FB9-9AFD-D961-F0B6-81BC192491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5B7FC1-8A66-5FED-3630-577D1885CF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936DEA-AA77-117C-1C9B-CB3A277F2393}"/>
              </a:ext>
            </a:extLst>
          </p:cNvPr>
          <p:cNvSpPr>
            <a:spLocks noGrp="1"/>
          </p:cNvSpPr>
          <p:nvPr>
            <p:ph type="title"/>
          </p:nvPr>
        </p:nvSpPr>
        <p:spPr/>
        <p:txBody>
          <a:bodyPr vert="horz">
            <a:normAutofit/>
          </a:bodyPr>
          <a:lstStyle/>
          <a:p>
            <a:pPr algn="l" rtl="0"/>
            <a:r>
              <a:rPr lang="en-US"/>
              <a:t>Executive Summary </a:t>
            </a:r>
            <a:r>
              <a:rPr lang="en-US" b="0"/>
              <a:t>| Asset Management Operational Review </a:t>
            </a:r>
          </a:p>
        </p:txBody>
      </p:sp>
      <p:sp>
        <p:nvSpPr>
          <p:cNvPr id="4" name="Content Placeholder 3">
            <a:extLst>
              <a:ext uri="{FF2B5EF4-FFF2-40B4-BE49-F238E27FC236}">
                <a16:creationId xmlns:a16="http://schemas.microsoft.com/office/drawing/2014/main" id="{C777A1F3-D167-7452-BE3B-137A17CBD437}"/>
              </a:ext>
            </a:extLst>
          </p:cNvPr>
          <p:cNvSpPr>
            <a:spLocks noGrp="1"/>
          </p:cNvSpPr>
          <p:nvPr>
            <p:ph idx="1"/>
          </p:nvPr>
        </p:nvSpPr>
        <p:spPr>
          <a:xfrm>
            <a:off x="760476" y="1204892"/>
            <a:ext cx="10671048" cy="5303520"/>
          </a:xfrm>
        </p:spPr>
        <p:txBody>
          <a:bodyPr anchor="ctr">
            <a:noAutofit/>
          </a:bodyPr>
          <a:lstStyle/>
          <a:p>
            <a:pPr algn="l" rtl="0">
              <a:spcBef>
                <a:spcPts val="300"/>
              </a:spcBef>
            </a:pPr>
            <a:r>
              <a:rPr lang="en-US" sz="1600" b="1">
                <a:solidFill>
                  <a:srgbClr val="374151"/>
                </a:solidFill>
                <a:latin typeface="Gilroy" panose="00000500000000000000"/>
                <a:ea typeface="Lato Medium"/>
                <a:cs typeface="Lato Medium"/>
              </a:rPr>
              <a:t>Leasing Spreads:</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18 leases were signed in Q1</a:t>
            </a:r>
            <a:r>
              <a:rPr lang="en-US" sz="1400">
                <a:solidFill>
                  <a:srgbClr val="374151"/>
                </a:solidFill>
                <a:latin typeface="Gilroy" panose="00000500000000000000"/>
                <a:ea typeface="Lato Medium"/>
                <a:cs typeface="Lato Medium"/>
              </a:rPr>
              <a:t> across 6 different markets, achieving </a:t>
            </a:r>
            <a:r>
              <a:rPr lang="en-US" sz="1400" b="1">
                <a:solidFill>
                  <a:srgbClr val="374151"/>
                </a:solidFill>
                <a:latin typeface="Gilroy" panose="00000500000000000000"/>
                <a:ea typeface="Lato Medium"/>
                <a:cs typeface="Lato Medium"/>
              </a:rPr>
              <a:t>11% leasing spread </a:t>
            </a:r>
            <a:r>
              <a:rPr lang="en-US" sz="1400">
                <a:solidFill>
                  <a:srgbClr val="374151"/>
                </a:solidFill>
                <a:latin typeface="Gilroy" panose="00000500000000000000"/>
                <a:ea typeface="Lato Medium"/>
                <a:cs typeface="Lato Medium"/>
              </a:rPr>
              <a:t>over prior leases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Since inception, the Fund has signed </a:t>
            </a:r>
            <a:r>
              <a:rPr lang="en-US" sz="1400" b="1">
                <a:solidFill>
                  <a:srgbClr val="374151"/>
                </a:solidFill>
                <a:latin typeface="Gilroy" panose="00000500000000000000"/>
                <a:ea typeface="Lato Medium"/>
                <a:cs typeface="Lato Medium"/>
              </a:rPr>
              <a:t>167 leases with 28% spread </a:t>
            </a:r>
            <a:r>
              <a:rPr lang="en-US" sz="1400">
                <a:solidFill>
                  <a:srgbClr val="374151"/>
                </a:solidFill>
                <a:latin typeface="Gilroy" panose="00000500000000000000"/>
                <a:ea typeface="Lato Medium"/>
                <a:cs typeface="Lato Medium"/>
              </a:rPr>
              <a:t>over prior leases</a:t>
            </a:r>
          </a:p>
          <a:p>
            <a:pPr marL="0" indent="0" algn="l" rtl="0">
              <a:spcBef>
                <a:spcPts val="300"/>
              </a:spcBef>
              <a:buNone/>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Escalations: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Escalations in Fund II are </a:t>
            </a:r>
            <a:r>
              <a:rPr lang="en-US" sz="1400" b="1">
                <a:solidFill>
                  <a:srgbClr val="374151"/>
                </a:solidFill>
                <a:latin typeface="Gilroy" panose="00000500000000000000"/>
                <a:ea typeface="Lato Medium"/>
                <a:cs typeface="Lato Medium"/>
              </a:rPr>
              <a:t>consistently above underwriting</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Q1 escalations were 3.73% </a:t>
            </a:r>
            <a:r>
              <a:rPr lang="en-US" sz="1400">
                <a:solidFill>
                  <a:srgbClr val="374151"/>
                </a:solidFill>
                <a:latin typeface="Gilroy" panose="00000500000000000000"/>
                <a:ea typeface="Lato Medium"/>
                <a:cs typeface="Lato Medium"/>
              </a:rPr>
              <a:t>against BP of 2.73%, while leases signed in last 12 months achieved 3.76% escalations vs 2.78% BP</a:t>
            </a:r>
          </a:p>
          <a:p>
            <a:pPr marL="628650" lvl="1" indent="-342900" algn="l" rtl="0">
              <a:spcBef>
                <a:spcPts val="300"/>
              </a:spcBef>
              <a:buFont typeface="Arial" panose="020B0604020202020204" pitchFamily="34" charset="0"/>
              <a:buChar char="•"/>
            </a:pPr>
            <a:endParaRPr lang="en-US" sz="1400">
              <a:solidFill>
                <a:srgbClr val="374151"/>
              </a:solidFill>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Renewal Rate:</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Renewal Rate for Fund II is </a:t>
            </a:r>
            <a:r>
              <a:rPr lang="en-US" sz="1400" b="1">
                <a:solidFill>
                  <a:srgbClr val="374151"/>
                </a:solidFill>
                <a:latin typeface="Gilroy" panose="00000500000000000000"/>
                <a:ea typeface="Lato Medium"/>
                <a:cs typeface="Lato Medium"/>
              </a:rPr>
              <a:t>trending at ~66% </a:t>
            </a:r>
            <a:r>
              <a:rPr lang="en-US" sz="1400">
                <a:solidFill>
                  <a:srgbClr val="374151"/>
                </a:solidFill>
                <a:latin typeface="Gilroy" panose="00000500000000000000"/>
                <a:ea typeface="Lato Medium"/>
                <a:cs typeface="Lato Medium"/>
              </a:rPr>
              <a:t>for the past 4 quarters </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Q4 renewal rate of 72% </a:t>
            </a:r>
            <a:r>
              <a:rPr lang="en-US" sz="1400">
                <a:solidFill>
                  <a:srgbClr val="374151"/>
                </a:solidFill>
                <a:latin typeface="Gilroy" panose="00000500000000000000"/>
                <a:ea typeface="Lato Medium"/>
                <a:cs typeface="Lato Medium"/>
              </a:rPr>
              <a:t>was well above the ITD average of 53%</a:t>
            </a: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Downtime:</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The Fund currently has </a:t>
            </a:r>
            <a:r>
              <a:rPr lang="en-US" sz="1400" b="1">
                <a:solidFill>
                  <a:srgbClr val="374151"/>
                </a:solidFill>
                <a:latin typeface="Gilroy" panose="00000500000000000000"/>
                <a:ea typeface="Lato Medium"/>
                <a:cs typeface="Lato Medium"/>
              </a:rPr>
              <a:t>31 vacant spaces, </a:t>
            </a:r>
            <a:r>
              <a:rPr lang="en-US" sz="1400">
                <a:solidFill>
                  <a:srgbClr val="374151"/>
                </a:solidFill>
                <a:latin typeface="Gilroy" panose="00000500000000000000"/>
                <a:ea typeface="Lato Medium"/>
                <a:cs typeface="Lato Medium"/>
              </a:rPr>
              <a:t>14 of which have extended downtime over 10 months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Vacant spaces are driven by a variety of factors including </a:t>
            </a:r>
            <a:r>
              <a:rPr lang="en-US" sz="1400" b="1">
                <a:solidFill>
                  <a:srgbClr val="374151"/>
                </a:solidFill>
                <a:latin typeface="Gilroy" panose="00000500000000000000"/>
                <a:ea typeface="Lato Medium"/>
                <a:cs typeface="Lato Medium"/>
              </a:rPr>
              <a:t>slow leasing activity, delinquencies, delayed timelines due to construction, and/or failed dispositions</a:t>
            </a:r>
          </a:p>
          <a:p>
            <a:pPr marL="628650" lvl="1" indent="-342900" algn="l">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The Fund has an additional </a:t>
            </a:r>
            <a:r>
              <a:rPr lang="en-US" sz="1400" b="1">
                <a:solidFill>
                  <a:srgbClr val="374151"/>
                </a:solidFill>
                <a:latin typeface="Gilroy" panose="00000500000000000000"/>
                <a:ea typeface="Lato Medium"/>
                <a:cs typeface="Lato Medium"/>
              </a:rPr>
              <a:t>3 early terminations </a:t>
            </a:r>
            <a:r>
              <a:rPr lang="en-US" sz="1400">
                <a:solidFill>
                  <a:srgbClr val="374151"/>
                </a:solidFill>
                <a:latin typeface="Gilroy" panose="00000500000000000000"/>
                <a:ea typeface="Lato Medium"/>
                <a:cs typeface="Lato Medium"/>
              </a:rPr>
              <a:t>with tenants who are expected to vacate by the end of Q2 2025 at the latest. These are a result of distress issues such as delinquencies and evictions.</a:t>
            </a:r>
            <a:endParaRPr lang="en-US" sz="1400">
              <a:solidFill>
                <a:srgbClr val="374151"/>
              </a:solidFill>
              <a:latin typeface="Gilroy" panose="00000500000000000000"/>
            </a:endParaRPr>
          </a:p>
        </p:txBody>
      </p:sp>
    </p:spTree>
    <p:extLst>
      <p:ext uri="{BB962C8B-B14F-4D97-AF65-F5344CB8AC3E}">
        <p14:creationId xmlns:p14="http://schemas.microsoft.com/office/powerpoint/2010/main" val="81519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D0125-21DE-9B25-36C0-12EBB3AE5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E23E9-520B-51C4-63D9-40A4B2296FD0}"/>
              </a:ext>
            </a:extLst>
          </p:cNvPr>
          <p:cNvSpPr>
            <a:spLocks noGrp="1"/>
          </p:cNvSpPr>
          <p:nvPr>
            <p:ph type="title"/>
          </p:nvPr>
        </p:nvSpPr>
        <p:spPr/>
        <p:txBody>
          <a:bodyPr/>
          <a:lstStyle/>
          <a:p>
            <a:r>
              <a:rPr lang="en-US"/>
              <a:t>Valuation Summary – FMV Summary over Time ($M)</a:t>
            </a:r>
          </a:p>
        </p:txBody>
      </p:sp>
      <p:pic>
        <p:nvPicPr>
          <p:cNvPr id="5" name="Picture 4">
            <a:extLst>
              <a:ext uri="{FF2B5EF4-FFF2-40B4-BE49-F238E27FC236}">
                <a16:creationId xmlns:a16="http://schemas.microsoft.com/office/drawing/2014/main" id="{5A5D0BA2-BFD0-8E5F-8FBD-C9B8336BAD87}"/>
              </a:ext>
            </a:extLst>
          </p:cNvPr>
          <p:cNvPicPr>
            <a:picLocks noChangeAspect="1"/>
          </p:cNvPicPr>
          <p:nvPr/>
        </p:nvPicPr>
        <p:blipFill>
          <a:blip r:embed="rId2"/>
          <a:stretch>
            <a:fillRect/>
          </a:stretch>
        </p:blipFill>
        <p:spPr>
          <a:xfrm>
            <a:off x="353738" y="1482037"/>
            <a:ext cx="11484523" cy="4149548"/>
          </a:xfrm>
          <a:prstGeom prst="rect">
            <a:avLst/>
          </a:prstGeom>
        </p:spPr>
      </p:pic>
    </p:spTree>
    <p:extLst>
      <p:ext uri="{BB962C8B-B14F-4D97-AF65-F5344CB8AC3E}">
        <p14:creationId xmlns:p14="http://schemas.microsoft.com/office/powerpoint/2010/main" val="2627017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6FB53-42E9-E690-3175-0D7A94B47F4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6456B72-5C2F-B15F-68A4-809EA8827418}"/>
              </a:ext>
            </a:extLst>
          </p:cNvPr>
          <p:cNvPicPr>
            <a:picLocks noChangeAspect="1"/>
          </p:cNvPicPr>
          <p:nvPr/>
        </p:nvPicPr>
        <p:blipFill>
          <a:blip r:embed="rId4"/>
          <a:stretch>
            <a:fillRect/>
          </a:stretch>
        </p:blipFill>
        <p:spPr>
          <a:xfrm>
            <a:off x="533400" y="1238488"/>
            <a:ext cx="6476651" cy="3702459"/>
          </a:xfrm>
          <a:prstGeom prst="rect">
            <a:avLst/>
          </a:prstGeom>
        </p:spPr>
      </p:pic>
      <p:graphicFrame>
        <p:nvGraphicFramePr>
          <p:cNvPr id="12" name="think-cell data - do not delete" hidden="1">
            <a:extLst>
              <a:ext uri="{FF2B5EF4-FFF2-40B4-BE49-F238E27FC236}">
                <a16:creationId xmlns:a16="http://schemas.microsoft.com/office/drawing/2014/main" id="{7AE1108B-DAE3-BF2C-9E5A-E18337519CED}"/>
              </a:ext>
            </a:extLst>
          </p:cNvPr>
          <p:cNvGraphicFramePr>
            <a:graphicFrameLocks noChangeAspect="1"/>
          </p:cNvGraphicFramePr>
          <p:nvPr>
            <p:custDataLst>
              <p:tags r:id="rId1"/>
            </p:custDataLst>
            <p:extLst>
              <p:ext uri="{D42A27DB-BD31-4B8C-83A1-F6EECF244321}">
                <p14:modId xmlns:p14="http://schemas.microsoft.com/office/powerpoint/2010/main" val="2306231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2" name="think-cell data - do not delete" hidden="1">
                        <a:extLst>
                          <a:ext uri="{FF2B5EF4-FFF2-40B4-BE49-F238E27FC236}">
                            <a16:creationId xmlns:a16="http://schemas.microsoft.com/office/drawing/2014/main" id="{7AE1108B-DAE3-BF2C-9E5A-E18337519C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6" name="Straight Connector 15">
            <a:extLst>
              <a:ext uri="{FF2B5EF4-FFF2-40B4-BE49-F238E27FC236}">
                <a16:creationId xmlns:a16="http://schemas.microsoft.com/office/drawing/2014/main" id="{7F971531-C4EB-5661-058B-E8647FD79A5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6C239D0-35C0-5068-4BA5-7232183F6CC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F901CA4B-9574-330D-088F-B7AEC9D03FFA}"/>
              </a:ext>
            </a:extLst>
          </p:cNvPr>
          <p:cNvSpPr>
            <a:spLocks noGrp="1"/>
          </p:cNvSpPr>
          <p:nvPr>
            <p:ph type="title"/>
          </p:nvPr>
        </p:nvSpPr>
        <p:spPr>
          <a:xfrm>
            <a:off x="1082143" y="569231"/>
            <a:ext cx="10072437" cy="474334"/>
          </a:xfrm>
        </p:spPr>
        <p:txBody>
          <a:bodyPr vert="horz"/>
          <a:lstStyle/>
          <a:p>
            <a:r>
              <a:rPr lang="en-US"/>
              <a:t>AR Trend Summary Q4 ‘24 -&gt; Q1 ‘25</a:t>
            </a:r>
          </a:p>
        </p:txBody>
      </p:sp>
      <p:sp>
        <p:nvSpPr>
          <p:cNvPr id="3" name="Rectangle 2">
            <a:extLst>
              <a:ext uri="{FF2B5EF4-FFF2-40B4-BE49-F238E27FC236}">
                <a16:creationId xmlns:a16="http://schemas.microsoft.com/office/drawing/2014/main" id="{21C6C136-828C-8E44-CA08-56C8831CC351}"/>
              </a:ext>
            </a:extLst>
          </p:cNvPr>
          <p:cNvSpPr/>
          <p:nvPr/>
        </p:nvSpPr>
        <p:spPr>
          <a:xfrm>
            <a:off x="7484657" y="1293496"/>
            <a:ext cx="4567044" cy="266724"/>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latin typeface="Arial" panose="020B0604020202020204" pitchFamily="34" charset="0"/>
                <a:cs typeface="Arial" panose="020B0604020202020204" pitchFamily="34" charset="0"/>
              </a:rPr>
              <a:t>Key Takeaways</a:t>
            </a:r>
          </a:p>
        </p:txBody>
      </p:sp>
      <p:sp>
        <p:nvSpPr>
          <p:cNvPr id="15" name="Oval 14">
            <a:extLst>
              <a:ext uri="{FF2B5EF4-FFF2-40B4-BE49-F238E27FC236}">
                <a16:creationId xmlns:a16="http://schemas.microsoft.com/office/drawing/2014/main" id="{30326B3C-126D-484A-FCFF-BA532D342D0B}"/>
              </a:ext>
            </a:extLst>
          </p:cNvPr>
          <p:cNvSpPr/>
          <p:nvPr/>
        </p:nvSpPr>
        <p:spPr>
          <a:xfrm>
            <a:off x="2657800" y="273460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7" name="Oval 16">
            <a:extLst>
              <a:ext uri="{FF2B5EF4-FFF2-40B4-BE49-F238E27FC236}">
                <a16:creationId xmlns:a16="http://schemas.microsoft.com/office/drawing/2014/main" id="{32E5AA54-FF16-8082-907D-4D8088F69D48}"/>
              </a:ext>
            </a:extLst>
          </p:cNvPr>
          <p:cNvSpPr/>
          <p:nvPr/>
        </p:nvSpPr>
        <p:spPr>
          <a:xfrm>
            <a:off x="3838834" y="253938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9" name="Oval 18">
            <a:extLst>
              <a:ext uri="{FF2B5EF4-FFF2-40B4-BE49-F238E27FC236}">
                <a16:creationId xmlns:a16="http://schemas.microsoft.com/office/drawing/2014/main" id="{F0FB72D9-9CBC-53F6-C21E-52094B96FF5B}"/>
              </a:ext>
            </a:extLst>
          </p:cNvPr>
          <p:cNvSpPr/>
          <p:nvPr/>
        </p:nvSpPr>
        <p:spPr>
          <a:xfrm>
            <a:off x="5057100" y="370871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21" name="Oval 20">
            <a:extLst>
              <a:ext uri="{FF2B5EF4-FFF2-40B4-BE49-F238E27FC236}">
                <a16:creationId xmlns:a16="http://schemas.microsoft.com/office/drawing/2014/main" id="{B1AECB32-826E-4F0F-4E4E-0F892FB26A1F}"/>
              </a:ext>
            </a:extLst>
          </p:cNvPr>
          <p:cNvSpPr/>
          <p:nvPr/>
        </p:nvSpPr>
        <p:spPr>
          <a:xfrm>
            <a:off x="7231045" y="205190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2" name="Oval 21">
            <a:extLst>
              <a:ext uri="{FF2B5EF4-FFF2-40B4-BE49-F238E27FC236}">
                <a16:creationId xmlns:a16="http://schemas.microsoft.com/office/drawing/2014/main" id="{6400DFDF-1ADC-45F9-0B33-C0E69485C495}"/>
              </a:ext>
            </a:extLst>
          </p:cNvPr>
          <p:cNvSpPr/>
          <p:nvPr/>
        </p:nvSpPr>
        <p:spPr>
          <a:xfrm>
            <a:off x="7223089" y="350656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3" name="Oval 22">
            <a:extLst>
              <a:ext uri="{FF2B5EF4-FFF2-40B4-BE49-F238E27FC236}">
                <a16:creationId xmlns:a16="http://schemas.microsoft.com/office/drawing/2014/main" id="{CCA2F448-5C08-506A-C3C2-7E2C9EC6278D}"/>
              </a:ext>
            </a:extLst>
          </p:cNvPr>
          <p:cNvSpPr/>
          <p:nvPr/>
        </p:nvSpPr>
        <p:spPr>
          <a:xfrm>
            <a:off x="7223089" y="421543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7" name="Rectangle 6">
            <a:extLst>
              <a:ext uri="{FF2B5EF4-FFF2-40B4-BE49-F238E27FC236}">
                <a16:creationId xmlns:a16="http://schemas.microsoft.com/office/drawing/2014/main" id="{791F880F-477F-5211-460C-8055DA93050B}"/>
              </a:ext>
            </a:extLst>
          </p:cNvPr>
          <p:cNvSpPr/>
          <p:nvPr/>
        </p:nvSpPr>
        <p:spPr>
          <a:xfrm>
            <a:off x="7484657" y="1566482"/>
            <a:ext cx="4567044" cy="3423208"/>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latin typeface="Gilroy" panose="00000500000000000000"/>
                <a:cs typeface="Arial" panose="020B0604020202020204" pitchFamily="34" charset="0"/>
              </a:rPr>
              <a:t>Net AR Balance decreased by $1,247K during Q1 2025 </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Bad Debt Recovery:</a:t>
            </a:r>
          </a:p>
          <a:p>
            <a:pPr marL="171450" indent="-171450">
              <a:buFont typeface="Arial" panose="020B0604020202020204" pitchFamily="34" charset="0"/>
              <a:buChar char="•"/>
            </a:pPr>
            <a:endParaRPr lang="en-US" sz="11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 Bad Debt Recovery is composed of Actual Write offs and specific bad debt allowance</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18 Railroad –additional A/R write-off in Q1 compared to Q4 provision</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Two highest AR collections netted ~$0.5M from 1157 Battlecreek (Motorvation) &amp; 200 Rike (Greif)</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General Allowance </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Calculated in accordance with the General Allowance methodology, slight decrease in line with the overall decrease in AR balance QoQ</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Net Collections</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 total recognized revenue for the quarter was $1,438K less than the collections, primarily due to the CAM receivables collection. Additionally, during Q1, $400K of CAM receivables were reversed as part of the final billing to the tenants.</a:t>
            </a:r>
          </a:p>
        </p:txBody>
      </p:sp>
      <p:sp>
        <p:nvSpPr>
          <p:cNvPr id="9" name="TextBox 8">
            <a:extLst>
              <a:ext uri="{FF2B5EF4-FFF2-40B4-BE49-F238E27FC236}">
                <a16:creationId xmlns:a16="http://schemas.microsoft.com/office/drawing/2014/main" id="{00BD9483-0A80-241F-D052-91418305A450}"/>
              </a:ext>
            </a:extLst>
          </p:cNvPr>
          <p:cNvSpPr txBox="1"/>
          <p:nvPr/>
        </p:nvSpPr>
        <p:spPr>
          <a:xfrm>
            <a:off x="353590" y="6325082"/>
            <a:ext cx="7638594" cy="400110"/>
          </a:xfrm>
          <a:prstGeom prst="rect">
            <a:avLst/>
          </a:prstGeom>
          <a:noFill/>
        </p:spPr>
        <p:txBody>
          <a:bodyPr wrap="square" rtlCol="0">
            <a:spAutoFit/>
          </a:bodyPr>
          <a:lstStyle/>
          <a:p>
            <a:r>
              <a:rPr lang="en-US" sz="900" i="1">
                <a:solidFill>
                  <a:schemeClr val="tx1"/>
                </a:solidFill>
                <a:latin typeface="Gilroy" panose="00000500000000000000"/>
                <a:ea typeface="Lato" panose="020F0502020204030203" pitchFamily="34" charset="0"/>
                <a:cs typeface="Lato" panose="020F0502020204030203" pitchFamily="34" charset="0"/>
              </a:rPr>
              <a:t>*</a:t>
            </a:r>
            <a:r>
              <a:rPr lang="en-US" sz="900">
                <a:solidFill>
                  <a:schemeClr val="tx1"/>
                </a:solidFill>
                <a:latin typeface="Gilroy" panose="00000500000000000000"/>
                <a:ea typeface="Lato" panose="020F0502020204030203" pitchFamily="34" charset="0"/>
                <a:cs typeface="Lato" panose="020F0502020204030203" pitchFamily="34" charset="0"/>
              </a:rPr>
              <a:t> As part of the technical billing cycle in Q1’25, $1.1M was recorded as revenue but later reversed as part of a specific bad debt allowance</a:t>
            </a:r>
            <a:endParaRPr lang="en-US" sz="900" i="1">
              <a:solidFill>
                <a:schemeClr val="tx1"/>
              </a:solidFill>
              <a:latin typeface="Gilroy" panose="00000500000000000000"/>
              <a:ea typeface="Lato" panose="020F0502020204030203" pitchFamily="34" charset="0"/>
              <a:cs typeface="Lato" panose="020F0502020204030203" pitchFamily="34" charset="0"/>
            </a:endParaRPr>
          </a:p>
          <a:p>
            <a:endParaRPr lang="en-US" sz="1100"/>
          </a:p>
        </p:txBody>
      </p:sp>
    </p:spTree>
    <p:extLst>
      <p:ext uri="{BB962C8B-B14F-4D97-AF65-F5344CB8AC3E}">
        <p14:creationId xmlns:p14="http://schemas.microsoft.com/office/powerpoint/2010/main" val="3415053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9593D-EE0E-CA14-A903-64532A931892}"/>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24530A0D-06F5-7144-2E0C-F48A60118E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24530A0D-06F5-7144-2E0C-F48A60118E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6" name="Straight Connector 15">
            <a:extLst>
              <a:ext uri="{FF2B5EF4-FFF2-40B4-BE49-F238E27FC236}">
                <a16:creationId xmlns:a16="http://schemas.microsoft.com/office/drawing/2014/main" id="{56BC7492-447B-BFB4-AF4F-895E7193E25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DB6AD7D-D1DE-0140-0E9D-2BCACFAE2B3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CC85A77E-9617-E6FC-C233-714F36BF5177}"/>
              </a:ext>
            </a:extLst>
          </p:cNvPr>
          <p:cNvSpPr>
            <a:spLocks noGrp="1"/>
          </p:cNvSpPr>
          <p:nvPr>
            <p:ph type="title"/>
          </p:nvPr>
        </p:nvSpPr>
        <p:spPr>
          <a:xfrm>
            <a:off x="1082143" y="569231"/>
            <a:ext cx="10072437" cy="474334"/>
          </a:xfrm>
        </p:spPr>
        <p:txBody>
          <a:bodyPr vert="horz"/>
          <a:lstStyle/>
          <a:p>
            <a:r>
              <a:rPr lang="en-US"/>
              <a:t>Bad Debt % out of Revenue</a:t>
            </a:r>
          </a:p>
        </p:txBody>
      </p:sp>
      <p:sp>
        <p:nvSpPr>
          <p:cNvPr id="3" name="Rectangle 2">
            <a:extLst>
              <a:ext uri="{FF2B5EF4-FFF2-40B4-BE49-F238E27FC236}">
                <a16:creationId xmlns:a16="http://schemas.microsoft.com/office/drawing/2014/main" id="{449CCEBC-286B-5850-1E7D-D26F83138104}"/>
              </a:ext>
            </a:extLst>
          </p:cNvPr>
          <p:cNvSpPr/>
          <p:nvPr/>
        </p:nvSpPr>
        <p:spPr>
          <a:xfrm>
            <a:off x="7074540" y="1459043"/>
            <a:ext cx="4567044" cy="266724"/>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latin typeface="Arial" panose="020B0604020202020204" pitchFamily="34" charset="0"/>
                <a:cs typeface="Arial" panose="020B0604020202020204" pitchFamily="34" charset="0"/>
              </a:rPr>
              <a:t>Key Takeaways</a:t>
            </a:r>
          </a:p>
        </p:txBody>
      </p:sp>
      <p:sp>
        <p:nvSpPr>
          <p:cNvPr id="7" name="Rectangle 6">
            <a:extLst>
              <a:ext uri="{FF2B5EF4-FFF2-40B4-BE49-F238E27FC236}">
                <a16:creationId xmlns:a16="http://schemas.microsoft.com/office/drawing/2014/main" id="{C38D3126-044B-ABE5-CC24-CCABC3E7833A}"/>
              </a:ext>
            </a:extLst>
          </p:cNvPr>
          <p:cNvSpPr/>
          <p:nvPr/>
        </p:nvSpPr>
        <p:spPr>
          <a:xfrm>
            <a:off x="7076849" y="1725767"/>
            <a:ext cx="4567044" cy="2406470"/>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Gilroy" panose="00000500000000000000"/>
                <a:ea typeface="Lato" panose="020F0502020204030203" pitchFamily="34" charset="0"/>
                <a:cs typeface="Lato" panose="020F0502020204030203" pitchFamily="34" charset="0"/>
              </a:rPr>
              <a:t>As of the end of Q1 2025 we have observed a decrease in bad debt from the peak in 2024. This is due to more collections on previously written off balances than in prior year and higher collection of written off balances than expected.</a:t>
            </a:r>
          </a:p>
          <a:p>
            <a:endParaRPr lang="en-US" sz="1100">
              <a:solidFill>
                <a:schemeClr val="tx1"/>
              </a:solidFill>
              <a:latin typeface="Gilroy" panose="00000500000000000000"/>
              <a:ea typeface="Lato" panose="020F0502020204030203" pitchFamily="34" charset="0"/>
              <a:cs typeface="Lato" panose="020F0502020204030203" pitchFamily="34" charset="0"/>
            </a:endParaRPr>
          </a:p>
          <a:p>
            <a:r>
              <a:rPr lang="en-US" sz="1100">
                <a:solidFill>
                  <a:schemeClr val="tx1"/>
                </a:solidFill>
                <a:latin typeface="Gilroy" panose="00000500000000000000"/>
                <a:ea typeface="Lato" panose="020F0502020204030203" pitchFamily="34" charset="0"/>
                <a:cs typeface="Lato" panose="020F0502020204030203" pitchFamily="34" charset="0"/>
              </a:rPr>
              <a:t>Historically, particularly in 2021 and 2022, there were instances where, instead of recording bad debt, revenue was reversed at the property level. The chart is based solely on the "bad debt expense" recorded in the books.”</a:t>
            </a:r>
          </a:p>
          <a:p>
            <a:endParaRPr lang="he-IL" sz="11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p:txBody>
      </p:sp>
      <p:pic>
        <p:nvPicPr>
          <p:cNvPr id="14" name="Picture 13">
            <a:extLst>
              <a:ext uri="{FF2B5EF4-FFF2-40B4-BE49-F238E27FC236}">
                <a16:creationId xmlns:a16="http://schemas.microsoft.com/office/drawing/2014/main" id="{4A723FFC-95DF-46D6-12F6-5A20AFA52A01}"/>
              </a:ext>
            </a:extLst>
          </p:cNvPr>
          <p:cNvPicPr>
            <a:picLocks noChangeAspect="1"/>
          </p:cNvPicPr>
          <p:nvPr/>
        </p:nvPicPr>
        <p:blipFill>
          <a:blip r:embed="rId6"/>
          <a:stretch>
            <a:fillRect/>
          </a:stretch>
        </p:blipFill>
        <p:spPr>
          <a:xfrm>
            <a:off x="1173288" y="1459043"/>
            <a:ext cx="5622851" cy="3462573"/>
          </a:xfrm>
          <a:prstGeom prst="rect">
            <a:avLst/>
          </a:prstGeom>
        </p:spPr>
      </p:pic>
    </p:spTree>
    <p:extLst>
      <p:ext uri="{BB962C8B-B14F-4D97-AF65-F5344CB8AC3E}">
        <p14:creationId xmlns:p14="http://schemas.microsoft.com/office/powerpoint/2010/main" val="2847427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DE3F7-4CCA-768C-6815-B7DE188B8463}"/>
              </a:ext>
            </a:extLst>
          </p:cNvPr>
          <p:cNvPicPr>
            <a:picLocks noChangeAspect="1"/>
          </p:cNvPicPr>
          <p:nvPr/>
        </p:nvPicPr>
        <p:blipFill>
          <a:blip r:embed="rId4"/>
          <a:stretch>
            <a:fillRect/>
          </a:stretch>
        </p:blipFill>
        <p:spPr>
          <a:xfrm>
            <a:off x="613278" y="575939"/>
            <a:ext cx="9910873" cy="6252595"/>
          </a:xfrm>
          <a:prstGeom prst="rect">
            <a:avLst/>
          </a:prstGeom>
        </p:spPr>
      </p:pic>
      <p:graphicFrame>
        <p:nvGraphicFramePr>
          <p:cNvPr id="12" name="think-cell data - do not delete" hidden="1">
            <a:extLst>
              <a:ext uri="{FF2B5EF4-FFF2-40B4-BE49-F238E27FC236}">
                <a16:creationId xmlns:a16="http://schemas.microsoft.com/office/drawing/2014/main" id="{C04D272B-C579-CC80-0896-581235EB33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2" name="think-cell data - do not delete" hidden="1">
                        <a:extLst>
                          <a:ext uri="{FF2B5EF4-FFF2-40B4-BE49-F238E27FC236}">
                            <a16:creationId xmlns:a16="http://schemas.microsoft.com/office/drawing/2014/main" id="{C04D272B-C579-CC80-0896-581235EB33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6" name="Straight Connector 15">
            <a:extLst>
              <a:ext uri="{FF2B5EF4-FFF2-40B4-BE49-F238E27FC236}">
                <a16:creationId xmlns:a16="http://schemas.microsoft.com/office/drawing/2014/main" id="{BBB28825-A797-5E21-3F60-BFB57E423DE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A98925E-6955-B610-54EE-70E9C39D328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CB44FEF4-E8F1-AC5B-EA4C-9C9124E198B3}"/>
              </a:ext>
            </a:extLst>
          </p:cNvPr>
          <p:cNvSpPr>
            <a:spLocks noGrp="1"/>
          </p:cNvSpPr>
          <p:nvPr>
            <p:ph type="title"/>
          </p:nvPr>
        </p:nvSpPr>
        <p:spPr>
          <a:xfrm>
            <a:off x="2668896" y="151671"/>
            <a:ext cx="10072437" cy="474334"/>
          </a:xfrm>
        </p:spPr>
        <p:txBody>
          <a:bodyPr vert="horz"/>
          <a:lstStyle/>
          <a:p>
            <a:r>
              <a:rPr lang="en-US"/>
              <a:t>A/R Specific Allowance - Deep Dive</a:t>
            </a:r>
          </a:p>
        </p:txBody>
      </p:sp>
      <p:sp>
        <p:nvSpPr>
          <p:cNvPr id="17" name="Rectangle 16">
            <a:extLst>
              <a:ext uri="{FF2B5EF4-FFF2-40B4-BE49-F238E27FC236}">
                <a16:creationId xmlns:a16="http://schemas.microsoft.com/office/drawing/2014/main" id="{A6E3BF51-F2F9-1C24-BE71-1FA73DA14E71}"/>
              </a:ext>
            </a:extLst>
          </p:cNvPr>
          <p:cNvSpPr/>
          <p:nvPr/>
        </p:nvSpPr>
        <p:spPr>
          <a:xfrm>
            <a:off x="7990306" y="575939"/>
            <a:ext cx="1261270" cy="62525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54C0E4-3423-ABD2-F148-4591585D9365}"/>
              </a:ext>
            </a:extLst>
          </p:cNvPr>
          <p:cNvSpPr/>
          <p:nvPr/>
        </p:nvSpPr>
        <p:spPr>
          <a:xfrm>
            <a:off x="9893516" y="6605701"/>
            <a:ext cx="630635" cy="2228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178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BB7BD5D-8CBC-40C6-CAE6-ADE6582D2CC2}"/>
              </a:ext>
            </a:extLst>
          </p:cNvPr>
          <p:cNvPicPr>
            <a:picLocks noChangeAspect="1"/>
          </p:cNvPicPr>
          <p:nvPr/>
        </p:nvPicPr>
        <p:blipFill>
          <a:blip r:embed="rId4"/>
          <a:stretch>
            <a:fillRect/>
          </a:stretch>
        </p:blipFill>
        <p:spPr>
          <a:xfrm>
            <a:off x="822004" y="1082675"/>
            <a:ext cx="5413696" cy="2820062"/>
          </a:xfrm>
          <a:prstGeom prst="rect">
            <a:avLst/>
          </a:prstGeom>
        </p:spPr>
      </p:pic>
      <p:graphicFrame>
        <p:nvGraphicFramePr>
          <p:cNvPr id="26" name="think-cell data - do not delete" hidden="1">
            <a:extLst>
              <a:ext uri="{FF2B5EF4-FFF2-40B4-BE49-F238E27FC236}">
                <a16:creationId xmlns:a16="http://schemas.microsoft.com/office/drawing/2014/main" id="{D7B042BE-768A-E030-B680-F7CE3155B30C}"/>
              </a:ext>
            </a:extLst>
          </p:cNvPr>
          <p:cNvGraphicFramePr>
            <a:graphicFrameLocks noChangeAspect="1"/>
          </p:cNvGraphicFramePr>
          <p:nvPr>
            <p:custDataLst>
              <p:tags r:id="rId1"/>
            </p:custDataLst>
            <p:extLst>
              <p:ext uri="{D42A27DB-BD31-4B8C-83A1-F6EECF244321}">
                <p14:modId xmlns:p14="http://schemas.microsoft.com/office/powerpoint/2010/main" val="40524521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26" name="think-cell data - do not delete" hidden="1">
                        <a:extLst>
                          <a:ext uri="{FF2B5EF4-FFF2-40B4-BE49-F238E27FC236}">
                            <a16:creationId xmlns:a16="http://schemas.microsoft.com/office/drawing/2014/main" id="{D7B042BE-768A-E030-B680-F7CE3155B3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5" name="Straight Connector 4">
            <a:extLst>
              <a:ext uri="{FF2B5EF4-FFF2-40B4-BE49-F238E27FC236}">
                <a16:creationId xmlns:a16="http://schemas.microsoft.com/office/drawing/2014/main" id="{364A2B17-A625-C915-47D3-054DFF7C35A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258A8E6B-15A1-95A7-ABFA-5EA35E5A5594}"/>
              </a:ext>
            </a:extLst>
          </p:cNvPr>
          <p:cNvSpPr>
            <a:spLocks noGrp="1"/>
          </p:cNvSpPr>
          <p:nvPr>
            <p:ph type="title"/>
          </p:nvPr>
        </p:nvSpPr>
        <p:spPr>
          <a:xfrm>
            <a:off x="762555" y="546306"/>
            <a:ext cx="10072437" cy="464933"/>
          </a:xfrm>
        </p:spPr>
        <p:txBody>
          <a:bodyPr vert="horz"/>
          <a:lstStyle/>
          <a:p>
            <a:r>
              <a:rPr lang="en-US"/>
              <a:t>CAPEX, Tenants Improvements &amp; Leasing Commissions</a:t>
            </a:r>
          </a:p>
        </p:txBody>
      </p:sp>
      <p:sp>
        <p:nvSpPr>
          <p:cNvPr id="7" name="Rectangle: Diagonal Corners Rounded 6">
            <a:extLst>
              <a:ext uri="{FF2B5EF4-FFF2-40B4-BE49-F238E27FC236}">
                <a16:creationId xmlns:a16="http://schemas.microsoft.com/office/drawing/2014/main" id="{B581B4E7-42C5-0522-A5A3-B78FB0ADBCDE}"/>
              </a:ext>
            </a:extLst>
          </p:cNvPr>
          <p:cNvSpPr/>
          <p:nvPr/>
        </p:nvSpPr>
        <p:spPr>
          <a:xfrm>
            <a:off x="6663994" y="4127340"/>
            <a:ext cx="5194937" cy="564211"/>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9" name="TextBox 8">
            <a:extLst>
              <a:ext uri="{FF2B5EF4-FFF2-40B4-BE49-F238E27FC236}">
                <a16:creationId xmlns:a16="http://schemas.microsoft.com/office/drawing/2014/main" id="{E761DB0D-1846-C251-9883-C6970E2A3F30}"/>
              </a:ext>
            </a:extLst>
          </p:cNvPr>
          <p:cNvSpPr txBox="1">
            <a:spLocks noChangeArrowheads="1"/>
          </p:cNvSpPr>
          <p:nvPr/>
        </p:nvSpPr>
        <p:spPr bwMode="auto">
          <a:xfrm>
            <a:off x="7430508" y="4243800"/>
            <a:ext cx="42137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050" u="sng">
                <a:solidFill>
                  <a:srgbClr val="000000"/>
                </a:solidFill>
                <a:latin typeface="Gilroy" panose="00000500000000000000"/>
              </a:rPr>
              <a:t>Property Improvements</a:t>
            </a:r>
            <a:r>
              <a:rPr lang="en-US" sz="1050">
                <a:solidFill>
                  <a:srgbClr val="000000"/>
                </a:solidFill>
                <a:latin typeface="Gilroy" panose="00000500000000000000"/>
              </a:rPr>
              <a:t> includes non-recoverable CapEx items + CM Fees</a:t>
            </a:r>
            <a:endParaRPr lang="en-US" sz="1050" i="0" u="sng" strike="noStrike" baseline="0">
              <a:solidFill>
                <a:srgbClr val="000000"/>
              </a:solidFill>
              <a:latin typeface="Gilroy" panose="00000500000000000000"/>
            </a:endParaRPr>
          </a:p>
        </p:txBody>
      </p:sp>
      <p:grpSp>
        <p:nvGrpSpPr>
          <p:cNvPr id="17" name="Group 16">
            <a:extLst>
              <a:ext uri="{FF2B5EF4-FFF2-40B4-BE49-F238E27FC236}">
                <a16:creationId xmlns:a16="http://schemas.microsoft.com/office/drawing/2014/main" id="{FA4E3159-DC9E-CB8F-9367-ADED49DF279C}"/>
              </a:ext>
            </a:extLst>
          </p:cNvPr>
          <p:cNvGrpSpPr/>
          <p:nvPr/>
        </p:nvGrpSpPr>
        <p:grpSpPr>
          <a:xfrm>
            <a:off x="6660569" y="4124026"/>
            <a:ext cx="777240" cy="576072"/>
            <a:chOff x="280579" y="4267200"/>
            <a:chExt cx="1115242" cy="1318450"/>
          </a:xfrm>
        </p:grpSpPr>
        <p:sp>
          <p:nvSpPr>
            <p:cNvPr id="8" name="Rectangle: Diagonal Corners Rounded 7">
              <a:extLst>
                <a:ext uri="{FF2B5EF4-FFF2-40B4-BE49-F238E27FC236}">
                  <a16:creationId xmlns:a16="http://schemas.microsoft.com/office/drawing/2014/main" id="{D84CA8CD-E939-E231-7D29-524DE3A70B28}"/>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2" name="Graphic 11" descr="Open book outline">
              <a:extLst>
                <a:ext uri="{FF2B5EF4-FFF2-40B4-BE49-F238E27FC236}">
                  <a16:creationId xmlns:a16="http://schemas.microsoft.com/office/drawing/2014/main" id="{F403846B-FF60-88AE-7664-D81BD46D24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488" y="4541325"/>
              <a:ext cx="893423" cy="841373"/>
            </a:xfrm>
            <a:prstGeom prst="rect">
              <a:avLst/>
            </a:prstGeom>
          </p:spPr>
        </p:pic>
      </p:grpSp>
      <p:sp>
        <p:nvSpPr>
          <p:cNvPr id="21" name="Rectangle: Diagonal Corners Rounded 20">
            <a:extLst>
              <a:ext uri="{FF2B5EF4-FFF2-40B4-BE49-F238E27FC236}">
                <a16:creationId xmlns:a16="http://schemas.microsoft.com/office/drawing/2014/main" id="{E5441D20-DAEA-2DEC-B4EF-500BB1CBA3F4}"/>
              </a:ext>
            </a:extLst>
          </p:cNvPr>
          <p:cNvSpPr/>
          <p:nvPr/>
        </p:nvSpPr>
        <p:spPr>
          <a:xfrm>
            <a:off x="6656693" y="5640564"/>
            <a:ext cx="5184210" cy="574394"/>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22" name="TextBox 21">
            <a:extLst>
              <a:ext uri="{FF2B5EF4-FFF2-40B4-BE49-F238E27FC236}">
                <a16:creationId xmlns:a16="http://schemas.microsoft.com/office/drawing/2014/main" id="{B177C14B-1C22-ED32-2091-4F1B337E36B0}"/>
              </a:ext>
            </a:extLst>
          </p:cNvPr>
          <p:cNvSpPr txBox="1">
            <a:spLocks noChangeArrowheads="1"/>
          </p:cNvSpPr>
          <p:nvPr/>
        </p:nvSpPr>
        <p:spPr bwMode="auto">
          <a:xfrm>
            <a:off x="7411705" y="5627834"/>
            <a:ext cx="4301433"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050" u="sng">
                <a:latin typeface="Gilroy" panose="00000500000000000000"/>
              </a:rPr>
              <a:t>Property Improvements per Square Foot (SF)</a:t>
            </a:r>
            <a:r>
              <a:rPr lang="en-US" sz="1050">
                <a:latin typeface="Gilroy" panose="00000500000000000000"/>
              </a:rPr>
              <a:t> is calculated as Property Improvements for the quarter divided by the WASF (Weighted Average per Square Foot) for the period</a:t>
            </a:r>
            <a:endParaRPr lang="en-IL" sz="1050">
              <a:latin typeface="Gilroy" panose="00000500000000000000"/>
            </a:endParaRPr>
          </a:p>
        </p:txBody>
      </p:sp>
      <p:grpSp>
        <p:nvGrpSpPr>
          <p:cNvPr id="23" name="Group 22">
            <a:extLst>
              <a:ext uri="{FF2B5EF4-FFF2-40B4-BE49-F238E27FC236}">
                <a16:creationId xmlns:a16="http://schemas.microsoft.com/office/drawing/2014/main" id="{349B8A84-DE2C-4728-8667-E8B64CA356A8}"/>
              </a:ext>
            </a:extLst>
          </p:cNvPr>
          <p:cNvGrpSpPr/>
          <p:nvPr/>
        </p:nvGrpSpPr>
        <p:grpSpPr>
          <a:xfrm>
            <a:off x="6656693" y="5637877"/>
            <a:ext cx="773815" cy="577081"/>
            <a:chOff x="280579" y="4267200"/>
            <a:chExt cx="1115242" cy="1318450"/>
          </a:xfrm>
        </p:grpSpPr>
        <p:sp>
          <p:nvSpPr>
            <p:cNvPr id="24" name="Rectangle: Diagonal Corners Rounded 23">
              <a:extLst>
                <a:ext uri="{FF2B5EF4-FFF2-40B4-BE49-F238E27FC236}">
                  <a16:creationId xmlns:a16="http://schemas.microsoft.com/office/drawing/2014/main" id="{EC58939F-B25C-D08A-EE9E-650B5380EB6B}"/>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25" name="Graphic 24" descr="Open book outline">
              <a:extLst>
                <a:ext uri="{FF2B5EF4-FFF2-40B4-BE49-F238E27FC236}">
                  <a16:creationId xmlns:a16="http://schemas.microsoft.com/office/drawing/2014/main" id="{52EB21D0-1F0F-9FCA-A909-7BA613EEF7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488" y="4541325"/>
              <a:ext cx="893423" cy="841373"/>
            </a:xfrm>
            <a:prstGeom prst="rect">
              <a:avLst/>
            </a:prstGeom>
          </p:spPr>
        </p:pic>
      </p:grpSp>
      <p:sp>
        <p:nvSpPr>
          <p:cNvPr id="16" name="Rectangle 15">
            <a:extLst>
              <a:ext uri="{FF2B5EF4-FFF2-40B4-BE49-F238E27FC236}">
                <a16:creationId xmlns:a16="http://schemas.microsoft.com/office/drawing/2014/main" id="{52192593-CB80-9317-6ABA-E9B8DF00B874}"/>
              </a:ext>
            </a:extLst>
          </p:cNvPr>
          <p:cNvSpPr/>
          <p:nvPr/>
        </p:nvSpPr>
        <p:spPr>
          <a:xfrm>
            <a:off x="827688" y="3981345"/>
            <a:ext cx="5408012" cy="311263"/>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latin typeface="Gilroy" panose="00000500000000000000"/>
                <a:cs typeface="Arial" panose="020B0604020202020204" pitchFamily="34" charset="0"/>
              </a:rPr>
              <a:t>Key Takeaways</a:t>
            </a:r>
          </a:p>
        </p:txBody>
      </p:sp>
      <p:sp>
        <p:nvSpPr>
          <p:cNvPr id="18" name="Rectangle 17">
            <a:extLst>
              <a:ext uri="{FF2B5EF4-FFF2-40B4-BE49-F238E27FC236}">
                <a16:creationId xmlns:a16="http://schemas.microsoft.com/office/drawing/2014/main" id="{F3FA9AA0-0D6D-118B-43BF-97A1476FE374}"/>
              </a:ext>
            </a:extLst>
          </p:cNvPr>
          <p:cNvSpPr/>
          <p:nvPr/>
        </p:nvSpPr>
        <p:spPr>
          <a:xfrm>
            <a:off x="827438" y="4297590"/>
            <a:ext cx="5408012" cy="2060935"/>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u="sng">
                <a:solidFill>
                  <a:schemeClr val="tx1"/>
                </a:solidFill>
                <a:latin typeface="Gilroy" panose="00000500000000000000"/>
                <a:cs typeface="Arial" panose="020B0604020202020204" pitchFamily="34" charset="0"/>
              </a:rPr>
              <a:t>Q1 2025</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Property Improvements of $1.9M in Q1-25</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Represents 24.7% out of the Fund’s NOI and $0.74/SF for the quarter</a:t>
            </a:r>
          </a:p>
          <a:p>
            <a:endParaRPr lang="en-US" sz="1100">
              <a:solidFill>
                <a:schemeClr val="tx1"/>
              </a:solidFill>
              <a:highlight>
                <a:srgbClr val="FFFF00"/>
              </a:highlight>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Inception to Date</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Inception to date the Fund has invested $54.3M in Property Improvements, TIs and LCs</a:t>
            </a:r>
          </a:p>
          <a:p>
            <a:endParaRPr lang="en-US" sz="1100">
              <a:solidFill>
                <a:schemeClr val="tx1"/>
              </a:solidFill>
              <a:highlight>
                <a:srgbClr val="FFFF00"/>
              </a:highlight>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***A reference point is missing to compare with business plan or relevant budgets – pending to work with AM/CM in 2025.</a:t>
            </a:r>
          </a:p>
        </p:txBody>
      </p:sp>
      <p:sp>
        <p:nvSpPr>
          <p:cNvPr id="19" name="Rectangle 18">
            <a:extLst>
              <a:ext uri="{FF2B5EF4-FFF2-40B4-BE49-F238E27FC236}">
                <a16:creationId xmlns:a16="http://schemas.microsoft.com/office/drawing/2014/main" id="{FF6224C7-D094-8D19-FFBA-AC43C4386E2F}"/>
              </a:ext>
            </a:extLst>
          </p:cNvPr>
          <p:cNvSpPr/>
          <p:nvPr/>
        </p:nvSpPr>
        <p:spPr>
          <a:xfrm>
            <a:off x="4418748" y="1096198"/>
            <a:ext cx="868267" cy="27870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F8C949-5679-B808-D9FB-174A3A55DD30}"/>
              </a:ext>
            </a:extLst>
          </p:cNvPr>
          <p:cNvSpPr/>
          <p:nvPr/>
        </p:nvSpPr>
        <p:spPr>
          <a:xfrm>
            <a:off x="5367183" y="1096197"/>
            <a:ext cx="868267" cy="27870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39A4A7B-D8C3-6278-A662-C304F9DFDFE5}"/>
              </a:ext>
            </a:extLst>
          </p:cNvPr>
          <p:cNvPicPr>
            <a:picLocks noChangeAspect="1"/>
          </p:cNvPicPr>
          <p:nvPr/>
        </p:nvPicPr>
        <p:blipFill>
          <a:blip r:embed="rId9"/>
          <a:stretch>
            <a:fillRect/>
          </a:stretch>
        </p:blipFill>
        <p:spPr>
          <a:xfrm>
            <a:off x="6994834" y="1250577"/>
            <a:ext cx="4302291" cy="2615118"/>
          </a:xfrm>
          <a:prstGeom prst="rect">
            <a:avLst/>
          </a:prstGeom>
          <a:ln w="12700">
            <a:noFill/>
          </a:ln>
        </p:spPr>
      </p:pic>
      <p:sp>
        <p:nvSpPr>
          <p:cNvPr id="2" name="Rectangle: Diagonal Corners Rounded 1">
            <a:extLst>
              <a:ext uri="{FF2B5EF4-FFF2-40B4-BE49-F238E27FC236}">
                <a16:creationId xmlns:a16="http://schemas.microsoft.com/office/drawing/2014/main" id="{BEDA2BAC-1E2C-A1FE-3314-7DAEE9AA3461}"/>
              </a:ext>
            </a:extLst>
          </p:cNvPr>
          <p:cNvSpPr/>
          <p:nvPr/>
        </p:nvSpPr>
        <p:spPr>
          <a:xfrm>
            <a:off x="6645967" y="4879504"/>
            <a:ext cx="5194936" cy="564211"/>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grpSp>
        <p:nvGrpSpPr>
          <p:cNvPr id="3" name="Group 2">
            <a:extLst>
              <a:ext uri="{FF2B5EF4-FFF2-40B4-BE49-F238E27FC236}">
                <a16:creationId xmlns:a16="http://schemas.microsoft.com/office/drawing/2014/main" id="{677E84A1-786C-1FA4-D245-B670AC1FB67C}"/>
              </a:ext>
            </a:extLst>
          </p:cNvPr>
          <p:cNvGrpSpPr/>
          <p:nvPr/>
        </p:nvGrpSpPr>
        <p:grpSpPr>
          <a:xfrm>
            <a:off x="6642541" y="4876190"/>
            <a:ext cx="777240" cy="576072"/>
            <a:chOff x="280579" y="4267200"/>
            <a:chExt cx="1115242" cy="1318450"/>
          </a:xfrm>
        </p:grpSpPr>
        <p:sp>
          <p:nvSpPr>
            <p:cNvPr id="4" name="Rectangle: Diagonal Corners Rounded 3">
              <a:extLst>
                <a:ext uri="{FF2B5EF4-FFF2-40B4-BE49-F238E27FC236}">
                  <a16:creationId xmlns:a16="http://schemas.microsoft.com/office/drawing/2014/main" id="{A4BC7C7E-1031-E67C-2F4D-8F3FE5BB4314}"/>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0" name="Graphic 9" descr="Open book outline">
              <a:extLst>
                <a:ext uri="{FF2B5EF4-FFF2-40B4-BE49-F238E27FC236}">
                  <a16:creationId xmlns:a16="http://schemas.microsoft.com/office/drawing/2014/main" id="{FC0A768C-67B0-3223-C9F6-2FD514C4BC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488" y="4541325"/>
              <a:ext cx="893423" cy="841373"/>
            </a:xfrm>
            <a:prstGeom prst="rect">
              <a:avLst/>
            </a:prstGeom>
          </p:spPr>
        </p:pic>
      </p:grpSp>
      <p:sp>
        <p:nvSpPr>
          <p:cNvPr id="15" name="TextBox 14">
            <a:extLst>
              <a:ext uri="{FF2B5EF4-FFF2-40B4-BE49-F238E27FC236}">
                <a16:creationId xmlns:a16="http://schemas.microsoft.com/office/drawing/2014/main" id="{2438FB99-B630-EDB6-29F7-BC64A9054486}"/>
              </a:ext>
            </a:extLst>
          </p:cNvPr>
          <p:cNvSpPr txBox="1">
            <a:spLocks noChangeArrowheads="1"/>
          </p:cNvSpPr>
          <p:nvPr/>
        </p:nvSpPr>
        <p:spPr bwMode="auto">
          <a:xfrm>
            <a:off x="7391645" y="4948088"/>
            <a:ext cx="456520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050" b="0" i="0" u="sng" strike="noStrike" baseline="0">
                <a:solidFill>
                  <a:srgbClr val="000000"/>
                </a:solidFill>
                <a:latin typeface="Gilroy" panose="00000500000000000000"/>
              </a:rPr>
              <a:t>Turnover Costs</a:t>
            </a:r>
            <a:r>
              <a:rPr lang="en-US" sz="1050" b="0" i="0" strike="noStrike" baseline="0">
                <a:solidFill>
                  <a:srgbClr val="000000"/>
                </a:solidFill>
                <a:latin typeface="Gilroy" panose="00000500000000000000"/>
              </a:rPr>
              <a:t> </a:t>
            </a:r>
            <a:r>
              <a:rPr lang="en-US" sz="1050" b="0" i="0" u="none" strike="noStrike" baseline="0">
                <a:solidFill>
                  <a:srgbClr val="000000"/>
                </a:solidFill>
                <a:latin typeface="Gilroy" panose="00000500000000000000"/>
              </a:rPr>
              <a:t>represent the estimated obligations incurred in connection with the signing of a lease; including leasing commissions and tenant improvements</a:t>
            </a:r>
            <a:endParaRPr lang="en-IL" sz="1050">
              <a:latin typeface="Gilroy" panose="00000500000000000000"/>
            </a:endParaRPr>
          </a:p>
        </p:txBody>
      </p:sp>
    </p:spTree>
    <p:extLst>
      <p:ext uri="{BB962C8B-B14F-4D97-AF65-F5344CB8AC3E}">
        <p14:creationId xmlns:p14="http://schemas.microsoft.com/office/powerpoint/2010/main" val="3645453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8C2748-579F-FADE-24B0-31C8B9C05E59}"/>
              </a:ext>
            </a:extLst>
          </p:cNvPr>
          <p:cNvGraphicFramePr>
            <a:graphicFrameLocks noChangeAspect="1"/>
          </p:cNvGraphicFramePr>
          <p:nvPr>
            <p:custDataLst>
              <p:tags r:id="rId1"/>
            </p:custDataLst>
            <p:extLst>
              <p:ext uri="{D42A27DB-BD31-4B8C-83A1-F6EECF244321}">
                <p14:modId xmlns:p14="http://schemas.microsoft.com/office/powerpoint/2010/main" val="3043968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4" name="think-cell data - do not delete" hidden="1">
                        <a:extLst>
                          <a:ext uri="{FF2B5EF4-FFF2-40B4-BE49-F238E27FC236}">
                            <a16:creationId xmlns:a16="http://schemas.microsoft.com/office/drawing/2014/main" id="{688C2748-579F-FADE-24B0-31C8B9C05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4E7BCE8-067E-CA34-5BDC-632450C65442}"/>
              </a:ext>
            </a:extLst>
          </p:cNvPr>
          <p:cNvSpPr>
            <a:spLocks noGrp="1"/>
          </p:cNvSpPr>
          <p:nvPr>
            <p:ph type="title"/>
          </p:nvPr>
        </p:nvSpPr>
        <p:spPr>
          <a:xfrm>
            <a:off x="1059781" y="619221"/>
            <a:ext cx="10072437" cy="685481"/>
          </a:xfrm>
        </p:spPr>
        <p:txBody>
          <a:bodyPr vert="horz"/>
          <a:lstStyle/>
          <a:p>
            <a:r>
              <a:rPr lang="en-US"/>
              <a:t>Main Debt Covenants Overview</a:t>
            </a:r>
          </a:p>
        </p:txBody>
      </p:sp>
      <p:graphicFrame>
        <p:nvGraphicFramePr>
          <p:cNvPr id="8" name="Table 7">
            <a:extLst>
              <a:ext uri="{FF2B5EF4-FFF2-40B4-BE49-F238E27FC236}">
                <a16:creationId xmlns:a16="http://schemas.microsoft.com/office/drawing/2014/main" id="{FF8211EC-AF88-6349-8BAA-94DB78FF8221}"/>
              </a:ext>
            </a:extLst>
          </p:cNvPr>
          <p:cNvGraphicFramePr>
            <a:graphicFrameLocks noGrp="1"/>
          </p:cNvGraphicFramePr>
          <p:nvPr>
            <p:extLst>
              <p:ext uri="{D42A27DB-BD31-4B8C-83A1-F6EECF244321}">
                <p14:modId xmlns:p14="http://schemas.microsoft.com/office/powerpoint/2010/main" val="3873064846"/>
              </p:ext>
            </p:extLst>
          </p:nvPr>
        </p:nvGraphicFramePr>
        <p:xfrm>
          <a:off x="1034550" y="1488031"/>
          <a:ext cx="9875519" cy="2513628"/>
        </p:xfrm>
        <a:graphic>
          <a:graphicData uri="http://schemas.openxmlformats.org/drawingml/2006/table">
            <a:tbl>
              <a:tblPr firstRow="1">
                <a:tableStyleId>{1FECB4D8-DB02-4DC6-A0A2-4F2EBAE1DC90}</a:tableStyleId>
              </a:tblPr>
              <a:tblGrid>
                <a:gridCol w="1383150">
                  <a:extLst>
                    <a:ext uri="{9D8B030D-6E8A-4147-A177-3AD203B41FA5}">
                      <a16:colId xmlns:a16="http://schemas.microsoft.com/office/drawing/2014/main" val="2021302988"/>
                    </a:ext>
                  </a:extLst>
                </a:gridCol>
                <a:gridCol w="972152">
                  <a:extLst>
                    <a:ext uri="{9D8B030D-6E8A-4147-A177-3AD203B41FA5}">
                      <a16:colId xmlns:a16="http://schemas.microsoft.com/office/drawing/2014/main" val="2813591230"/>
                    </a:ext>
                  </a:extLst>
                </a:gridCol>
                <a:gridCol w="1058779">
                  <a:extLst>
                    <a:ext uri="{9D8B030D-6E8A-4147-A177-3AD203B41FA5}">
                      <a16:colId xmlns:a16="http://schemas.microsoft.com/office/drawing/2014/main" val="3605371561"/>
                    </a:ext>
                  </a:extLst>
                </a:gridCol>
                <a:gridCol w="924025">
                  <a:extLst>
                    <a:ext uri="{9D8B030D-6E8A-4147-A177-3AD203B41FA5}">
                      <a16:colId xmlns:a16="http://schemas.microsoft.com/office/drawing/2014/main" val="867593600"/>
                    </a:ext>
                  </a:extLst>
                </a:gridCol>
                <a:gridCol w="2194560">
                  <a:extLst>
                    <a:ext uri="{9D8B030D-6E8A-4147-A177-3AD203B41FA5}">
                      <a16:colId xmlns:a16="http://schemas.microsoft.com/office/drawing/2014/main" val="3413412050"/>
                    </a:ext>
                  </a:extLst>
                </a:gridCol>
                <a:gridCol w="981777">
                  <a:extLst>
                    <a:ext uri="{9D8B030D-6E8A-4147-A177-3AD203B41FA5}">
                      <a16:colId xmlns:a16="http://schemas.microsoft.com/office/drawing/2014/main" val="810563024"/>
                    </a:ext>
                  </a:extLst>
                </a:gridCol>
                <a:gridCol w="1203158">
                  <a:extLst>
                    <a:ext uri="{9D8B030D-6E8A-4147-A177-3AD203B41FA5}">
                      <a16:colId xmlns:a16="http://schemas.microsoft.com/office/drawing/2014/main" val="811522527"/>
                    </a:ext>
                  </a:extLst>
                </a:gridCol>
                <a:gridCol w="1157918">
                  <a:extLst>
                    <a:ext uri="{9D8B030D-6E8A-4147-A177-3AD203B41FA5}">
                      <a16:colId xmlns:a16="http://schemas.microsoft.com/office/drawing/2014/main" val="3901942223"/>
                    </a:ext>
                  </a:extLst>
                </a:gridCol>
              </a:tblGrid>
              <a:tr h="337053">
                <a:tc>
                  <a:txBody>
                    <a:bodyPr/>
                    <a:lstStyle/>
                    <a:p>
                      <a:pPr algn="ctr" fontAlgn="b">
                        <a:spcBef>
                          <a:spcPts val="600"/>
                        </a:spcBef>
                      </a:pPr>
                      <a:r>
                        <a:rPr lang="en-US" sz="1400" b="1" i="0" u="none" strike="noStrike">
                          <a:solidFill>
                            <a:srgbClr val="FFC000"/>
                          </a:solidFill>
                          <a:effectLst/>
                          <a:latin typeface="Gilroy" panose="00000500000000000000"/>
                        </a:rPr>
                        <a:t>Loan</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rgbClr val="FFC000"/>
                          </a:solidFill>
                          <a:effectLst/>
                          <a:latin typeface="Gilroy" panose="00000500000000000000"/>
                        </a:rPr>
                        <a:t>Covenant</a:t>
                      </a:r>
                    </a:p>
                  </a:txBody>
                  <a:tcPr anchor="ctr">
                    <a:lnL w="6350" cap="flat" cmpd="sng" algn="ctr">
                      <a:solidFill>
                        <a:schemeClr val="bg1">
                          <a:lumMod val="75000"/>
                        </a:schemeClr>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rgbClr val="FFC000"/>
                          </a:solidFill>
                          <a:effectLst/>
                          <a:latin typeface="Gilroy" panose="00000500000000000000"/>
                        </a:rPr>
                        <a:t>Threshold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rgbClr val="FFC000"/>
                          </a:solidFill>
                          <a:effectLst/>
                          <a:latin typeface="Gilroy" panose="00000500000000000000"/>
                        </a:rPr>
                        <a:t>NOI Basis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rgbClr val="FFC000"/>
                          </a:solidFill>
                          <a:effectLst/>
                          <a:latin typeface="Gilroy" panose="00000500000000000000"/>
                        </a:rPr>
                        <a:t>NOI Adjustments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0"/>
                        </a:spcBef>
                      </a:pPr>
                      <a:r>
                        <a:rPr lang="en-US" sz="1400" b="1" i="0" u="none" strike="noStrike">
                          <a:solidFill>
                            <a:srgbClr val="FFC000"/>
                          </a:solidFill>
                          <a:effectLst/>
                          <a:latin typeface="Gilroy" panose="00000500000000000000"/>
                        </a:rPr>
                        <a:t>Q1 2025</a:t>
                      </a:r>
                    </a:p>
                    <a:p>
                      <a:pPr algn="ctr" fontAlgn="b">
                        <a:spcBef>
                          <a:spcPts val="0"/>
                        </a:spcBef>
                      </a:pPr>
                      <a:r>
                        <a:rPr lang="en-US" sz="1400" b="1" i="0" u="none" strike="noStrike">
                          <a:solidFill>
                            <a:srgbClr val="FFC000"/>
                          </a:solidFill>
                          <a:effectLst/>
                          <a:latin typeface="Gilroy" panose="00000500000000000000"/>
                        </a:rPr>
                        <a:t>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0"/>
                        </a:spcBef>
                      </a:pPr>
                      <a:r>
                        <a:rPr lang="en-US" sz="1400" b="1" i="0" u="none" strike="noStrike">
                          <a:solidFill>
                            <a:srgbClr val="FFC000"/>
                          </a:solidFill>
                          <a:effectLst/>
                          <a:latin typeface="Gilroy" panose="00000500000000000000"/>
                        </a:rPr>
                        <a:t>YoC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rgbClr val="FFC000"/>
                          </a:solidFill>
                          <a:effectLst/>
                          <a:latin typeface="Gilroy" panose="00000500000000000000"/>
                        </a:rPr>
                        <a:t>Occupancy</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1340942835"/>
                  </a:ext>
                </a:extLst>
              </a:tr>
              <a:tr h="631974">
                <a:tc>
                  <a:txBody>
                    <a:bodyPr/>
                    <a:lstStyle/>
                    <a:p>
                      <a:pPr algn="ctr" fontAlgn="b">
                        <a:spcBef>
                          <a:spcPts val="600"/>
                        </a:spcBef>
                      </a:pPr>
                      <a:r>
                        <a:rPr lang="en-US" sz="1400" b="1" i="0" u="none" strike="noStrike">
                          <a:effectLst/>
                          <a:latin typeface="Gilroy" panose="00000500000000000000"/>
                        </a:rPr>
                        <a:t>Apollo</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Debt Yield</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a:effectLst/>
                          <a:latin typeface="Gilroy" panose="00000500000000000000"/>
                        </a:rPr>
                        <a:t>8.75%, 9.00%, 9.25%</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T12</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spcBef>
                          <a:spcPts val="600"/>
                        </a:spcBef>
                        <a:buFont typeface="Arial" panose="020B0604020202020204" pitchFamily="34" charset="0"/>
                        <a:buNone/>
                      </a:pPr>
                      <a:r>
                        <a:rPr lang="en-US" sz="1400" b="0" i="0" u="none" strike="noStrike">
                          <a:effectLst/>
                          <a:latin typeface="Gilroy" panose="00000500000000000000"/>
                        </a:rPr>
                        <a:t>5% Vacancy / Credit Loss</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FF0000"/>
                          </a:solidFill>
                          <a:effectLst/>
                          <a:uLnTx/>
                          <a:uFillTx/>
                          <a:latin typeface="Gilroy" panose="00000500000000000000"/>
                          <a:ea typeface="+mn-ea"/>
                          <a:cs typeface="+mn-cs"/>
                        </a:rPr>
                        <a:t>8.78%</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D0E1F0"/>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5.95%</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D0E1F0"/>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87.6%</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D0E1F0"/>
                    </a:solidFill>
                  </a:tcPr>
                </a:tc>
                <a:extLst>
                  <a:ext uri="{0D108BD9-81ED-4DB2-BD59-A6C34878D82A}">
                    <a16:rowId xmlns:a16="http://schemas.microsoft.com/office/drawing/2014/main" val="3280367428"/>
                  </a:ext>
                </a:extLst>
              </a:tr>
              <a:tr h="631974">
                <a:tc>
                  <a:txBody>
                    <a:bodyPr/>
                    <a:lstStyle/>
                    <a:p>
                      <a:pPr algn="ctr" fontAlgn="b">
                        <a:spcBef>
                          <a:spcPts val="0"/>
                        </a:spcBef>
                      </a:pPr>
                      <a:r>
                        <a:rPr lang="en-US" sz="1400" b="1" i="0" u="none" strike="noStrike">
                          <a:effectLst/>
                          <a:latin typeface="Gilroy" panose="00000500000000000000"/>
                        </a:rPr>
                        <a:t>KeyBank – Collateral Pool</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400" b="0" i="0" u="none" strike="noStrike">
                          <a:effectLst/>
                          <a:latin typeface="Gilroy" panose="00000500000000000000"/>
                        </a:rPr>
                        <a:t>Implied DSCR</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1.30x</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T12</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$0.15 SF</a:t>
                      </a:r>
                    </a:p>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AR 60+</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1.45x</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D0E1F0"/>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5.21%</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D0E1F0"/>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88.8%</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D0E1F0"/>
                    </a:solidFill>
                  </a:tcPr>
                </a:tc>
                <a:extLst>
                  <a:ext uri="{0D108BD9-81ED-4DB2-BD59-A6C34878D82A}">
                    <a16:rowId xmlns:a16="http://schemas.microsoft.com/office/drawing/2014/main" val="3120206479"/>
                  </a:ext>
                </a:extLst>
              </a:tr>
              <a:tr h="631974">
                <a:tc>
                  <a:txBody>
                    <a:bodyPr/>
                    <a:lstStyle/>
                    <a:p>
                      <a:pPr algn="ctr" fontAlgn="b">
                        <a:spcBef>
                          <a:spcPts val="0"/>
                        </a:spcBef>
                      </a:pPr>
                      <a:r>
                        <a:rPr lang="en-US" sz="1400" b="1" i="0" u="none" strike="noStrike">
                          <a:effectLst/>
                          <a:latin typeface="Gilroy" panose="00000500000000000000"/>
                        </a:rPr>
                        <a:t>KeyBank – </a:t>
                      </a:r>
                    </a:p>
                    <a:p>
                      <a:pPr algn="ctr" fontAlgn="b">
                        <a:spcBef>
                          <a:spcPts val="0"/>
                        </a:spcBef>
                      </a:pPr>
                      <a:r>
                        <a:rPr lang="en-US" sz="1400" b="1" i="0" u="none" strike="noStrike">
                          <a:effectLst/>
                          <a:latin typeface="Gilroy" panose="00000500000000000000"/>
                        </a:rPr>
                        <a:t>Fund Level</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400" b="0" i="0" u="none" strike="noStrike">
                          <a:effectLst/>
                          <a:latin typeface="Gilroy" panose="00000500000000000000"/>
                        </a:rPr>
                        <a:t>FCCR</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1.50x</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T12</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N/A</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1.85x</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solidFill>
                      <a:srgbClr val="D0E1F0"/>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5.34%</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solidFill>
                      <a:srgbClr val="D0E1F0"/>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88.6%</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solidFill>
                      <a:srgbClr val="D0E1F0"/>
                    </a:solidFill>
                  </a:tcPr>
                </a:tc>
                <a:extLst>
                  <a:ext uri="{0D108BD9-81ED-4DB2-BD59-A6C34878D82A}">
                    <a16:rowId xmlns:a16="http://schemas.microsoft.com/office/drawing/2014/main" val="3543452918"/>
                  </a:ext>
                </a:extLst>
              </a:tr>
            </a:tbl>
          </a:graphicData>
        </a:graphic>
      </p:graphicFrame>
    </p:spTree>
    <p:extLst>
      <p:ext uri="{BB962C8B-B14F-4D97-AF65-F5344CB8AC3E}">
        <p14:creationId xmlns:p14="http://schemas.microsoft.com/office/powerpoint/2010/main" val="1939480629"/>
      </p:ext>
    </p:extLst>
  </p:cSld>
  <p:clrMapOvr>
    <a:masterClrMapping/>
  </p:clrMapOvr>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5790810-5A6E-711E-E41E-FC233FF3833D}"/>
              </a:ext>
            </a:extLst>
          </p:cNvPr>
          <p:cNvGraphicFramePr>
            <a:graphicFrameLocks noChangeAspect="1"/>
          </p:cNvGraphicFramePr>
          <p:nvPr>
            <p:custDataLst>
              <p:tags r:id="rId1"/>
            </p:custDataLst>
            <p:extLst>
              <p:ext uri="{D42A27DB-BD31-4B8C-83A1-F6EECF244321}">
                <p14:modId xmlns:p14="http://schemas.microsoft.com/office/powerpoint/2010/main" val="3958332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95790810-5A6E-711E-E41E-FC233FF383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4F920EC-51A8-4EAC-DFAC-377944A45A22}"/>
              </a:ext>
            </a:extLst>
          </p:cNvPr>
          <p:cNvSpPr>
            <a:spLocks noGrp="1"/>
          </p:cNvSpPr>
          <p:nvPr>
            <p:ph type="title"/>
          </p:nvPr>
        </p:nvSpPr>
        <p:spPr/>
        <p:txBody>
          <a:bodyPr vert="horz"/>
          <a:lstStyle/>
          <a:p>
            <a:r>
              <a:rPr lang="en-US"/>
              <a:t>Distributions Considerations</a:t>
            </a:r>
          </a:p>
        </p:txBody>
      </p:sp>
      <p:graphicFrame>
        <p:nvGraphicFramePr>
          <p:cNvPr id="6" name="Table 5">
            <a:extLst>
              <a:ext uri="{FF2B5EF4-FFF2-40B4-BE49-F238E27FC236}">
                <a16:creationId xmlns:a16="http://schemas.microsoft.com/office/drawing/2014/main" id="{3EEBDDF5-587A-6436-CB88-A8A9590CBE0C}"/>
              </a:ext>
            </a:extLst>
          </p:cNvPr>
          <p:cNvGraphicFramePr>
            <a:graphicFrameLocks noGrp="1"/>
          </p:cNvGraphicFramePr>
          <p:nvPr>
            <p:extLst>
              <p:ext uri="{D42A27DB-BD31-4B8C-83A1-F6EECF244321}">
                <p14:modId xmlns:p14="http://schemas.microsoft.com/office/powerpoint/2010/main" val="281630883"/>
              </p:ext>
            </p:extLst>
          </p:nvPr>
        </p:nvGraphicFramePr>
        <p:xfrm>
          <a:off x="762554" y="1325427"/>
          <a:ext cx="10671048" cy="5029200"/>
        </p:xfrm>
        <a:graphic>
          <a:graphicData uri="http://schemas.openxmlformats.org/drawingml/2006/table">
            <a:tbl>
              <a:tblPr firstRow="1">
                <a:tableStyleId>{1FECB4D8-DB02-4DC6-A0A2-4F2EBAE1DC90}</a:tableStyleId>
              </a:tblPr>
              <a:tblGrid>
                <a:gridCol w="1984248">
                  <a:extLst>
                    <a:ext uri="{9D8B030D-6E8A-4147-A177-3AD203B41FA5}">
                      <a16:colId xmlns:a16="http://schemas.microsoft.com/office/drawing/2014/main" val="2021302988"/>
                    </a:ext>
                  </a:extLst>
                </a:gridCol>
                <a:gridCol w="1645920">
                  <a:extLst>
                    <a:ext uri="{9D8B030D-6E8A-4147-A177-3AD203B41FA5}">
                      <a16:colId xmlns:a16="http://schemas.microsoft.com/office/drawing/2014/main" val="2813591230"/>
                    </a:ext>
                  </a:extLst>
                </a:gridCol>
                <a:gridCol w="7040880">
                  <a:extLst>
                    <a:ext uri="{9D8B030D-6E8A-4147-A177-3AD203B41FA5}">
                      <a16:colId xmlns:a16="http://schemas.microsoft.com/office/drawing/2014/main" val="3605371561"/>
                    </a:ext>
                  </a:extLst>
                </a:gridCol>
              </a:tblGrid>
              <a:tr h="457200">
                <a:tc>
                  <a:txBody>
                    <a:bodyPr/>
                    <a:lstStyle/>
                    <a:p>
                      <a:pPr algn="l" fontAlgn="b">
                        <a:spcBef>
                          <a:spcPts val="600"/>
                        </a:spcBef>
                      </a:pPr>
                      <a:r>
                        <a:rPr lang="en-US" sz="1600" b="1" i="0" u="none" strike="noStrike">
                          <a:solidFill>
                            <a:srgbClr val="FFFFFF"/>
                          </a:solidFill>
                          <a:effectLst/>
                          <a:latin typeface="Gilroy" panose="00000500000000000000"/>
                        </a:rPr>
                        <a:t>Consideration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spcBef>
                          <a:spcPts val="600"/>
                        </a:spcBef>
                      </a:pPr>
                      <a:r>
                        <a:rPr lang="en-US" sz="1600" b="1" i="0" u="none" strike="noStrike">
                          <a:solidFill>
                            <a:srgbClr val="FFFFFF"/>
                          </a:solidFill>
                          <a:effectLst/>
                          <a:latin typeface="Gilroy" panose="00000500000000000000"/>
                        </a:rPr>
                        <a:t>Decision Impact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spcBef>
                          <a:spcPts val="600"/>
                        </a:spcBef>
                      </a:pPr>
                      <a:r>
                        <a:rPr lang="en-US" sz="1600" b="1" i="0" u="none" strike="noStrike">
                          <a:solidFill>
                            <a:srgbClr val="FFFFFF"/>
                          </a:solidFill>
                          <a:effectLst/>
                          <a:latin typeface="Gilroy" panose="00000500000000000000"/>
                        </a:rPr>
                        <a:t>Commentary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1828800">
                <a:tc>
                  <a:txBody>
                    <a:bodyPr/>
                    <a:lstStyle/>
                    <a:p>
                      <a:pPr algn="l" fontAlgn="b">
                        <a:spcBef>
                          <a:spcPts val="600"/>
                        </a:spcBef>
                      </a:pPr>
                      <a:r>
                        <a:rPr lang="en-US" sz="1600" b="1" i="0" u="none" strike="noStrike">
                          <a:effectLst/>
                          <a:latin typeface="Gilroy" panose="00000500000000000000"/>
                        </a:rPr>
                        <a:t>Consistency</a:t>
                      </a:r>
                    </a:p>
                  </a:txBody>
                  <a:tcPr anchor="ctr">
                    <a:lnL w="12700" cmpd="sng">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600" b="1" i="0" u="none" strike="noStrike">
                          <a:solidFill>
                            <a:srgbClr val="00B050"/>
                          </a:solidFill>
                          <a:effectLst/>
                          <a:latin typeface="Gilroy" panose="00000500000000000000"/>
                        </a:rPr>
                        <a:t>Distribute 3-4%</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eaLnBrk="1" fontAlgn="b" latinLnBrk="0" hangingPunct="1">
                        <a:lnSpc>
                          <a:spcPct val="100000"/>
                        </a:lnSpc>
                        <a:spcBef>
                          <a:spcPts val="600"/>
                        </a:spcBef>
                        <a:spcAft>
                          <a:spcPts val="0"/>
                        </a:spcAft>
                        <a:buClrTx/>
                        <a:buSzTx/>
                        <a:buFont typeface="Arial" panose="020B0604020202020204" pitchFamily="34" charset="0"/>
                        <a:buChar char="•"/>
                        <a:tabLst/>
                        <a:defRPr/>
                      </a:pPr>
                      <a:r>
                        <a:rPr lang="en-US" sz="1600" b="0" i="0" u="none" strike="noStrike">
                          <a:effectLst/>
                          <a:latin typeface="Gilroy" panose="00000500000000000000"/>
                        </a:rPr>
                        <a:t>We distributed $4.6M (3.7%) in each of the last 4 quarters</a:t>
                      </a:r>
                    </a:p>
                    <a:p>
                      <a:pPr marL="285750" indent="-285750" algn="l" fontAlgn="b">
                        <a:spcBef>
                          <a:spcPts val="600"/>
                        </a:spcBef>
                        <a:buFont typeface="Arial" panose="020B0604020202020204" pitchFamily="34" charset="0"/>
                        <a:buChar char="•"/>
                      </a:pPr>
                      <a:r>
                        <a:rPr lang="en-US" sz="1600" b="0" i="0" u="none" strike="noStrike">
                          <a:solidFill>
                            <a:schemeClr val="tx1"/>
                          </a:solidFill>
                          <a:effectLst/>
                          <a:latin typeface="Gilroy" panose="00000500000000000000"/>
                        </a:rPr>
                        <a:t>We forecast Core FFO of $3.7M in Q1, $3.3M in Q2, and $4.0M in Q3 2025</a:t>
                      </a:r>
                    </a:p>
                    <a:p>
                      <a:pPr marL="285750" indent="-285750" algn="l" fontAlgn="b">
                        <a:spcBef>
                          <a:spcPts val="600"/>
                        </a:spcBef>
                        <a:buFont typeface="Arial" panose="020B0604020202020204" pitchFamily="34" charset="0"/>
                        <a:buChar char="•"/>
                      </a:pPr>
                      <a:r>
                        <a:rPr lang="en-US" sz="1600" b="0" i="0" u="none" strike="noStrike">
                          <a:solidFill>
                            <a:schemeClr val="tx1"/>
                          </a:solidFill>
                          <a:effectLst/>
                          <a:latin typeface="Gilroy" panose="00000500000000000000"/>
                        </a:rPr>
                        <a:t>After adding back financing costs amortization, this means $4.1M, $3.8M, and $4.6M available to distribute in the next 3 quarters respectively</a:t>
                      </a:r>
                    </a:p>
                    <a:p>
                      <a:pPr marL="285750" indent="-285750" algn="l" fontAlgn="b">
                        <a:spcBef>
                          <a:spcPts val="600"/>
                        </a:spcBef>
                        <a:buFont typeface="Arial" panose="020B0604020202020204" pitchFamily="34" charset="0"/>
                        <a:buChar char="•"/>
                      </a:pPr>
                      <a:r>
                        <a:rPr lang="en-US" sz="1600" b="0" i="0" u="none" strike="noStrike">
                          <a:solidFill>
                            <a:schemeClr val="tx1"/>
                          </a:solidFill>
                          <a:effectLst/>
                          <a:latin typeface="Gilroy" panose="00000500000000000000"/>
                        </a:rPr>
                        <a:t>In order to maintain our $4.6M distribution, we will require additional capital gains from dispositions</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367428"/>
                  </a:ext>
                </a:extLst>
              </a:tr>
              <a:tr h="914400">
                <a:tc>
                  <a:txBody>
                    <a:bodyPr/>
                    <a:lstStyle/>
                    <a:p>
                      <a:pPr algn="l" fontAlgn="b">
                        <a:spcBef>
                          <a:spcPts val="600"/>
                        </a:spcBef>
                      </a:pPr>
                      <a:r>
                        <a:rPr lang="en-US" sz="1600" b="1" i="0" u="none" strike="noStrike">
                          <a:effectLst/>
                          <a:latin typeface="Gilroy" panose="00000500000000000000"/>
                        </a:rPr>
                        <a:t>Availability Forecast – Base Case vs Stress Test</a:t>
                      </a:r>
                    </a:p>
                  </a:txBody>
                  <a:tcPr anchor="ctr">
                    <a:lnL w="12700" cmpd="sng">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600" b="1" i="0" u="none" strike="noStrike">
                          <a:solidFill>
                            <a:schemeClr val="accent1"/>
                          </a:solidFill>
                          <a:effectLst/>
                          <a:latin typeface="Gilroy" panose="00000500000000000000"/>
                        </a:rPr>
                        <a:t>Dependent on Disposition Plan</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fontAlgn="b">
                        <a:spcBef>
                          <a:spcPts val="600"/>
                        </a:spcBef>
                        <a:buFont typeface="Arial" panose="020B0604020202020204" pitchFamily="34" charset="0"/>
                        <a:buChar char="•"/>
                      </a:pPr>
                      <a:r>
                        <a:rPr lang="en-US" sz="1600" b="0" i="0" u="none" strike="noStrike">
                          <a:effectLst/>
                          <a:latin typeface="Gilroy" panose="00000500000000000000"/>
                        </a:rPr>
                        <a:t>Even when assuming $4.6M (3.7%) distribution for this quarter, stress case debt availability remains at +$10M at the lowest point</a:t>
                      </a:r>
                    </a:p>
                    <a:p>
                      <a:pPr marL="285750" indent="-285750" algn="l" fontAlgn="b">
                        <a:spcBef>
                          <a:spcPts val="600"/>
                        </a:spcBef>
                        <a:buFont typeface="Arial" panose="020B0604020202020204" pitchFamily="34" charset="0"/>
                        <a:buChar char="•"/>
                      </a:pPr>
                      <a:r>
                        <a:rPr lang="en-US" sz="1600" b="0" i="0" u="none" strike="noStrike">
                          <a:effectLst/>
                          <a:latin typeface="Gilroy" panose="00000500000000000000"/>
                        </a:rPr>
                        <a:t>However, this is dependent upon executing the disposition plan</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0605733"/>
                  </a:ext>
                </a:extLst>
              </a:tr>
              <a:tr h="914400">
                <a:tc>
                  <a:txBody>
                    <a:bodyPr/>
                    <a:lstStyle/>
                    <a:p>
                      <a:pPr algn="l" fontAlgn="b">
                        <a:spcBef>
                          <a:spcPts val="600"/>
                        </a:spcBef>
                      </a:pPr>
                      <a:r>
                        <a:rPr lang="en-US" sz="1600" b="1" i="0" u="none" strike="noStrike">
                          <a:effectLst/>
                          <a:latin typeface="Gilroy" panose="00000500000000000000"/>
                        </a:rPr>
                        <a:t>Payout Ratio</a:t>
                      </a:r>
                    </a:p>
                  </a:txBody>
                  <a:tcPr anchor="ctr">
                    <a:lnL w="12700" cmpd="sng">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600" b="1" i="0" u="none" strike="noStrike">
                          <a:solidFill>
                            <a:schemeClr val="accent1"/>
                          </a:solidFill>
                          <a:effectLst/>
                          <a:latin typeface="Gilroy" panose="00000500000000000000"/>
                        </a:rPr>
                        <a:t>Dependent on Disposition Plan</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eaLnBrk="1" fontAlgn="b"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Gilroy" panose="00000500000000000000"/>
                          <a:ea typeface="+mn-ea"/>
                          <a:cs typeface="+mn-cs"/>
                        </a:rPr>
                        <a:t>We should be able to support the distribution from Payout Ratio perspective due to capital gain/other one time items that included in the Calculation.</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775807"/>
                  </a:ext>
                </a:extLst>
              </a:tr>
              <a:tr h="914400">
                <a:tc>
                  <a:txBody>
                    <a:bodyPr/>
                    <a:lstStyle/>
                    <a:p>
                      <a:pPr algn="l" fontAlgn="b">
                        <a:spcBef>
                          <a:spcPts val="600"/>
                        </a:spcBef>
                      </a:pPr>
                      <a:r>
                        <a:rPr lang="en-US" sz="1600" b="1" i="0" u="none" strike="noStrike">
                          <a:effectLst/>
                          <a:latin typeface="Gilroy" panose="00000500000000000000"/>
                        </a:rPr>
                        <a:t>Taxes (PIE)</a:t>
                      </a:r>
                    </a:p>
                  </a:txBody>
                  <a:tcPr anchor="ctr">
                    <a:lnL w="12700" cmpd="sng">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600" b="1" i="0" u="none" strike="noStrike">
                          <a:solidFill>
                            <a:srgbClr val="00B050"/>
                          </a:solidFill>
                          <a:effectLst/>
                          <a:latin typeface="Gilroy" panose="00000500000000000000"/>
                        </a:rPr>
                        <a:t>Distribute 3-4%</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eaLnBrk="1" fontAlgn="b"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Gilroy" panose="00000500000000000000"/>
                          <a:ea typeface="+mn-ea"/>
                          <a:cs typeface="+mn-cs"/>
                        </a:rPr>
                        <a:t>In order to support shareholder loans (PIE), the fund needs to begin distributing 3-4% per quarter</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4843236"/>
                  </a:ext>
                </a:extLst>
              </a:tr>
            </a:tbl>
          </a:graphicData>
        </a:graphic>
      </p:graphicFrame>
    </p:spTree>
    <p:extLst>
      <p:ext uri="{BB962C8B-B14F-4D97-AF65-F5344CB8AC3E}">
        <p14:creationId xmlns:p14="http://schemas.microsoft.com/office/powerpoint/2010/main" val="3713399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64F8D6-F94E-E400-C9F5-DCD04C28EC34}"/>
              </a:ext>
            </a:extLst>
          </p:cNvPr>
          <p:cNvPicPr>
            <a:picLocks noChangeAspect="1"/>
          </p:cNvPicPr>
          <p:nvPr/>
        </p:nvPicPr>
        <p:blipFill>
          <a:blip r:embed="rId3"/>
          <a:stretch>
            <a:fillRect/>
          </a:stretch>
        </p:blipFill>
        <p:spPr>
          <a:xfrm>
            <a:off x="804862" y="1181796"/>
            <a:ext cx="4683124" cy="664828"/>
          </a:xfrm>
          <a:prstGeom prst="rect">
            <a:avLst/>
          </a:prstGeom>
        </p:spPr>
      </p:pic>
      <p:sp>
        <p:nvSpPr>
          <p:cNvPr id="11" name="Title 1">
            <a:extLst>
              <a:ext uri="{FF2B5EF4-FFF2-40B4-BE49-F238E27FC236}">
                <a16:creationId xmlns:a16="http://schemas.microsoft.com/office/drawing/2014/main" id="{3CD7972C-CD1A-00BA-55E9-80F26526DFA8}"/>
              </a:ext>
            </a:extLst>
          </p:cNvPr>
          <p:cNvSpPr>
            <a:spLocks noGrp="1"/>
          </p:cNvSpPr>
          <p:nvPr>
            <p:ph type="title"/>
          </p:nvPr>
        </p:nvSpPr>
        <p:spPr>
          <a:xfrm>
            <a:off x="677106" y="430078"/>
            <a:ext cx="10072437" cy="685481"/>
          </a:xfrm>
        </p:spPr>
        <p:txBody>
          <a:bodyPr>
            <a:normAutofit/>
          </a:bodyPr>
          <a:lstStyle/>
          <a:p>
            <a:r>
              <a:rPr lang="en-US" sz="2400" i="0" u="none" strike="noStrike" baseline="0">
                <a:solidFill>
                  <a:srgbClr val="324050"/>
                </a:solidFill>
              </a:rPr>
              <a:t>Fund Reserves</a:t>
            </a:r>
            <a:endParaRPr lang="he-IL" sz="2400"/>
          </a:p>
        </p:txBody>
      </p:sp>
      <p:sp>
        <p:nvSpPr>
          <p:cNvPr id="9" name="Rectangle 8">
            <a:extLst>
              <a:ext uri="{FF2B5EF4-FFF2-40B4-BE49-F238E27FC236}">
                <a16:creationId xmlns:a16="http://schemas.microsoft.com/office/drawing/2014/main" id="{FDD43481-56EE-5E84-4558-E3D9532F967E}"/>
              </a:ext>
            </a:extLst>
          </p:cNvPr>
          <p:cNvSpPr/>
          <p:nvPr/>
        </p:nvSpPr>
        <p:spPr>
          <a:xfrm>
            <a:off x="5791199" y="1212613"/>
            <a:ext cx="5815207" cy="274320"/>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C000"/>
                </a:solidFill>
                <a:latin typeface="Gilroy" panose="00000500000000000000"/>
                <a:cs typeface="Arial" panose="020B0604020202020204" pitchFamily="34" charset="0"/>
              </a:rPr>
              <a:t>Key Takeaways</a:t>
            </a:r>
          </a:p>
        </p:txBody>
      </p:sp>
      <p:sp>
        <p:nvSpPr>
          <p:cNvPr id="13" name="Rectangle 12">
            <a:extLst>
              <a:ext uri="{FF2B5EF4-FFF2-40B4-BE49-F238E27FC236}">
                <a16:creationId xmlns:a16="http://schemas.microsoft.com/office/drawing/2014/main" id="{0F0FD348-3EA3-25B3-FA15-DD5DC950FC28}"/>
              </a:ext>
            </a:extLst>
          </p:cNvPr>
          <p:cNvSpPr/>
          <p:nvPr/>
        </p:nvSpPr>
        <p:spPr>
          <a:xfrm>
            <a:off x="804861" y="1506434"/>
            <a:ext cx="4683124" cy="3238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3AA235-4088-0460-64AF-9A40E4EB3B5D}"/>
              </a:ext>
            </a:extLst>
          </p:cNvPr>
          <p:cNvSpPr/>
          <p:nvPr/>
        </p:nvSpPr>
        <p:spPr>
          <a:xfrm>
            <a:off x="5791200" y="1490048"/>
            <a:ext cx="5815207" cy="4379594"/>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u="sng">
                <a:solidFill>
                  <a:schemeClr val="tx1"/>
                </a:solidFill>
                <a:latin typeface="Gilroy" panose="00000500000000000000"/>
                <a:cs typeface="Arial" panose="020B0604020202020204" pitchFamily="34" charset="0"/>
              </a:rPr>
              <a:t>Fund Reserves</a:t>
            </a:r>
            <a:r>
              <a:rPr lang="en-US" sz="1100" b="1">
                <a:solidFill>
                  <a:schemeClr val="tx1"/>
                </a:solidFill>
                <a:latin typeface="Gilroy" panose="00000500000000000000"/>
                <a:cs typeface="Arial" panose="020B0604020202020204" pitchFamily="34" charset="0"/>
              </a:rPr>
              <a:t> = </a:t>
            </a:r>
            <a:r>
              <a:rPr lang="en-US" sz="1100">
                <a:solidFill>
                  <a:schemeClr val="tx1"/>
                </a:solidFill>
                <a:latin typeface="Gilroy" panose="00000500000000000000"/>
                <a:cs typeface="Arial" panose="020B0604020202020204" pitchFamily="34" charset="0"/>
              </a:rPr>
              <a:t>Net Current Assets + KeyBank Credit Facility Availability</a:t>
            </a:r>
          </a:p>
          <a:p>
            <a:endParaRPr lang="en-US" sz="1100" u="sng">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Net Current Assets</a:t>
            </a:r>
            <a:r>
              <a:rPr lang="en-US" sz="1100">
                <a:solidFill>
                  <a:schemeClr val="tx1"/>
                </a:solidFill>
                <a:latin typeface="Gilroy" panose="00000500000000000000"/>
                <a:ea typeface="Lato" panose="020F0502020204030203" pitchFamily="34" charset="0"/>
                <a:cs typeface="Lato" panose="020F0502020204030203" pitchFamily="34" charset="0"/>
              </a:rPr>
              <a:t> = Current Assets – Current Liabilities (including security deposit liabilities on leases coming due in &lt;12 months)</a:t>
            </a:r>
          </a:p>
          <a:p>
            <a:endParaRPr lang="en-US" sz="1100">
              <a:solidFill>
                <a:schemeClr val="tx1"/>
              </a:solidFill>
              <a:latin typeface="Gilroy" panose="00000500000000000000"/>
              <a:ea typeface="Lato" panose="020F0502020204030203" pitchFamily="34" charset="0"/>
              <a:cs typeface="Lato" panose="020F0502020204030203" pitchFamily="34" charset="0"/>
            </a:endParaRPr>
          </a:p>
          <a:p>
            <a:endParaRPr lang="en-US" sz="800" u="sng">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Key Drivers Impacting Fund Reserves during the Quarter</a:t>
            </a:r>
            <a:r>
              <a:rPr lang="en-US" sz="1100" b="1">
                <a:solidFill>
                  <a:schemeClr val="tx1"/>
                </a:solidFill>
                <a:latin typeface="Gilroy" panose="00000500000000000000"/>
                <a:cs typeface="Arial" panose="020B0604020202020204" pitchFamily="34" charset="0"/>
              </a:rPr>
              <a:t>:</a:t>
            </a:r>
          </a:p>
          <a:p>
            <a:endParaRPr lang="en-US" sz="800" b="1">
              <a:solidFill>
                <a:schemeClr val="tx1"/>
              </a:solidFill>
              <a:latin typeface="Gilroy" panose="00000500000000000000"/>
              <a:cs typeface="Arial" panose="020B0604020202020204" pitchFamily="34" charset="0"/>
            </a:endParaRPr>
          </a:p>
          <a:p>
            <a:r>
              <a:rPr lang="en-US" sz="1100" b="1">
                <a:solidFill>
                  <a:srgbClr val="FF0000"/>
                </a:solidFill>
                <a:latin typeface="Gilroy" panose="00000500000000000000"/>
                <a:ea typeface="Lato" panose="020F0502020204030203" pitchFamily="34" charset="0"/>
                <a:cs typeface="Lato" panose="020F0502020204030203" pitchFamily="34" charset="0"/>
              </a:rPr>
              <a:t>(-)</a:t>
            </a:r>
            <a:r>
              <a:rPr lang="en-US" sz="1100" b="1">
                <a:solidFill>
                  <a:schemeClr val="tx1"/>
                </a:solidFill>
                <a:latin typeface="Gilroy" panose="00000500000000000000"/>
                <a:ea typeface="Lato" panose="020F0502020204030203" pitchFamily="34" charset="0"/>
                <a:cs typeface="Lato" panose="020F0502020204030203" pitchFamily="34" charset="0"/>
              </a:rPr>
              <a:t> 10Y Treasury Rate: </a:t>
            </a:r>
          </a:p>
          <a:p>
            <a:pPr lvl="1"/>
            <a:endParaRPr lang="en-US" sz="800" b="1" u="sng">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KeyBank Availability calculation models the Implied DSCR based on the T12 10-Year Average Treasury rate. As of Q1-2025, there was an 8-basis point (bp) increase in the trailing twelve-month (T12) 10-Year Average Treasury QoQ:</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628650" lvl="1"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Q1 2025 T12 10YT Average = 4.28% </a:t>
            </a:r>
          </a:p>
          <a:p>
            <a:pPr marL="628650" lvl="1"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Q4 2024 T12 10YT Average = 4.20%</a:t>
            </a:r>
          </a:p>
          <a:p>
            <a:pPr lvl="1"/>
            <a:endParaRPr lang="en-US" sz="500">
              <a:solidFill>
                <a:schemeClr val="tx1"/>
              </a:solidFill>
              <a:latin typeface="Gilroy" panose="00000500000000000000"/>
              <a:ea typeface="Lato" panose="020F0502020204030203" pitchFamily="34" charset="0"/>
              <a:cs typeface="Lato" panose="020F0502020204030203" pitchFamily="34" charset="0"/>
            </a:endParaRPr>
          </a:p>
          <a:p>
            <a:r>
              <a:rPr lang="en-US" sz="1100" b="1">
                <a:solidFill>
                  <a:srgbClr val="FF0000"/>
                </a:solidFill>
                <a:latin typeface="Gilroy" panose="00000500000000000000"/>
                <a:ea typeface="Lato" panose="020F0502020204030203" pitchFamily="34" charset="0"/>
                <a:cs typeface="Lato" panose="020F0502020204030203" pitchFamily="34" charset="0"/>
              </a:rPr>
              <a:t>(-) </a:t>
            </a:r>
            <a:r>
              <a:rPr lang="en-US" sz="1100" b="1">
                <a:solidFill>
                  <a:schemeClr val="tx1"/>
                </a:solidFill>
                <a:latin typeface="Gilroy" panose="00000500000000000000"/>
                <a:ea typeface="Lato" panose="020F0502020204030203" pitchFamily="34" charset="0"/>
                <a:cs typeface="Lato" panose="020F0502020204030203" pitchFamily="34" charset="0"/>
              </a:rPr>
              <a:t>Distributions: </a:t>
            </a:r>
          </a:p>
          <a:p>
            <a:endParaRPr lang="en-US" sz="800" b="1">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$4.6 million distribution to investors during Q1 (3.7% Cash on Cash)</a:t>
            </a:r>
          </a:p>
          <a:p>
            <a:endParaRPr lang="en-US" sz="800">
              <a:solidFill>
                <a:schemeClr val="tx1"/>
              </a:solidFill>
              <a:latin typeface="Gilroy" panose="00000500000000000000"/>
              <a:ea typeface="Lato" panose="020F0502020204030203" pitchFamily="34" charset="0"/>
              <a:cs typeface="Lato" panose="020F0502020204030203" pitchFamily="34" charset="0"/>
            </a:endParaRPr>
          </a:p>
          <a:p>
            <a:r>
              <a:rPr lang="en-US" sz="1100" b="1">
                <a:solidFill>
                  <a:srgbClr val="00B050"/>
                </a:solidFill>
                <a:latin typeface="Gilroy" panose="00000500000000000000"/>
                <a:ea typeface="Lato" panose="020F0502020204030203" pitchFamily="34" charset="0"/>
                <a:cs typeface="Lato" panose="020F0502020204030203" pitchFamily="34" charset="0"/>
              </a:rPr>
              <a:t>(+)</a:t>
            </a:r>
            <a:r>
              <a:rPr lang="en-US" sz="1100" b="1">
                <a:solidFill>
                  <a:schemeClr val="tx1"/>
                </a:solidFill>
                <a:latin typeface="Gilroy" panose="00000500000000000000"/>
                <a:ea typeface="Lato" panose="020F0502020204030203" pitchFamily="34" charset="0"/>
                <a:cs typeface="Lato" panose="020F0502020204030203" pitchFamily="34" charset="0"/>
              </a:rPr>
              <a:t> Cash Flow Generated from Operations</a:t>
            </a:r>
            <a:r>
              <a:rPr lang="en-US" sz="1100">
                <a:solidFill>
                  <a:schemeClr val="tx1"/>
                </a:solidFill>
                <a:latin typeface="Gilroy" panose="00000500000000000000"/>
                <a:ea typeface="Lato" panose="020F0502020204030203" pitchFamily="34" charset="0"/>
                <a:cs typeface="Lato" panose="020F0502020204030203" pitchFamily="34" charset="0"/>
              </a:rPr>
              <a:t>:</a:t>
            </a:r>
          </a:p>
          <a:p>
            <a:endParaRPr lang="en-US" sz="105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Includes $0.8M AFFO for Q1-2025, as well as additional cash collections in excess of billings for the quarter (bad debt recoveries, termination fee income, etc.).</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It's important to note that most of the bad debt expenses for this quarter were already excluded from the availability calculation due to the loan agreement, which excludes AR +60 days.</a:t>
            </a:r>
          </a:p>
        </p:txBody>
      </p:sp>
      <p:pic>
        <p:nvPicPr>
          <p:cNvPr id="7" name="Picture 6">
            <a:extLst>
              <a:ext uri="{FF2B5EF4-FFF2-40B4-BE49-F238E27FC236}">
                <a16:creationId xmlns:a16="http://schemas.microsoft.com/office/drawing/2014/main" id="{6B8EC372-185A-9795-552F-53FC9B321A48}"/>
              </a:ext>
            </a:extLst>
          </p:cNvPr>
          <p:cNvPicPr>
            <a:picLocks noChangeAspect="1"/>
          </p:cNvPicPr>
          <p:nvPr/>
        </p:nvPicPr>
        <p:blipFill>
          <a:blip r:embed="rId4"/>
          <a:stretch>
            <a:fillRect/>
          </a:stretch>
        </p:blipFill>
        <p:spPr>
          <a:xfrm>
            <a:off x="804861" y="2001010"/>
            <a:ext cx="4683124" cy="2760794"/>
          </a:xfrm>
          <a:prstGeom prst="rect">
            <a:avLst/>
          </a:prstGeom>
        </p:spPr>
      </p:pic>
    </p:spTree>
    <p:extLst>
      <p:ext uri="{BB962C8B-B14F-4D97-AF65-F5344CB8AC3E}">
        <p14:creationId xmlns:p14="http://schemas.microsoft.com/office/powerpoint/2010/main" val="3496717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F7F8A5-912D-A71E-72F6-6D28EF6AEDF8}"/>
            </a:ext>
          </a:extLst>
        </p:cNvPr>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F647B203-9C5E-A680-D682-CE30AB48D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5" name="think-cell data - do not delete" hidden="1">
                        <a:extLst>
                          <a:ext uri="{FF2B5EF4-FFF2-40B4-BE49-F238E27FC236}">
                            <a16:creationId xmlns:a16="http://schemas.microsoft.com/office/drawing/2014/main" id="{F647B203-9C5E-A680-D682-CE30AB48D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D03687A1-4555-2233-7C99-86BD86B41AF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25A3944-C543-0535-CC23-B9A1F8EC64F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C517379-E500-8A0E-2557-164B4E7FDD4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564E7FF-5674-6C93-97A9-2AF43F1FA563}"/>
              </a:ext>
            </a:extLst>
          </p:cNvPr>
          <p:cNvSpPr>
            <a:spLocks noGrp="1"/>
          </p:cNvSpPr>
          <p:nvPr>
            <p:ph type="title"/>
          </p:nvPr>
        </p:nvSpPr>
        <p:spPr>
          <a:xfrm>
            <a:off x="756110" y="579180"/>
            <a:ext cx="10072437" cy="505764"/>
          </a:xfrm>
        </p:spPr>
        <p:txBody>
          <a:bodyPr vert="horz">
            <a:normAutofit/>
          </a:bodyPr>
          <a:lstStyle/>
          <a:p>
            <a:r>
              <a:rPr lang="en-US" sz="2400"/>
              <a:t>Properties NOI Actuals vs. Budget – Apollo</a:t>
            </a:r>
          </a:p>
        </p:txBody>
      </p:sp>
      <p:pic>
        <p:nvPicPr>
          <p:cNvPr id="7" name="Graphic 4">
            <a:extLst>
              <a:ext uri="{FF2B5EF4-FFF2-40B4-BE49-F238E27FC236}">
                <a16:creationId xmlns:a16="http://schemas.microsoft.com/office/drawing/2014/main" id="{709ABBE2-9AD0-CAFC-D3C2-8971E873BD7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086555" y="5253981"/>
            <a:ext cx="625189" cy="515560"/>
          </a:xfrm>
          <a:prstGeom prst="rect">
            <a:avLst/>
          </a:prstGeom>
        </p:spPr>
      </p:pic>
      <p:pic>
        <p:nvPicPr>
          <p:cNvPr id="11" name="Graphic 20">
            <a:extLst>
              <a:ext uri="{FF2B5EF4-FFF2-40B4-BE49-F238E27FC236}">
                <a16:creationId xmlns:a16="http://schemas.microsoft.com/office/drawing/2014/main" id="{40FDFC9A-DBE0-9C5F-362D-FAF499D580C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43138" y="5257186"/>
            <a:ext cx="587678" cy="461666"/>
          </a:xfrm>
          <a:prstGeom prst="rect">
            <a:avLst/>
          </a:prstGeom>
        </p:spPr>
      </p:pic>
      <p:pic>
        <p:nvPicPr>
          <p:cNvPr id="12" name="Graphic 8">
            <a:extLst>
              <a:ext uri="{FF2B5EF4-FFF2-40B4-BE49-F238E27FC236}">
                <a16:creationId xmlns:a16="http://schemas.microsoft.com/office/drawing/2014/main" id="{6BB0B30B-B48A-1CD3-8E10-5EF8888227F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68805" y="5237432"/>
            <a:ext cx="549764" cy="521491"/>
          </a:xfrm>
          <a:prstGeom prst="rect">
            <a:avLst/>
          </a:prstGeom>
        </p:spPr>
      </p:pic>
      <p:sp>
        <p:nvSpPr>
          <p:cNvPr id="14" name="TextBox 13">
            <a:extLst>
              <a:ext uri="{FF2B5EF4-FFF2-40B4-BE49-F238E27FC236}">
                <a16:creationId xmlns:a16="http://schemas.microsoft.com/office/drawing/2014/main" id="{3EF8A4A8-E5BF-BB80-1600-17643D87BA43}"/>
              </a:ext>
            </a:extLst>
          </p:cNvPr>
          <p:cNvSpPr txBox="1"/>
          <p:nvPr/>
        </p:nvSpPr>
        <p:spPr>
          <a:xfrm>
            <a:off x="7007592" y="5758923"/>
            <a:ext cx="1615339" cy="584775"/>
          </a:xfrm>
          <a:prstGeom prst="rect">
            <a:avLst/>
          </a:prstGeom>
          <a:noFill/>
        </p:spPr>
        <p:txBody>
          <a:bodyPr wrap="square" rtlCol="0">
            <a:spAutoFit/>
          </a:bodyPr>
          <a:lstStyle/>
          <a:p>
            <a:pPr algn="ctr"/>
            <a:r>
              <a:rPr lang="en-US" sz="1600">
                <a:solidFill>
                  <a:srgbClr val="FFC000"/>
                </a:solidFill>
              </a:rPr>
              <a:t>$181M</a:t>
            </a:r>
          </a:p>
          <a:p>
            <a:pPr algn="ctr"/>
            <a:r>
              <a:rPr lang="en-US" sz="1600">
                <a:latin typeface="Gilroy" panose="00000500000000000000"/>
              </a:rPr>
              <a:t>WA Total Cost</a:t>
            </a:r>
            <a:endParaRPr lang="en-IL" sz="1600">
              <a:latin typeface="Gilroy" panose="00000500000000000000"/>
            </a:endParaRPr>
          </a:p>
        </p:txBody>
      </p:sp>
      <p:sp>
        <p:nvSpPr>
          <p:cNvPr id="15" name="TextBox 14">
            <a:extLst>
              <a:ext uri="{FF2B5EF4-FFF2-40B4-BE49-F238E27FC236}">
                <a16:creationId xmlns:a16="http://schemas.microsoft.com/office/drawing/2014/main" id="{26600795-AB80-E09D-A338-35506DEE3381}"/>
              </a:ext>
            </a:extLst>
          </p:cNvPr>
          <p:cNvSpPr txBox="1"/>
          <p:nvPr/>
        </p:nvSpPr>
        <p:spPr>
          <a:xfrm>
            <a:off x="9658167" y="5771534"/>
            <a:ext cx="1481967" cy="584775"/>
          </a:xfrm>
          <a:prstGeom prst="rect">
            <a:avLst/>
          </a:prstGeom>
          <a:noFill/>
        </p:spPr>
        <p:txBody>
          <a:bodyPr wrap="square" rtlCol="0">
            <a:spAutoFit/>
          </a:bodyPr>
          <a:lstStyle/>
          <a:p>
            <a:pPr algn="ctr"/>
            <a:r>
              <a:rPr lang="en-US" sz="1600">
                <a:solidFill>
                  <a:srgbClr val="FFC000"/>
                </a:solidFill>
              </a:rPr>
              <a:t>1.7M</a:t>
            </a:r>
          </a:p>
          <a:p>
            <a:pPr algn="ctr"/>
            <a:r>
              <a:rPr lang="en-US" sz="1600"/>
              <a:t>SF</a:t>
            </a:r>
            <a:endParaRPr lang="en-IL" sz="1600"/>
          </a:p>
        </p:txBody>
      </p:sp>
      <p:sp>
        <p:nvSpPr>
          <p:cNvPr id="16" name="TextBox 15">
            <a:extLst>
              <a:ext uri="{FF2B5EF4-FFF2-40B4-BE49-F238E27FC236}">
                <a16:creationId xmlns:a16="http://schemas.microsoft.com/office/drawing/2014/main" id="{9EDD5248-5F72-8D3C-4DE3-31B38FD050BC}"/>
              </a:ext>
            </a:extLst>
          </p:cNvPr>
          <p:cNvSpPr txBox="1"/>
          <p:nvPr/>
        </p:nvSpPr>
        <p:spPr>
          <a:xfrm>
            <a:off x="8444409" y="5747553"/>
            <a:ext cx="1363852" cy="584775"/>
          </a:xfrm>
          <a:prstGeom prst="rect">
            <a:avLst/>
          </a:prstGeom>
          <a:noFill/>
        </p:spPr>
        <p:txBody>
          <a:bodyPr wrap="square" rtlCol="0">
            <a:spAutoFit/>
          </a:bodyPr>
          <a:lstStyle/>
          <a:p>
            <a:pPr algn="ctr"/>
            <a:r>
              <a:rPr lang="en-US" sz="1600">
                <a:solidFill>
                  <a:srgbClr val="FFC000"/>
                </a:solidFill>
              </a:rPr>
              <a:t>29</a:t>
            </a:r>
          </a:p>
          <a:p>
            <a:pPr algn="ctr"/>
            <a:r>
              <a:rPr lang="en-US" sz="1600">
                <a:solidFill>
                  <a:srgbClr val="FFC000"/>
                </a:solidFill>
              </a:rPr>
              <a:t> </a:t>
            </a:r>
            <a:r>
              <a:rPr lang="en-US" sz="1600"/>
              <a:t>Buildings</a:t>
            </a:r>
            <a:endParaRPr lang="en-IL" sz="1600"/>
          </a:p>
        </p:txBody>
      </p:sp>
      <p:sp>
        <p:nvSpPr>
          <p:cNvPr id="6" name="Rectangle: Diagonal Corners Rounded 5">
            <a:extLst>
              <a:ext uri="{FF2B5EF4-FFF2-40B4-BE49-F238E27FC236}">
                <a16:creationId xmlns:a16="http://schemas.microsoft.com/office/drawing/2014/main" id="{300E0DF4-4039-81DB-1726-51C7CA77FB74}"/>
              </a:ext>
            </a:extLst>
          </p:cNvPr>
          <p:cNvSpPr/>
          <p:nvPr/>
        </p:nvSpPr>
        <p:spPr>
          <a:xfrm>
            <a:off x="677813" y="5272138"/>
            <a:ext cx="5098343" cy="396457"/>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 name="Rectangle 7">
            <a:extLst>
              <a:ext uri="{FF2B5EF4-FFF2-40B4-BE49-F238E27FC236}">
                <a16:creationId xmlns:a16="http://schemas.microsoft.com/office/drawing/2014/main" id="{1C961D5F-4A09-5FE8-19CA-34CCAB2092DE}"/>
              </a:ext>
            </a:extLst>
          </p:cNvPr>
          <p:cNvSpPr/>
          <p:nvPr/>
        </p:nvSpPr>
        <p:spPr>
          <a:xfrm>
            <a:off x="7086600" y="1308055"/>
            <a:ext cx="4731128" cy="3680594"/>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100" b="1">
              <a:solidFill>
                <a:schemeClr val="tx1"/>
              </a:solidFill>
              <a:latin typeface="Gilroy" panose="00000500000000000000"/>
            </a:endParaRPr>
          </a:p>
          <a:p>
            <a:r>
              <a:rPr lang="en-US" sz="1100" b="1">
                <a:solidFill>
                  <a:schemeClr val="tx1"/>
                </a:solidFill>
                <a:latin typeface="Gilroy" panose="00000500000000000000"/>
              </a:rPr>
              <a:t>Net Operating Income (NOI)</a:t>
            </a:r>
          </a:p>
          <a:p>
            <a:pPr marL="171450" indent="-171450">
              <a:buFont typeface="Arial" panose="020B0604020202020204" pitchFamily="34" charset="0"/>
              <a:buChar char="•"/>
            </a:pPr>
            <a:r>
              <a:rPr lang="en-US" sz="1100">
                <a:solidFill>
                  <a:schemeClr val="tx1"/>
                </a:solidFill>
                <a:latin typeface="Gilroy" panose="00000500000000000000"/>
              </a:rPr>
              <a:t>Overall, Q1-2025 NOI aligns with the budget</a:t>
            </a:r>
          </a:p>
          <a:p>
            <a:endParaRPr lang="en-US" sz="1100" b="1">
              <a:solidFill>
                <a:schemeClr val="tx1"/>
              </a:solidFill>
              <a:latin typeface="Gilroy" panose="00000500000000000000"/>
            </a:endParaRPr>
          </a:p>
          <a:p>
            <a:r>
              <a:rPr lang="en-US" sz="1100" b="1">
                <a:solidFill>
                  <a:schemeClr val="tx1"/>
                </a:solidFill>
                <a:latin typeface="Gilroy" panose="00000500000000000000"/>
              </a:rPr>
              <a:t>Total Income</a:t>
            </a:r>
          </a:p>
          <a:p>
            <a:pPr marL="171450" indent="-171450">
              <a:buFont typeface="Arial" panose="020B0604020202020204" pitchFamily="34" charset="0"/>
              <a:buChar char="•"/>
            </a:pPr>
            <a:r>
              <a:rPr lang="en-US" sz="1100">
                <a:solidFill>
                  <a:schemeClr val="tx1"/>
                </a:solidFill>
                <a:latin typeface="Gilroy" panose="00000500000000000000"/>
              </a:rPr>
              <a:t>Total income is generally in line with the budget</a:t>
            </a:r>
          </a:p>
          <a:p>
            <a:endParaRPr lang="en-US" sz="1100" b="1">
              <a:solidFill>
                <a:schemeClr val="tx1"/>
              </a:solidFill>
              <a:latin typeface="Gilroy" panose="00000500000000000000"/>
            </a:endParaRPr>
          </a:p>
          <a:p>
            <a:r>
              <a:rPr lang="en-US" sz="1100" b="1">
                <a:solidFill>
                  <a:schemeClr val="tx1"/>
                </a:solidFill>
                <a:latin typeface="Gilroy" panose="00000500000000000000"/>
              </a:rPr>
              <a:t>Non-Recoverable Expenses</a:t>
            </a:r>
          </a:p>
          <a:p>
            <a:pPr marL="171450" indent="-171450">
              <a:buFont typeface="Arial" panose="020B0604020202020204" pitchFamily="34" charset="0"/>
              <a:buChar char="•"/>
            </a:pPr>
            <a:r>
              <a:rPr lang="en-US" sz="1100">
                <a:solidFill>
                  <a:schemeClr val="tx1"/>
                </a:solidFill>
                <a:latin typeface="Gilroy" panose="00000500000000000000"/>
              </a:rPr>
              <a:t>5070 Minola - $8K Gas &amp; Fuel overbudget </a:t>
            </a:r>
          </a:p>
          <a:p>
            <a:pPr marL="171450" indent="-171450">
              <a:buFont typeface="Arial" panose="020B0604020202020204" pitchFamily="34" charset="0"/>
              <a:buChar char="•"/>
            </a:pPr>
            <a:r>
              <a:rPr lang="en-US" sz="1100">
                <a:solidFill>
                  <a:schemeClr val="tx1"/>
                </a:solidFill>
                <a:latin typeface="Gilroy" panose="00000500000000000000"/>
              </a:rPr>
              <a:t>1157 Battlecreek$12K R&amp;M unbudgeted</a:t>
            </a:r>
          </a:p>
          <a:p>
            <a:pPr marL="171450" indent="-171450">
              <a:buFont typeface="Arial" panose="020B0604020202020204" pitchFamily="34" charset="0"/>
              <a:buChar char="•"/>
            </a:pPr>
            <a:r>
              <a:rPr lang="en-US" sz="1100">
                <a:solidFill>
                  <a:schemeClr val="tx1"/>
                </a:solidFill>
                <a:latin typeface="Gilroy" panose="00000500000000000000"/>
              </a:rPr>
              <a:t>Various - $10K Roof Repair unbudgeted</a:t>
            </a:r>
          </a:p>
          <a:p>
            <a:endParaRPr lang="en-US" sz="1100" b="1">
              <a:solidFill>
                <a:schemeClr val="tx1"/>
              </a:solidFill>
              <a:latin typeface="Gilroy" panose="00000500000000000000"/>
            </a:endParaRPr>
          </a:p>
          <a:p>
            <a:r>
              <a:rPr lang="en-US" sz="1100" b="1">
                <a:solidFill>
                  <a:schemeClr val="tx1"/>
                </a:solidFill>
                <a:latin typeface="Gilroy" panose="00000500000000000000"/>
              </a:rPr>
              <a:t>Bad Debt Expense</a:t>
            </a:r>
          </a:p>
          <a:p>
            <a:pPr marL="171450" indent="-171450">
              <a:buFont typeface="Arial" panose="020B0604020202020204" pitchFamily="34" charset="0"/>
              <a:buChar char="•"/>
            </a:pPr>
            <a:r>
              <a:rPr lang="en-US" sz="1100">
                <a:solidFill>
                  <a:schemeClr val="tx1"/>
                </a:solidFill>
                <a:latin typeface="Gilroy" panose="00000500000000000000"/>
              </a:rPr>
              <a:t>During the quarter, we recovered some previously recognized bad debt, which was not included in the budget</a:t>
            </a:r>
            <a:endParaRPr lang="en-US" sz="1000">
              <a:solidFill>
                <a:schemeClr val="tx1"/>
              </a:solidFill>
              <a:latin typeface="Gilroy" panose="00000500000000000000"/>
              <a:cs typeface="Arial" panose="020B0604020202020204" pitchFamily="34" charset="0"/>
            </a:endParaRPr>
          </a:p>
        </p:txBody>
      </p:sp>
      <p:sp>
        <p:nvSpPr>
          <p:cNvPr id="9" name="TextBox 8">
            <a:extLst>
              <a:ext uri="{FF2B5EF4-FFF2-40B4-BE49-F238E27FC236}">
                <a16:creationId xmlns:a16="http://schemas.microsoft.com/office/drawing/2014/main" id="{151D226C-BAE4-24DE-1AE6-83FC8BD1A2D7}"/>
              </a:ext>
            </a:extLst>
          </p:cNvPr>
          <p:cNvSpPr txBox="1">
            <a:spLocks noChangeArrowheads="1"/>
          </p:cNvSpPr>
          <p:nvPr/>
        </p:nvSpPr>
        <p:spPr bwMode="auto">
          <a:xfrm>
            <a:off x="1031979" y="5337230"/>
            <a:ext cx="47603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000">
                <a:latin typeface="Gilroy" panose="00000500000000000000"/>
              </a:rPr>
              <a:t>Budget column represents 2025 property-level budgets. </a:t>
            </a:r>
            <a:endParaRPr lang="en-IL" sz="1000">
              <a:latin typeface="Gilroy" panose="00000500000000000000"/>
            </a:endParaRPr>
          </a:p>
        </p:txBody>
      </p:sp>
      <p:grpSp>
        <p:nvGrpSpPr>
          <p:cNvPr id="10" name="Group 9">
            <a:extLst>
              <a:ext uri="{FF2B5EF4-FFF2-40B4-BE49-F238E27FC236}">
                <a16:creationId xmlns:a16="http://schemas.microsoft.com/office/drawing/2014/main" id="{D7709F46-9C59-FAE5-0C59-6216A74C5AD9}"/>
              </a:ext>
            </a:extLst>
          </p:cNvPr>
          <p:cNvGrpSpPr/>
          <p:nvPr/>
        </p:nvGrpSpPr>
        <p:grpSpPr>
          <a:xfrm>
            <a:off x="662282" y="5272313"/>
            <a:ext cx="432100" cy="396282"/>
            <a:chOff x="280579" y="4267200"/>
            <a:chExt cx="1115242" cy="1318450"/>
          </a:xfrm>
        </p:grpSpPr>
        <p:sp>
          <p:nvSpPr>
            <p:cNvPr id="18" name="Rectangle: Diagonal Corners Rounded 17">
              <a:extLst>
                <a:ext uri="{FF2B5EF4-FFF2-40B4-BE49-F238E27FC236}">
                  <a16:creationId xmlns:a16="http://schemas.microsoft.com/office/drawing/2014/main" id="{0E43FC6B-6648-25E2-DB5A-4FBB9910057F}"/>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9" name="Graphic 18" descr="Open book outline">
              <a:extLst>
                <a:ext uri="{FF2B5EF4-FFF2-40B4-BE49-F238E27FC236}">
                  <a16:creationId xmlns:a16="http://schemas.microsoft.com/office/drawing/2014/main" id="{9D615E55-F8DC-55D0-F745-3CD95F7D65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1488" y="4541325"/>
              <a:ext cx="893423" cy="841373"/>
            </a:xfrm>
            <a:prstGeom prst="rect">
              <a:avLst/>
            </a:prstGeom>
          </p:spPr>
        </p:pic>
      </p:grpSp>
      <p:sp>
        <p:nvSpPr>
          <p:cNvPr id="20" name="Rectangle 19">
            <a:extLst>
              <a:ext uri="{FF2B5EF4-FFF2-40B4-BE49-F238E27FC236}">
                <a16:creationId xmlns:a16="http://schemas.microsoft.com/office/drawing/2014/main" id="{AEBF1027-4DC9-601D-74A9-53F687CBCEF1}"/>
              </a:ext>
            </a:extLst>
          </p:cNvPr>
          <p:cNvSpPr/>
          <p:nvPr/>
        </p:nvSpPr>
        <p:spPr>
          <a:xfrm>
            <a:off x="7080773" y="1051057"/>
            <a:ext cx="4731128" cy="255005"/>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latin typeface="Arial" panose="020B0604020202020204" pitchFamily="34" charset="0"/>
                <a:cs typeface="Arial" panose="020B0604020202020204" pitchFamily="34" charset="0"/>
              </a:rPr>
              <a:t>Key Takeaways</a:t>
            </a:r>
          </a:p>
        </p:txBody>
      </p:sp>
      <p:sp>
        <p:nvSpPr>
          <p:cNvPr id="21" name="Oval 20">
            <a:extLst>
              <a:ext uri="{FF2B5EF4-FFF2-40B4-BE49-F238E27FC236}">
                <a16:creationId xmlns:a16="http://schemas.microsoft.com/office/drawing/2014/main" id="{A1D9C6AA-E6DD-A658-D87A-A3B7F0071C7E}"/>
              </a:ext>
            </a:extLst>
          </p:cNvPr>
          <p:cNvSpPr/>
          <p:nvPr/>
        </p:nvSpPr>
        <p:spPr>
          <a:xfrm>
            <a:off x="6858462" y="255315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2" name="Oval 21">
            <a:extLst>
              <a:ext uri="{FF2B5EF4-FFF2-40B4-BE49-F238E27FC236}">
                <a16:creationId xmlns:a16="http://schemas.microsoft.com/office/drawing/2014/main" id="{3C4FEF4D-5F8E-2213-7196-77722733ED45}"/>
              </a:ext>
            </a:extLst>
          </p:cNvPr>
          <p:cNvSpPr/>
          <p:nvPr/>
        </p:nvSpPr>
        <p:spPr>
          <a:xfrm>
            <a:off x="6866958" y="306078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3" name="Oval 22">
            <a:extLst>
              <a:ext uri="{FF2B5EF4-FFF2-40B4-BE49-F238E27FC236}">
                <a16:creationId xmlns:a16="http://schemas.microsoft.com/office/drawing/2014/main" id="{565272D7-7B30-5CB5-A937-6EB8102133A7}"/>
              </a:ext>
            </a:extLst>
          </p:cNvPr>
          <p:cNvSpPr/>
          <p:nvPr/>
        </p:nvSpPr>
        <p:spPr>
          <a:xfrm>
            <a:off x="6870461" y="388504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pic>
        <p:nvPicPr>
          <p:cNvPr id="27" name="Picture 26">
            <a:extLst>
              <a:ext uri="{FF2B5EF4-FFF2-40B4-BE49-F238E27FC236}">
                <a16:creationId xmlns:a16="http://schemas.microsoft.com/office/drawing/2014/main" id="{85C47267-6880-326B-6D2E-68A9CD4D7F32}"/>
              </a:ext>
            </a:extLst>
          </p:cNvPr>
          <p:cNvPicPr>
            <a:picLocks noChangeAspect="1"/>
          </p:cNvPicPr>
          <p:nvPr/>
        </p:nvPicPr>
        <p:blipFill>
          <a:blip r:embed="rId14"/>
          <a:stretch>
            <a:fillRect/>
          </a:stretch>
        </p:blipFill>
        <p:spPr>
          <a:xfrm>
            <a:off x="583125" y="1051057"/>
            <a:ext cx="6266007" cy="3984766"/>
          </a:xfrm>
          <a:prstGeom prst="rect">
            <a:avLst/>
          </a:prstGeom>
        </p:spPr>
      </p:pic>
    </p:spTree>
    <p:extLst>
      <p:ext uri="{BB962C8B-B14F-4D97-AF65-F5344CB8AC3E}">
        <p14:creationId xmlns:p14="http://schemas.microsoft.com/office/powerpoint/2010/main" val="3998695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CECBC47-8C66-6E07-BDA1-129C6F4FE4C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FB2C466-8F70-58AB-EDAB-F3D47510D81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8580533D-33E6-AF4D-ECDF-55BC16A20EBF}"/>
              </a:ext>
            </a:extLst>
          </p:cNvPr>
          <p:cNvSpPr>
            <a:spLocks noGrp="1"/>
          </p:cNvSpPr>
          <p:nvPr>
            <p:ph type="title"/>
          </p:nvPr>
        </p:nvSpPr>
        <p:spPr>
          <a:xfrm>
            <a:off x="799667" y="379975"/>
            <a:ext cx="10072437" cy="685481"/>
          </a:xfrm>
        </p:spPr>
        <p:txBody>
          <a:bodyPr>
            <a:normAutofit/>
          </a:bodyPr>
          <a:lstStyle/>
          <a:p>
            <a:r>
              <a:rPr lang="en-US" sz="2400" i="0" u="none" strike="noStrike" baseline="0">
                <a:solidFill>
                  <a:srgbClr val="44546A"/>
                </a:solidFill>
                <a:ea typeface="Lato Medium" panose="020F0502020204030203" pitchFamily="34" charset="0"/>
                <a:cs typeface="Lato Medium" panose="020F0502020204030203" pitchFamily="34" charset="0"/>
              </a:rPr>
              <a:t>Effective Interest Rate</a:t>
            </a:r>
            <a:endParaRPr lang="en-US" sz="2400">
              <a:ea typeface="Lato Medium" panose="020F0502020204030203" pitchFamily="34" charset="0"/>
              <a:cs typeface="Lato Medium" panose="020F0502020204030203" pitchFamily="34" charset="0"/>
            </a:endParaRPr>
          </a:p>
        </p:txBody>
      </p:sp>
      <p:sp>
        <p:nvSpPr>
          <p:cNvPr id="12" name="Rectangle: Diagonal Corners Rounded 11">
            <a:extLst>
              <a:ext uri="{FF2B5EF4-FFF2-40B4-BE49-F238E27FC236}">
                <a16:creationId xmlns:a16="http://schemas.microsoft.com/office/drawing/2014/main" id="{3BC020E8-B913-5346-3A46-0D5371EE067B}"/>
              </a:ext>
            </a:extLst>
          </p:cNvPr>
          <p:cNvSpPr/>
          <p:nvPr/>
        </p:nvSpPr>
        <p:spPr>
          <a:xfrm>
            <a:off x="6013884" y="3433568"/>
            <a:ext cx="5764189" cy="600071"/>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Gilroy" panose="00000500000000000000"/>
            </a:endParaRPr>
          </a:p>
        </p:txBody>
      </p:sp>
      <p:sp>
        <p:nvSpPr>
          <p:cNvPr id="13" name="Rectangle: Diagonal Corners Rounded 12">
            <a:extLst>
              <a:ext uri="{FF2B5EF4-FFF2-40B4-BE49-F238E27FC236}">
                <a16:creationId xmlns:a16="http://schemas.microsoft.com/office/drawing/2014/main" id="{1BF1E16E-A17E-D9FB-4DB0-ED35081F10E5}"/>
              </a:ext>
            </a:extLst>
          </p:cNvPr>
          <p:cNvSpPr/>
          <p:nvPr/>
        </p:nvSpPr>
        <p:spPr>
          <a:xfrm>
            <a:off x="6013884" y="3432680"/>
            <a:ext cx="690142" cy="640080"/>
          </a:xfrm>
          <a:prstGeom prst="round2DiagRect">
            <a:avLst>
              <a:gd name="adj1" fmla="val 26492"/>
              <a:gd name="adj2" fmla="val 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4" name="Graphic 13" descr="Open book outline">
            <a:extLst>
              <a:ext uri="{FF2B5EF4-FFF2-40B4-BE49-F238E27FC236}">
                <a16:creationId xmlns:a16="http://schemas.microsoft.com/office/drawing/2014/main" id="{4D5EB2B8-2CE8-0234-9329-EEC66939FB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3808" y="3459336"/>
            <a:ext cx="445768" cy="506299"/>
          </a:xfrm>
          <a:prstGeom prst="rect">
            <a:avLst/>
          </a:prstGeom>
        </p:spPr>
      </p:pic>
      <p:sp>
        <p:nvSpPr>
          <p:cNvPr id="15" name="TextBox 14">
            <a:extLst>
              <a:ext uri="{FF2B5EF4-FFF2-40B4-BE49-F238E27FC236}">
                <a16:creationId xmlns:a16="http://schemas.microsoft.com/office/drawing/2014/main" id="{06490B3C-FCF6-36E4-BC59-4623436EF61D}"/>
              </a:ext>
            </a:extLst>
          </p:cNvPr>
          <p:cNvSpPr txBox="1"/>
          <p:nvPr/>
        </p:nvSpPr>
        <p:spPr>
          <a:xfrm>
            <a:off x="6670754" y="3508856"/>
            <a:ext cx="5132176" cy="400110"/>
          </a:xfrm>
          <a:prstGeom prst="rect">
            <a:avLst/>
          </a:prstGeom>
          <a:noFill/>
        </p:spPr>
        <p:txBody>
          <a:bodyPr wrap="square" rtlCol="0">
            <a:spAutoFit/>
          </a:bodyPr>
          <a:lstStyle/>
          <a:p>
            <a:pPr marL="171450" indent="-171450">
              <a:buFont typeface="Arial" panose="020B0604020202020204" pitchFamily="34" charset="0"/>
              <a:buChar char="•"/>
            </a:pPr>
            <a:r>
              <a:rPr lang="en-US" sz="1000">
                <a:latin typeface="Gilroy" panose="00000500000000000000"/>
              </a:rPr>
              <a:t>CAP Amortization excluded from the P&amp;L. Per IFRS, it is presented at its FV on the BS.</a:t>
            </a:r>
          </a:p>
          <a:p>
            <a:pPr marL="171450" indent="-171450">
              <a:buFont typeface="Arial" panose="020B0604020202020204" pitchFamily="34" charset="0"/>
              <a:buChar char="•"/>
            </a:pPr>
            <a:r>
              <a:rPr lang="en-US" sz="1000">
                <a:latin typeface="Gilroy" panose="00000500000000000000"/>
              </a:rPr>
              <a:t>Amortization is the way to reflect the Cap acquisition cost in the Effective Interest Rate (EIR).</a:t>
            </a:r>
          </a:p>
        </p:txBody>
      </p:sp>
      <p:sp>
        <p:nvSpPr>
          <p:cNvPr id="16" name="Rectangle: Diagonal Corners Rounded 15">
            <a:extLst>
              <a:ext uri="{FF2B5EF4-FFF2-40B4-BE49-F238E27FC236}">
                <a16:creationId xmlns:a16="http://schemas.microsoft.com/office/drawing/2014/main" id="{A22B1017-AB1A-CF2C-E370-D6A05DDB6803}"/>
              </a:ext>
            </a:extLst>
          </p:cNvPr>
          <p:cNvSpPr/>
          <p:nvPr/>
        </p:nvSpPr>
        <p:spPr>
          <a:xfrm>
            <a:off x="6001430" y="4180578"/>
            <a:ext cx="5776643" cy="567130"/>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ID"/>
          </a:p>
        </p:txBody>
      </p:sp>
      <p:sp>
        <p:nvSpPr>
          <p:cNvPr id="17" name="Rectangle: Diagonal Corners Rounded 16">
            <a:extLst>
              <a:ext uri="{FF2B5EF4-FFF2-40B4-BE49-F238E27FC236}">
                <a16:creationId xmlns:a16="http://schemas.microsoft.com/office/drawing/2014/main" id="{16DC69DB-060F-6F3C-147B-BE153F1E4338}"/>
              </a:ext>
            </a:extLst>
          </p:cNvPr>
          <p:cNvSpPr/>
          <p:nvPr/>
        </p:nvSpPr>
        <p:spPr>
          <a:xfrm>
            <a:off x="6000528" y="4181662"/>
            <a:ext cx="669775" cy="569513"/>
          </a:xfrm>
          <a:prstGeom prst="round2DiagRect">
            <a:avLst>
              <a:gd name="adj1" fmla="val 26492"/>
              <a:gd name="adj2" fmla="val 0"/>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8" name="Graphic 17" descr="Lightbulb with solid fill">
            <a:extLst>
              <a:ext uri="{FF2B5EF4-FFF2-40B4-BE49-F238E27FC236}">
                <a16:creationId xmlns:a16="http://schemas.microsoft.com/office/drawing/2014/main" id="{E5A39C2A-233F-D521-2DB2-C82B264304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89773" y="4194467"/>
            <a:ext cx="515738" cy="515738"/>
          </a:xfrm>
          <a:prstGeom prst="rect">
            <a:avLst/>
          </a:prstGeom>
        </p:spPr>
      </p:pic>
      <p:sp>
        <p:nvSpPr>
          <p:cNvPr id="23" name="TextBox 22">
            <a:extLst>
              <a:ext uri="{FF2B5EF4-FFF2-40B4-BE49-F238E27FC236}">
                <a16:creationId xmlns:a16="http://schemas.microsoft.com/office/drawing/2014/main" id="{B66F88C7-CAB1-377D-8D7F-25FC6F544798}"/>
              </a:ext>
            </a:extLst>
          </p:cNvPr>
          <p:cNvSpPr txBox="1"/>
          <p:nvPr/>
        </p:nvSpPr>
        <p:spPr>
          <a:xfrm>
            <a:off x="6657518" y="4259968"/>
            <a:ext cx="5158648" cy="415498"/>
          </a:xfrm>
          <a:prstGeom prst="rect">
            <a:avLst/>
          </a:prstGeom>
          <a:noFill/>
        </p:spPr>
        <p:txBody>
          <a:bodyPr wrap="square" rtlCol="0">
            <a:spAutoFit/>
          </a:bodyPr>
          <a:lstStyle/>
          <a:p>
            <a:pPr marL="171450" indent="-171450" eaLnBrk="1" fontAlgn="auto" hangingPunct="1">
              <a:spcBef>
                <a:spcPts val="0"/>
              </a:spcBef>
              <a:spcAft>
                <a:spcPts val="0"/>
              </a:spcAft>
              <a:buFont typeface="Arial" panose="020B0604020202020204" pitchFamily="34" charset="0"/>
              <a:buChar char="•"/>
              <a:defRPr/>
            </a:pPr>
            <a:r>
              <a:rPr lang="en-ID" sz="1050">
                <a:solidFill>
                  <a:schemeClr val="tx1"/>
                </a:solidFill>
                <a:latin typeface="Gilroy" panose="00000500000000000000"/>
              </a:rPr>
              <a:t>Our </a:t>
            </a:r>
            <a:r>
              <a:rPr lang="en-ID" sz="1050">
                <a:latin typeface="Gilroy" panose="00000500000000000000"/>
              </a:rPr>
              <a:t>Hedging vehicles are proving effective, reducing the Fund’s EIR by ~86bps in Q1-25</a:t>
            </a:r>
          </a:p>
          <a:p>
            <a:pPr marL="171450" indent="-171450" eaLnBrk="1" fontAlgn="auto" hangingPunct="1">
              <a:spcBef>
                <a:spcPts val="0"/>
              </a:spcBef>
              <a:spcAft>
                <a:spcPts val="0"/>
              </a:spcAft>
              <a:buFont typeface="Arial" panose="020B0604020202020204" pitchFamily="34" charset="0"/>
              <a:buChar char="•"/>
              <a:defRPr/>
            </a:pPr>
            <a:r>
              <a:rPr lang="en-ID" sz="1050">
                <a:latin typeface="Gilroy" panose="00000500000000000000"/>
              </a:rPr>
              <a:t>~106bps reduction without non-cash CAP Amortization effect, (i.e., on a cash flow basis)</a:t>
            </a:r>
          </a:p>
        </p:txBody>
      </p:sp>
      <p:grpSp>
        <p:nvGrpSpPr>
          <p:cNvPr id="2" name="Group 1">
            <a:extLst>
              <a:ext uri="{FF2B5EF4-FFF2-40B4-BE49-F238E27FC236}">
                <a16:creationId xmlns:a16="http://schemas.microsoft.com/office/drawing/2014/main" id="{8AF519C4-3CAD-9B24-F4D6-2C88A8D0A684}"/>
              </a:ext>
            </a:extLst>
          </p:cNvPr>
          <p:cNvGrpSpPr/>
          <p:nvPr/>
        </p:nvGrpSpPr>
        <p:grpSpPr>
          <a:xfrm>
            <a:off x="11621470" y="81178"/>
            <a:ext cx="457200" cy="683471"/>
            <a:chOff x="11621470" y="81178"/>
            <a:chExt cx="457200" cy="683471"/>
          </a:xfrm>
        </p:grpSpPr>
        <p:sp>
          <p:nvSpPr>
            <p:cNvPr id="6" name="Action Button: Return 5">
              <a:hlinkClick r:id="rId7" action="ppaction://hlinksldjump" highlightClick="1"/>
              <a:extLst>
                <a:ext uri="{FF2B5EF4-FFF2-40B4-BE49-F238E27FC236}">
                  <a16:creationId xmlns:a16="http://schemas.microsoft.com/office/drawing/2014/main" id="{A5F1705C-0282-7330-C579-F847EA2650D0}"/>
                </a:ext>
              </a:extLst>
            </p:cNvPr>
            <p:cNvSpPr/>
            <p:nvPr/>
          </p:nvSpPr>
          <p:spPr>
            <a:xfrm>
              <a:off x="11621470" y="81178"/>
              <a:ext cx="457200" cy="457200"/>
            </a:xfrm>
            <a:prstGeom prst="actionButtonReturn">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Box 8">
              <a:extLst>
                <a:ext uri="{FF2B5EF4-FFF2-40B4-BE49-F238E27FC236}">
                  <a16:creationId xmlns:a16="http://schemas.microsoft.com/office/drawing/2014/main" id="{CF7DCDFF-BA40-0DC0-E44C-0FFC0F429591}"/>
                </a:ext>
              </a:extLst>
            </p:cNvPr>
            <p:cNvSpPr txBox="1"/>
            <p:nvPr/>
          </p:nvSpPr>
          <p:spPr>
            <a:xfrm>
              <a:off x="11621470" y="503039"/>
              <a:ext cx="457200" cy="261610"/>
            </a:xfrm>
            <a:prstGeom prst="rect">
              <a:avLst/>
            </a:prstGeom>
            <a:noFill/>
          </p:spPr>
          <p:txBody>
            <a:bodyPr wrap="square" lIns="0" rIns="0" rtlCol="0">
              <a:spAutoFit/>
            </a:bodyPr>
            <a:lstStyle/>
            <a:p>
              <a:pPr algn="ctr"/>
              <a:r>
                <a:rPr lang="en-US" sz="1100" b="1" i="1">
                  <a:solidFill>
                    <a:schemeClr val="accent2"/>
                  </a:solidFill>
                  <a:latin typeface="Gilroy" panose="00000500000000000000"/>
                </a:rPr>
                <a:t>Return</a:t>
              </a:r>
            </a:p>
          </p:txBody>
        </p:sp>
      </p:grpSp>
      <p:pic>
        <p:nvPicPr>
          <p:cNvPr id="7" name="Picture 6">
            <a:extLst>
              <a:ext uri="{FF2B5EF4-FFF2-40B4-BE49-F238E27FC236}">
                <a16:creationId xmlns:a16="http://schemas.microsoft.com/office/drawing/2014/main" id="{6E64A9A3-F6F3-7793-B6D4-745BAED91848}"/>
              </a:ext>
            </a:extLst>
          </p:cNvPr>
          <p:cNvPicPr>
            <a:picLocks noChangeAspect="1"/>
          </p:cNvPicPr>
          <p:nvPr/>
        </p:nvPicPr>
        <p:blipFill>
          <a:blip r:embed="rId8"/>
          <a:stretch>
            <a:fillRect/>
          </a:stretch>
        </p:blipFill>
        <p:spPr>
          <a:xfrm>
            <a:off x="6095261" y="1266700"/>
            <a:ext cx="5682812" cy="1933900"/>
          </a:xfrm>
          <a:prstGeom prst="rect">
            <a:avLst/>
          </a:prstGeom>
        </p:spPr>
      </p:pic>
      <p:graphicFrame>
        <p:nvGraphicFramePr>
          <p:cNvPr id="19" name="Chart 18">
            <a:extLst>
              <a:ext uri="{FF2B5EF4-FFF2-40B4-BE49-F238E27FC236}">
                <a16:creationId xmlns:a16="http://schemas.microsoft.com/office/drawing/2014/main" id="{13389556-F90C-49A5-AD9F-53D070552274}"/>
              </a:ext>
            </a:extLst>
          </p:cNvPr>
          <p:cNvGraphicFramePr>
            <a:graphicFrameLocks/>
          </p:cNvGraphicFramePr>
          <p:nvPr>
            <p:extLst>
              <p:ext uri="{D42A27DB-BD31-4B8C-83A1-F6EECF244321}">
                <p14:modId xmlns:p14="http://schemas.microsoft.com/office/powerpoint/2010/main" val="2591143715"/>
              </p:ext>
            </p:extLst>
          </p:nvPr>
        </p:nvGraphicFramePr>
        <p:xfrm>
          <a:off x="379007" y="1202045"/>
          <a:ext cx="5571238" cy="3669441"/>
        </p:xfrm>
        <a:graphic>
          <a:graphicData uri="http://schemas.openxmlformats.org/drawingml/2006/chart">
            <c:chart xmlns:c="http://schemas.openxmlformats.org/drawingml/2006/chart" xmlns:r="http://schemas.openxmlformats.org/officeDocument/2006/relationships" r:id="rId9"/>
          </a:graphicData>
        </a:graphic>
      </p:graphicFrame>
      <p:sp>
        <p:nvSpPr>
          <p:cNvPr id="20" name="Rectangle 19">
            <a:extLst>
              <a:ext uri="{FF2B5EF4-FFF2-40B4-BE49-F238E27FC236}">
                <a16:creationId xmlns:a16="http://schemas.microsoft.com/office/drawing/2014/main" id="{94DF0C96-397A-2E0D-D3B5-8310D6B07376}"/>
              </a:ext>
            </a:extLst>
          </p:cNvPr>
          <p:cNvSpPr/>
          <p:nvPr/>
        </p:nvSpPr>
        <p:spPr>
          <a:xfrm>
            <a:off x="5406967" y="2354290"/>
            <a:ext cx="428918" cy="2219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03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82870-6722-2BB8-3CEE-89E990BB28A5}"/>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63BF48B3-93CE-C917-4D13-DA822E6DDA2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63BF48B3-93CE-C917-4D13-DA822E6DDA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8F5950C2-6BBE-E48C-9DA0-927F2E5BE0B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742C07-BD9E-0C2B-79C1-CA11588CFD7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CA9C485-90D2-3AE9-5681-2BF2E9059D0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404086-547D-4972-06A5-D00403473E0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04926DD-009F-6233-B0C2-149434F32CA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97C5CD-93A4-8EF2-B93E-DFBC51B2F4C9}"/>
              </a:ext>
            </a:extLst>
          </p:cNvPr>
          <p:cNvSpPr>
            <a:spLocks noGrp="1"/>
          </p:cNvSpPr>
          <p:nvPr>
            <p:ph type="title"/>
          </p:nvPr>
        </p:nvSpPr>
        <p:spPr/>
        <p:txBody>
          <a:bodyPr vert="horz">
            <a:normAutofit/>
          </a:bodyPr>
          <a:lstStyle/>
          <a:p>
            <a:pPr algn="l" rtl="0"/>
            <a:r>
              <a:rPr lang="en-US"/>
              <a:t>Executive Summary </a:t>
            </a:r>
            <a:r>
              <a:rPr lang="en-US" b="0"/>
              <a:t>| Asset Management Operational Review </a:t>
            </a:r>
          </a:p>
        </p:txBody>
      </p:sp>
      <p:sp>
        <p:nvSpPr>
          <p:cNvPr id="4" name="Content Placeholder 3">
            <a:extLst>
              <a:ext uri="{FF2B5EF4-FFF2-40B4-BE49-F238E27FC236}">
                <a16:creationId xmlns:a16="http://schemas.microsoft.com/office/drawing/2014/main" id="{E5E395F9-174D-EA34-34AA-96D3A82E08D7}"/>
              </a:ext>
            </a:extLst>
          </p:cNvPr>
          <p:cNvSpPr>
            <a:spLocks noGrp="1"/>
          </p:cNvSpPr>
          <p:nvPr>
            <p:ph idx="1"/>
          </p:nvPr>
        </p:nvSpPr>
        <p:spPr>
          <a:xfrm>
            <a:off x="760476" y="1204892"/>
            <a:ext cx="10671048" cy="5303520"/>
          </a:xfrm>
        </p:spPr>
        <p:txBody>
          <a:bodyPr anchor="ctr">
            <a:noAutofit/>
          </a:bodyPr>
          <a:lstStyle/>
          <a:p>
            <a:pPr algn="l" rtl="0">
              <a:spcBef>
                <a:spcPts val="300"/>
              </a:spcBef>
            </a:pPr>
            <a:r>
              <a:rPr lang="en-US" sz="1600" b="1">
                <a:solidFill>
                  <a:srgbClr val="374151"/>
                </a:solidFill>
                <a:latin typeface="Gilroy" panose="00000500000000000000"/>
                <a:ea typeface="Lato Medium"/>
                <a:cs typeface="Lato Medium"/>
              </a:rPr>
              <a:t>A/R</a:t>
            </a:r>
          </a:p>
          <a:p>
            <a:pPr marL="571500" lvl="1" indent="-285750">
              <a:buFont typeface="Arial" panose="020B0604020202020204" pitchFamily="34" charset="0"/>
              <a:buChar char="•"/>
            </a:pPr>
            <a:r>
              <a:rPr lang="en-US" sz="1400" b="1" i="0" u="sng">
                <a:solidFill>
                  <a:schemeClr val="dk1"/>
                </a:solidFill>
                <a:effectLst/>
                <a:latin typeface="+mn-lt"/>
                <a:ea typeface="+mn-ea"/>
                <a:cs typeface="+mn-cs"/>
              </a:rPr>
              <a:t>Quarterly Overview</a:t>
            </a:r>
            <a:r>
              <a:rPr lang="en-US" sz="1400" b="0" i="0">
                <a:solidFill>
                  <a:schemeClr val="dk1"/>
                </a:solidFill>
                <a:effectLst/>
                <a:latin typeface="+mn-lt"/>
                <a:ea typeface="+mn-ea"/>
                <a:cs typeface="+mn-cs"/>
              </a:rPr>
              <a:t>: Overall, there were no major changes during the quarter.</a:t>
            </a:r>
          </a:p>
          <a:p>
            <a:pPr marL="571500" lvl="1" indent="-285750">
              <a:buFont typeface="Arial" panose="020B0604020202020204" pitchFamily="34" charset="0"/>
              <a:buChar char="•"/>
            </a:pPr>
            <a:r>
              <a:rPr lang="en-US" sz="1400" b="1" i="0" u="sng">
                <a:solidFill>
                  <a:schemeClr val="dk1"/>
                </a:solidFill>
                <a:effectLst/>
                <a:latin typeface="+mn-lt"/>
                <a:ea typeface="+mn-ea"/>
                <a:cs typeface="+mn-cs"/>
              </a:rPr>
              <a:t>A/R</a:t>
            </a:r>
            <a:r>
              <a:rPr lang="en-US" sz="1400" b="0" i="0">
                <a:solidFill>
                  <a:schemeClr val="dk1"/>
                </a:solidFill>
                <a:effectLst/>
                <a:latin typeface="+mn-lt"/>
                <a:ea typeface="+mn-ea"/>
                <a:cs typeface="+mn-cs"/>
              </a:rPr>
              <a:t>: The Fund's total A/R balance at the end of Q1 was $1.1M, down from $2.4M. This decrease is primarily attributed to the billing and collection of CAM receivables.</a:t>
            </a:r>
          </a:p>
          <a:p>
            <a:pPr marL="571500" lvl="1" indent="-285750">
              <a:buFont typeface="Arial" panose="020B0604020202020204" pitchFamily="34" charset="0"/>
              <a:buChar char="•"/>
            </a:pPr>
            <a:r>
              <a:rPr lang="en-US" sz="1400" b="1" i="0" u="sng">
                <a:solidFill>
                  <a:schemeClr val="dk1"/>
                </a:solidFill>
                <a:effectLst/>
                <a:latin typeface="+mn-lt"/>
                <a:ea typeface="+mn-ea"/>
                <a:cs typeface="+mn-cs"/>
              </a:rPr>
              <a:t>Write-offs / Allowances</a:t>
            </a:r>
            <a:r>
              <a:rPr lang="en-US" sz="1400" b="0" i="0">
                <a:solidFill>
                  <a:schemeClr val="dk1"/>
                </a:solidFill>
                <a:effectLst/>
                <a:latin typeface="+mn-lt"/>
                <a:ea typeface="+mn-ea"/>
                <a:cs typeface="+mn-cs"/>
              </a:rPr>
              <a:t>: During the quarter, we successfully recovered $300K, mainly from two payments received from vacated tenants.</a:t>
            </a:r>
          </a:p>
          <a:p>
            <a:pPr marL="571500" lvl="1" indent="-285750">
              <a:buFont typeface="Arial" panose="020B0604020202020204" pitchFamily="34" charset="0"/>
              <a:buChar char="•"/>
            </a:pPr>
            <a:r>
              <a:rPr lang="en-US" sz="1400" b="1" i="0" u="sng">
                <a:solidFill>
                  <a:schemeClr val="dk1"/>
                </a:solidFill>
                <a:effectLst/>
                <a:latin typeface="+mn-lt"/>
                <a:ea typeface="+mn-ea"/>
                <a:cs typeface="+mn-cs"/>
              </a:rPr>
              <a:t>Bad Debt Expenses</a:t>
            </a:r>
            <a:r>
              <a:rPr lang="en-US" sz="1400" b="0" i="0">
                <a:solidFill>
                  <a:schemeClr val="dk1"/>
                </a:solidFill>
                <a:effectLst/>
                <a:latin typeface="+mn-lt"/>
                <a:ea typeface="+mn-ea"/>
                <a:cs typeface="+mn-cs"/>
              </a:rPr>
              <a:t>: Since inception, our bad debt expenses have averaged around 1% of total revenue.</a:t>
            </a:r>
          </a:p>
          <a:p>
            <a:pPr algn="l" rtl="0">
              <a:spcBef>
                <a:spcPts val="300"/>
              </a:spcBef>
            </a:pPr>
            <a:endParaRPr lang="en-US" sz="1600" b="1">
              <a:solidFill>
                <a:srgbClr val="374151"/>
              </a:solidFill>
              <a:latin typeface="Gilroy" panose="00000500000000000000"/>
            </a:endParaRP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Economic Occupancy:</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Forecast Manager projects 83.6% economic occupancy </a:t>
            </a:r>
            <a:r>
              <a:rPr lang="en-US" sz="1400">
                <a:solidFill>
                  <a:srgbClr val="374151"/>
                </a:solidFill>
                <a:latin typeface="Gilroy" panose="00000500000000000000"/>
                <a:ea typeface="Lato Medium"/>
                <a:cs typeface="Lato Medium"/>
              </a:rPr>
              <a:t>for the Fund in 2025</a:t>
            </a:r>
          </a:p>
        </p:txBody>
      </p:sp>
    </p:spTree>
    <p:extLst>
      <p:ext uri="{BB962C8B-B14F-4D97-AF65-F5344CB8AC3E}">
        <p14:creationId xmlns:p14="http://schemas.microsoft.com/office/powerpoint/2010/main" val="1635708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02AC29E-2330-9041-6AEF-1DA7DF212C69}"/>
              </a:ext>
            </a:extLst>
          </p:cNvPr>
          <p:cNvPicPr>
            <a:picLocks noChangeAspect="1"/>
          </p:cNvPicPr>
          <p:nvPr/>
        </p:nvPicPr>
        <p:blipFill>
          <a:blip r:embed="rId3"/>
          <a:stretch>
            <a:fillRect/>
          </a:stretch>
        </p:blipFill>
        <p:spPr>
          <a:xfrm>
            <a:off x="711200" y="892845"/>
            <a:ext cx="5126903" cy="5586512"/>
          </a:xfrm>
          <a:prstGeom prst="rect">
            <a:avLst/>
          </a:prstGeom>
        </p:spPr>
      </p:pic>
      <p:sp>
        <p:nvSpPr>
          <p:cNvPr id="4" name="Rectangle 3">
            <a:extLst>
              <a:ext uri="{FF2B5EF4-FFF2-40B4-BE49-F238E27FC236}">
                <a16:creationId xmlns:a16="http://schemas.microsoft.com/office/drawing/2014/main" id="{3BAF969C-CE32-7025-437D-D932A6D9B2C7}"/>
              </a:ext>
            </a:extLst>
          </p:cNvPr>
          <p:cNvSpPr/>
          <p:nvPr/>
        </p:nvSpPr>
        <p:spPr>
          <a:xfrm>
            <a:off x="6225688" y="1202525"/>
            <a:ext cx="5007462" cy="3762008"/>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b="1">
              <a:solidFill>
                <a:schemeClr val="tx1"/>
              </a:solidFill>
              <a:latin typeface="Gilroy" panose="00000500000000000000"/>
              <a:cs typeface="Arial" panose="020B0604020202020204" pitchFamily="34" charset="0"/>
            </a:endParaRPr>
          </a:p>
          <a:p>
            <a:r>
              <a:rPr lang="en-US" sz="1050">
                <a:solidFill>
                  <a:schemeClr val="tx1"/>
                </a:solidFill>
                <a:latin typeface="Gilroy" panose="00000500000000000000"/>
                <a:cs typeface="Arial" panose="020B0604020202020204" pitchFamily="34" charset="0"/>
              </a:rPr>
              <a:t>2025 G&amp;A Run Rate is </a:t>
            </a:r>
            <a:r>
              <a:rPr lang="en-US" sz="1050" b="1" u="sng">
                <a:solidFill>
                  <a:schemeClr val="tx1"/>
                </a:solidFill>
                <a:latin typeface="Gilroy" panose="00000500000000000000"/>
                <a:cs typeface="Arial" panose="020B0604020202020204" pitchFamily="34" charset="0"/>
              </a:rPr>
              <a:t>75bps</a:t>
            </a:r>
            <a:r>
              <a:rPr lang="en-US" sz="1050">
                <a:solidFill>
                  <a:schemeClr val="tx1"/>
                </a:solidFill>
                <a:latin typeface="Gilroy" panose="00000500000000000000"/>
                <a:cs typeface="Arial" panose="020B0604020202020204" pitchFamily="34" charset="0"/>
              </a:rPr>
              <a:t>, excluding management fees &amp; feeder expenses</a:t>
            </a:r>
            <a:endParaRPr lang="en-US" sz="1050" u="sng">
              <a:solidFill>
                <a:schemeClr val="tx1"/>
              </a:solidFill>
              <a:latin typeface="Gilroy" panose="00000500000000000000"/>
              <a:cs typeface="Arial" panose="020B0604020202020204" pitchFamily="34" charset="0"/>
            </a:endParaRPr>
          </a:p>
          <a:p>
            <a:endParaRPr lang="en-US" sz="800">
              <a:solidFill>
                <a:schemeClr val="tx1"/>
              </a:solidFill>
              <a:latin typeface="Gilroy" panose="00000500000000000000"/>
              <a:cs typeface="Arial" panose="020B0604020202020204" pitchFamily="34" charset="0"/>
            </a:endParaRPr>
          </a:p>
          <a:p>
            <a:r>
              <a:rPr lang="en-US" sz="1050">
                <a:solidFill>
                  <a:schemeClr val="tx1"/>
                </a:solidFill>
                <a:latin typeface="Gilroy" panose="00000500000000000000"/>
                <a:cs typeface="Arial" panose="020B0604020202020204" pitchFamily="34" charset="0"/>
              </a:rPr>
              <a:t>Most expenses are </a:t>
            </a:r>
            <a:r>
              <a:rPr lang="en-US" sz="1050" b="1" i="0" u="sng">
                <a:solidFill>
                  <a:srgbClr val="202124"/>
                </a:solidFill>
                <a:effectLst/>
                <a:latin typeface="Gilroy" panose="00000500000000000000"/>
                <a:cs typeface="Arial" panose="020B0604020202020204" pitchFamily="34" charset="0"/>
              </a:rPr>
              <a:t>non-controllable</a:t>
            </a:r>
            <a:r>
              <a:rPr lang="en-US" sz="1050" b="1" i="0">
                <a:solidFill>
                  <a:srgbClr val="202124"/>
                </a:solidFill>
                <a:effectLst/>
                <a:latin typeface="Gilroy" panose="00000500000000000000"/>
                <a:cs typeface="Arial" panose="020B0604020202020204" pitchFamily="34" charset="0"/>
              </a:rPr>
              <a:t> </a:t>
            </a:r>
            <a:r>
              <a:rPr lang="en-US" sz="1050">
                <a:solidFill>
                  <a:schemeClr val="tx1"/>
                </a:solidFill>
                <a:latin typeface="Gilroy" panose="00000500000000000000"/>
                <a:cs typeface="Arial" panose="020B0604020202020204" pitchFamily="34" charset="0"/>
              </a:rPr>
              <a:t>expenses</a:t>
            </a:r>
          </a:p>
          <a:p>
            <a:endParaRPr lang="en-US" sz="800" b="1" u="sng">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Audit Fees </a:t>
            </a:r>
            <a:r>
              <a:rPr lang="en-US" sz="1050">
                <a:solidFill>
                  <a:schemeClr val="tx1"/>
                </a:solidFill>
                <a:latin typeface="Gilroy" panose="00000500000000000000"/>
                <a:cs typeface="Arial" panose="020B0604020202020204" pitchFamily="34" charset="0"/>
              </a:rPr>
              <a:t>– based on 2025 engagement letter with KPMG</a:t>
            </a:r>
          </a:p>
          <a:p>
            <a:pPr marL="171450" indent="-171450">
              <a:buFont typeface="Arial" panose="020B0604020202020204" pitchFamily="34" charset="0"/>
              <a:buChar char="•"/>
            </a:pPr>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Tax Compliance Fees </a:t>
            </a:r>
            <a:r>
              <a:rPr lang="en-US" sz="1050">
                <a:solidFill>
                  <a:schemeClr val="tx1"/>
                </a:solidFill>
                <a:latin typeface="Gilroy" panose="00000500000000000000"/>
                <a:cs typeface="Arial" panose="020B0604020202020204" pitchFamily="34" charset="0"/>
              </a:rPr>
              <a:t>– based on 2025 engagement letter with EY</a:t>
            </a:r>
            <a:endParaRPr lang="en-US" sz="8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endParaRPr lang="en-US" sz="6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Administrator Fees </a:t>
            </a:r>
            <a:r>
              <a:rPr lang="en-US" sz="1050">
                <a:solidFill>
                  <a:schemeClr val="tx1"/>
                </a:solidFill>
                <a:latin typeface="Gilroy" panose="00000500000000000000"/>
                <a:cs typeface="Arial" panose="020B0604020202020204" pitchFamily="34" charset="0"/>
              </a:rPr>
              <a:t>– based on 2025 engagement letter with EA RESIG</a:t>
            </a:r>
          </a:p>
          <a:p>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Valuation Fees </a:t>
            </a:r>
            <a:r>
              <a:rPr lang="en-US" sz="1050">
                <a:solidFill>
                  <a:schemeClr val="tx1"/>
                </a:solidFill>
                <a:latin typeface="Gilroy" panose="00000500000000000000"/>
                <a:cs typeface="Arial" panose="020B0604020202020204" pitchFamily="34" charset="0"/>
              </a:rPr>
              <a:t>– based on 2025 engagement letter with JLL ($2K/appraisal)</a:t>
            </a:r>
            <a:endParaRPr lang="en-US" sz="2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Legal &amp; Professional Fees </a:t>
            </a:r>
            <a:r>
              <a:rPr lang="en-US" sz="1050">
                <a:solidFill>
                  <a:schemeClr val="tx1"/>
                </a:solidFill>
                <a:latin typeface="Gilroy" panose="00000500000000000000"/>
                <a:cs typeface="Arial" panose="020B0604020202020204" pitchFamily="34" charset="0"/>
              </a:rPr>
              <a:t>– run rate based on historical data</a:t>
            </a:r>
          </a:p>
          <a:p>
            <a:pPr marL="628650" lvl="1" indent="-171450">
              <a:buFont typeface="Arial" panose="020B0604020202020204" pitchFamily="34" charset="0"/>
              <a:buChar char="•"/>
            </a:pPr>
            <a:r>
              <a:rPr lang="en-US" sz="1050">
                <a:solidFill>
                  <a:schemeClr val="tx1"/>
                </a:solidFill>
                <a:latin typeface="Gilroy" panose="00000500000000000000"/>
                <a:cs typeface="Arial" panose="020B0604020202020204" pitchFamily="34" charset="0"/>
              </a:rPr>
              <a:t>Property-Level – collections litigation, lease negotiations, RE tax advisory, tenant credit checks, etc.</a:t>
            </a:r>
          </a:p>
          <a:p>
            <a:pPr marL="171450" indent="-171450">
              <a:buFont typeface="Arial" panose="020B0604020202020204" pitchFamily="34" charset="0"/>
              <a:buChar char="•"/>
            </a:pPr>
            <a:endParaRPr lang="en-US" sz="6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Yardi Software</a:t>
            </a:r>
            <a:r>
              <a:rPr lang="en-US" sz="1050">
                <a:solidFill>
                  <a:schemeClr val="tx1"/>
                </a:solidFill>
                <a:latin typeface="Gilroy" panose="00000500000000000000"/>
                <a:cs typeface="Arial" panose="020B0604020202020204" pitchFamily="34" charset="0"/>
              </a:rPr>
              <a:t> – per the annual agreement</a:t>
            </a:r>
          </a:p>
          <a:p>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Other Software</a:t>
            </a:r>
            <a:r>
              <a:rPr lang="en-US" sz="1050">
                <a:solidFill>
                  <a:schemeClr val="tx1"/>
                </a:solidFill>
                <a:latin typeface="Gilroy" panose="00000500000000000000"/>
                <a:cs typeface="Arial" panose="020B0604020202020204" pitchFamily="34" charset="0"/>
              </a:rPr>
              <a:t> – run rate based on historical data</a:t>
            </a:r>
          </a:p>
          <a:p>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Management Fees</a:t>
            </a:r>
            <a:r>
              <a:rPr lang="en-US" sz="1050">
                <a:solidFill>
                  <a:schemeClr val="tx1"/>
                </a:solidFill>
                <a:latin typeface="Gilroy" panose="00000500000000000000"/>
                <a:cs typeface="Arial" panose="020B0604020202020204" pitchFamily="34" charset="0"/>
              </a:rPr>
              <a:t> – run rate based on historical data</a:t>
            </a:r>
          </a:p>
          <a:p>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Feeder Expenses</a:t>
            </a:r>
            <a:r>
              <a:rPr lang="en-US" sz="1050">
                <a:solidFill>
                  <a:schemeClr val="tx1"/>
                </a:solidFill>
                <a:latin typeface="Gilroy" panose="00000500000000000000"/>
                <a:cs typeface="Arial" panose="020B0604020202020204" pitchFamily="34" charset="0"/>
              </a:rPr>
              <a:t> – run rate based on historical data (~10bps - ~20bps on equity)</a:t>
            </a:r>
          </a:p>
        </p:txBody>
      </p:sp>
      <p:cxnSp>
        <p:nvCxnSpPr>
          <p:cNvPr id="6" name="Straight Connector 5">
            <a:extLst>
              <a:ext uri="{FF2B5EF4-FFF2-40B4-BE49-F238E27FC236}">
                <a16:creationId xmlns:a16="http://schemas.microsoft.com/office/drawing/2014/main" id="{80F2A9A0-DA52-D048-F1F6-D557043A8B1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28C356B-64FF-A82C-41AD-485F1FFF005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12EB78BE-1D1A-92B1-6A94-3D6317EB1577}"/>
              </a:ext>
            </a:extLst>
          </p:cNvPr>
          <p:cNvSpPr>
            <a:spLocks noGrp="1"/>
          </p:cNvSpPr>
          <p:nvPr>
            <p:ph type="title"/>
          </p:nvPr>
        </p:nvSpPr>
        <p:spPr>
          <a:xfrm>
            <a:off x="614377" y="323234"/>
            <a:ext cx="10072437" cy="685481"/>
          </a:xfrm>
        </p:spPr>
        <p:txBody>
          <a:bodyPr/>
          <a:lstStyle/>
          <a:p>
            <a:r>
              <a:rPr lang="en-US"/>
              <a:t>G&amp;A Breakdown – Q1 2025</a:t>
            </a:r>
          </a:p>
        </p:txBody>
      </p:sp>
      <p:sp>
        <p:nvSpPr>
          <p:cNvPr id="3" name="Rectangle 2">
            <a:extLst>
              <a:ext uri="{FF2B5EF4-FFF2-40B4-BE49-F238E27FC236}">
                <a16:creationId xmlns:a16="http://schemas.microsoft.com/office/drawing/2014/main" id="{592B9E6F-1F10-DC88-5FFB-458490FBC62B}"/>
              </a:ext>
            </a:extLst>
          </p:cNvPr>
          <p:cNvSpPr/>
          <p:nvPr/>
        </p:nvSpPr>
        <p:spPr>
          <a:xfrm>
            <a:off x="6225687" y="892845"/>
            <a:ext cx="5007461" cy="296980"/>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latin typeface="Gilroy" panose="00000500000000000000"/>
                <a:cs typeface="Arial" panose="020B0604020202020204" pitchFamily="34" charset="0"/>
              </a:rPr>
              <a:t>Key Takeaways</a:t>
            </a:r>
          </a:p>
        </p:txBody>
      </p:sp>
      <p:sp>
        <p:nvSpPr>
          <p:cNvPr id="18" name="Rectangle 17">
            <a:extLst>
              <a:ext uri="{FF2B5EF4-FFF2-40B4-BE49-F238E27FC236}">
                <a16:creationId xmlns:a16="http://schemas.microsoft.com/office/drawing/2014/main" id="{00FDDDFD-3C7C-930B-5FE4-ECC771811E4F}"/>
              </a:ext>
            </a:extLst>
          </p:cNvPr>
          <p:cNvSpPr/>
          <p:nvPr/>
        </p:nvSpPr>
        <p:spPr>
          <a:xfrm>
            <a:off x="5232400" y="5764289"/>
            <a:ext cx="605703" cy="3444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22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1D822E4-7E34-8A99-AF81-AD825C6615C7}"/>
              </a:ext>
            </a:extLst>
          </p:cNvPr>
          <p:cNvGraphicFramePr>
            <a:graphicFrameLocks noChangeAspect="1"/>
          </p:cNvGraphicFramePr>
          <p:nvPr>
            <p:custDataLst>
              <p:tags r:id="rId1"/>
            </p:custDataLst>
            <p:extLst>
              <p:ext uri="{D42A27DB-BD31-4B8C-83A1-F6EECF244321}">
                <p14:modId xmlns:p14="http://schemas.microsoft.com/office/powerpoint/2010/main" val="1661520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9" name="think-cell data - do not delete" hidden="1">
                        <a:extLst>
                          <a:ext uri="{FF2B5EF4-FFF2-40B4-BE49-F238E27FC236}">
                            <a16:creationId xmlns:a16="http://schemas.microsoft.com/office/drawing/2014/main" id="{41D822E4-7E34-8A99-AF81-AD825C6615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6BEF7037-11C6-7C11-94A1-C3EC3E86C026}"/>
              </a:ext>
            </a:extLst>
          </p:cNvPr>
          <p:cNvSpPr>
            <a:spLocks noGrp="1"/>
          </p:cNvSpPr>
          <p:nvPr>
            <p:ph type="body" sz="quarter" idx="11"/>
          </p:nvPr>
        </p:nvSpPr>
        <p:spPr>
          <a:xfrm>
            <a:off x="762551" y="980709"/>
            <a:ext cx="10342133" cy="553998"/>
          </a:xfrm>
        </p:spPr>
        <p:txBody>
          <a:bodyPr/>
          <a:lstStyle/>
          <a:p>
            <a:r>
              <a:rPr lang="en-US" sz="1800">
                <a:solidFill>
                  <a:schemeClr val="tx1"/>
                </a:solidFill>
              </a:rPr>
              <a:t>Since the fund's inception, we have received over $7.0 million in insurance proceeds, impacting the financial statements and various KPIs as follows:</a:t>
            </a:r>
          </a:p>
        </p:txBody>
      </p:sp>
      <p:graphicFrame>
        <p:nvGraphicFramePr>
          <p:cNvPr id="5" name="Table 4">
            <a:extLst>
              <a:ext uri="{FF2B5EF4-FFF2-40B4-BE49-F238E27FC236}">
                <a16:creationId xmlns:a16="http://schemas.microsoft.com/office/drawing/2014/main" id="{5123D48C-C5DF-2136-2337-007A1988A91C}"/>
              </a:ext>
            </a:extLst>
          </p:cNvPr>
          <p:cNvGraphicFramePr>
            <a:graphicFrameLocks noGrp="1"/>
          </p:cNvGraphicFramePr>
          <p:nvPr>
            <p:extLst>
              <p:ext uri="{D42A27DB-BD31-4B8C-83A1-F6EECF244321}">
                <p14:modId xmlns:p14="http://schemas.microsoft.com/office/powerpoint/2010/main" val="1127346454"/>
              </p:ext>
            </p:extLst>
          </p:nvPr>
        </p:nvGraphicFramePr>
        <p:xfrm>
          <a:off x="495301" y="1722792"/>
          <a:ext cx="11201398" cy="4366445"/>
        </p:xfrm>
        <a:graphic>
          <a:graphicData uri="http://schemas.openxmlformats.org/drawingml/2006/table">
            <a:tbl>
              <a:tblPr firstRow="1" bandRow="1">
                <a:tableStyleId>{C083E6E3-FA7D-4D7B-A595-EF9225AFEA82}</a:tableStyleId>
              </a:tblPr>
              <a:tblGrid>
                <a:gridCol w="3507475">
                  <a:extLst>
                    <a:ext uri="{9D8B030D-6E8A-4147-A177-3AD203B41FA5}">
                      <a16:colId xmlns:a16="http://schemas.microsoft.com/office/drawing/2014/main" val="2836326741"/>
                    </a:ext>
                  </a:extLst>
                </a:gridCol>
                <a:gridCol w="415139">
                  <a:extLst>
                    <a:ext uri="{9D8B030D-6E8A-4147-A177-3AD203B41FA5}">
                      <a16:colId xmlns:a16="http://schemas.microsoft.com/office/drawing/2014/main" val="4109180412"/>
                    </a:ext>
                  </a:extLst>
                </a:gridCol>
                <a:gridCol w="3498784">
                  <a:extLst>
                    <a:ext uri="{9D8B030D-6E8A-4147-A177-3AD203B41FA5}">
                      <a16:colId xmlns:a16="http://schemas.microsoft.com/office/drawing/2014/main" val="2894843532"/>
                    </a:ext>
                  </a:extLst>
                </a:gridCol>
                <a:gridCol w="359736">
                  <a:extLst>
                    <a:ext uri="{9D8B030D-6E8A-4147-A177-3AD203B41FA5}">
                      <a16:colId xmlns:a16="http://schemas.microsoft.com/office/drawing/2014/main" val="3922140038"/>
                    </a:ext>
                  </a:extLst>
                </a:gridCol>
                <a:gridCol w="3420264">
                  <a:extLst>
                    <a:ext uri="{9D8B030D-6E8A-4147-A177-3AD203B41FA5}">
                      <a16:colId xmlns:a16="http://schemas.microsoft.com/office/drawing/2014/main" val="3244528102"/>
                    </a:ext>
                  </a:extLst>
                </a:gridCol>
              </a:tblGrid>
              <a:tr h="862873">
                <a:tc>
                  <a:txBody>
                    <a:bodyPr/>
                    <a:lstStyle/>
                    <a:p>
                      <a:pPr algn="ctr"/>
                      <a:r>
                        <a:rPr lang="en-US" sz="1800">
                          <a:solidFill>
                            <a:srgbClr val="FFC000"/>
                          </a:solidFill>
                          <a:latin typeface="Gilroy" panose="00000500000000000000"/>
                        </a:rPr>
                        <a:t>Audited Financial Statement: Proceeds Recorded as Revenue, Boosting Net Income</a:t>
                      </a:r>
                      <a:endParaRPr lang="en-US" sz="1800" b="0" i="1">
                        <a:solidFill>
                          <a:srgbClr val="FFC000"/>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a:endParaRPr lang="en-US" sz="1400">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a:solidFill>
                            <a:srgbClr val="FFC000"/>
                          </a:solidFill>
                          <a:latin typeface="Gilroy" panose="00000500000000000000"/>
                        </a:rPr>
                        <a:t>FPR: Proceeds Typically Excluded from Non-GAAP KPIs (FFO/NOI)</a:t>
                      </a:r>
                      <a:endParaRPr lang="en-US" sz="1800" b="0" i="1">
                        <a:solidFill>
                          <a:srgbClr val="FFC000"/>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a:endParaRPr lang="en-US" sz="1400">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1">
                          <a:solidFill>
                            <a:srgbClr val="FFC000"/>
                          </a:solidFill>
                          <a:latin typeface="Gilroy" panose="00000500000000000000"/>
                        </a:rPr>
                        <a:t>Key Bank Covenant Calculation: NOI </a:t>
                      </a:r>
                      <a:r>
                        <a:rPr lang="en-US" sz="1800" b="1" i="1" u="sng">
                          <a:solidFill>
                            <a:srgbClr val="FFC000"/>
                          </a:solidFill>
                          <a:latin typeface="Gilroy" panose="00000500000000000000"/>
                        </a:rPr>
                        <a:t>Excluded</a:t>
                      </a:r>
                      <a:r>
                        <a:rPr lang="en-US" sz="1800" b="1" i="1">
                          <a:solidFill>
                            <a:srgbClr val="FFC000"/>
                          </a:solidFill>
                          <a:latin typeface="Gilroy" panose="00000500000000000000"/>
                        </a:rPr>
                        <a:t>, EBITDA </a:t>
                      </a:r>
                      <a:r>
                        <a:rPr lang="en-US" sz="1800" b="1" i="1" u="sng">
                          <a:solidFill>
                            <a:srgbClr val="FFC000"/>
                          </a:solidFill>
                          <a:latin typeface="Gilroy" panose="00000500000000000000"/>
                        </a:rPr>
                        <a:t>Included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3711809144"/>
                  </a:ext>
                </a:extLst>
              </a:tr>
              <a:tr h="2720525">
                <a:tc>
                  <a:txBody>
                    <a:bodyPr/>
                    <a:lstStyle/>
                    <a:p>
                      <a:pPr marL="285750" indent="-285750">
                        <a:buFont typeface="Arial" panose="020B0604020202020204" pitchFamily="34" charset="0"/>
                        <a:buChar char="•"/>
                      </a:pPr>
                      <a:r>
                        <a:rPr lang="en-US" sz="1600" b="0" kern="1200">
                          <a:solidFill>
                            <a:schemeClr val="tx1"/>
                          </a:solidFill>
                          <a:latin typeface="Gilroy" panose="00000500000000000000"/>
                          <a:ea typeface="Lato Medium" panose="020F0502020204030203" pitchFamily="34" charset="0"/>
                          <a:cs typeface="Lato Medium" panose="020F0502020204030203" pitchFamily="34" charset="0"/>
                        </a:rPr>
                        <a:t>In </a:t>
                      </a:r>
                      <a:r>
                        <a:rPr lang="en-US" sz="1400" b="0" kern="1200">
                          <a:solidFill>
                            <a:schemeClr val="tx1"/>
                          </a:solidFill>
                          <a:latin typeface="Gilroy" panose="00000500000000000000"/>
                          <a:ea typeface="Lato Medium" panose="020F0502020204030203" pitchFamily="34" charset="0"/>
                          <a:cs typeface="Lato Medium" panose="020F0502020204030203" pitchFamily="34" charset="0"/>
                        </a:rPr>
                        <a:t>the audited financial statement, insurance proceeds will increase both the fund's revenue and net income. As a reminder, Non-GAAP KPIs like NOI and FFO are not presented in the audited financial statements.</a:t>
                      </a:r>
                      <a:endParaRPr lang="en-US" sz="1200" kern="1200">
                        <a:solidFill>
                          <a:schemeClr val="tx1"/>
                        </a:solidFill>
                        <a:latin typeface="Gilroy" panose="00000500000000000000"/>
                        <a:ea typeface="Lato Medium" panose="020F0502020204030203" pitchFamily="34" charset="0"/>
                        <a:cs typeface="Lato Medium" panose="020F0502020204030203"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tx2">
                        <a:lumMod val="20000"/>
                        <a:lumOff val="80000"/>
                      </a:schemeClr>
                    </a:solidFill>
                  </a:tcPr>
                </a:tc>
                <a:tc>
                  <a:txBody>
                    <a:bodyPr/>
                    <a:lstStyle/>
                    <a:p>
                      <a:pPr algn="ctr"/>
                      <a:endParaRPr lang="en-US" sz="1200">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171450" indent="-171450" algn="l" eaLnBrk="1" hangingPunct="1">
                        <a:buFont typeface="Arial" panose="020B0604020202020204" pitchFamily="34" charset="0"/>
                        <a:buChar char="•"/>
                      </a:pPr>
                      <a:r>
                        <a:rPr lang="en-US" sz="1400" kern="1200">
                          <a:solidFill>
                            <a:schemeClr val="tx1"/>
                          </a:solidFill>
                          <a:latin typeface="Gilroy" panose="00000500000000000000"/>
                          <a:ea typeface="Lato Medium" panose="020F0502020204030203" pitchFamily="34" charset="0"/>
                          <a:cs typeface="Lato Medium" panose="020F0502020204030203" pitchFamily="34" charset="0"/>
                        </a:rPr>
                        <a:t>The internal KPIs are based on management's definitions and are not governed by IFRS or US GAAP. </a:t>
                      </a:r>
                    </a:p>
                    <a:p>
                      <a:pPr marL="0" indent="0" algn="l" eaLnBrk="1" hangingPunct="1">
                        <a:buFont typeface="Arial" panose="020B0604020202020204" pitchFamily="34" charset="0"/>
                        <a:buNone/>
                      </a:pPr>
                      <a:endParaRPr lang="en-US" sz="60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lgn="l" eaLnBrk="1" hangingPunct="1">
                        <a:buFont typeface="Arial" panose="020B0604020202020204" pitchFamily="34" charset="0"/>
                        <a:buChar char="•"/>
                      </a:pPr>
                      <a:r>
                        <a:rPr lang="en-US" sz="1400" kern="1200">
                          <a:solidFill>
                            <a:schemeClr val="tx1"/>
                          </a:solidFill>
                          <a:latin typeface="Gilroy" panose="00000500000000000000"/>
                          <a:ea typeface="Lato Medium" panose="020F0502020204030203" pitchFamily="34" charset="0"/>
                          <a:cs typeface="Lato Medium" panose="020F0502020204030203" pitchFamily="34" charset="0"/>
                        </a:rPr>
                        <a:t>Since insurance proceeds are a one-time income, they will be excluded from FFO and NOI. </a:t>
                      </a:r>
                    </a:p>
                    <a:p>
                      <a:pPr marL="171450" indent="-171450" algn="l" eaLnBrk="1" hangingPunct="1">
                        <a:buFont typeface="Arial" panose="020B0604020202020204" pitchFamily="34" charset="0"/>
                        <a:buChar char="•"/>
                      </a:pPr>
                      <a:endParaRPr lang="en-US" sz="60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lgn="l" eaLnBrk="1" hangingPunct="1">
                        <a:buFont typeface="Arial" panose="020B0604020202020204" pitchFamily="34" charset="0"/>
                        <a:buChar char="•"/>
                      </a:pPr>
                      <a:r>
                        <a:rPr lang="en-US" sz="1400" kern="1200">
                          <a:solidFill>
                            <a:schemeClr val="tx1"/>
                          </a:solidFill>
                          <a:latin typeface="Gilroy" panose="00000500000000000000"/>
                          <a:ea typeface="Lato Medium" panose="020F0502020204030203" pitchFamily="34" charset="0"/>
                          <a:cs typeface="Lato Medium" panose="020F0502020204030203" pitchFamily="34" charset="0"/>
                        </a:rPr>
                        <a:t>However, in cases where the insurance compensates for loss of income, the relevant amount may be included in the non-GAAP KPIs, as determined by management.</a:t>
                      </a:r>
                      <a:endParaRPr lang="en-US" sz="1200" kern="1200">
                        <a:solidFill>
                          <a:schemeClr val="tx1"/>
                        </a:solidFill>
                        <a:latin typeface="Gilroy" panose="00000500000000000000"/>
                        <a:ea typeface="Lato Medium" panose="020F0502020204030203" pitchFamily="34" charset="0"/>
                        <a:cs typeface="Lato Medium" panose="020F0502020204030203"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tx2">
                        <a:lumMod val="20000"/>
                        <a:lumOff val="80000"/>
                      </a:schemeClr>
                    </a:solidFill>
                  </a:tcPr>
                </a:tc>
                <a:tc>
                  <a:txBody>
                    <a:bodyPr/>
                    <a:lstStyle/>
                    <a:p>
                      <a:pPr algn="ctr"/>
                      <a:endParaRPr lang="en-US" sz="1200" b="1" i="0" baseline="0">
                        <a:solidFill>
                          <a:schemeClr val="accent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US" sz="1400" b="0" kern="1200">
                          <a:solidFill>
                            <a:schemeClr val="tx1"/>
                          </a:solidFill>
                          <a:latin typeface="Gilroy" panose="00000500000000000000"/>
                          <a:ea typeface="Lato Medium" panose="020F0502020204030203" pitchFamily="34" charset="0"/>
                          <a:cs typeface="Lato Medium" panose="020F0502020204030203" pitchFamily="34" charset="0"/>
                        </a:rPr>
                        <a:t>Under the credit agreement definition, insurance proceeds are excluded from NOI in the </a:t>
                      </a:r>
                      <a:r>
                        <a:rPr lang="en-US" sz="1400" b="1" kern="1200">
                          <a:solidFill>
                            <a:schemeClr val="tx1"/>
                          </a:solidFill>
                          <a:latin typeface="Gilroy" panose="00000500000000000000"/>
                          <a:ea typeface="Lato Medium" panose="020F0502020204030203" pitchFamily="34" charset="0"/>
                          <a:cs typeface="Lato Medium" panose="020F0502020204030203" pitchFamily="34" charset="0"/>
                        </a:rPr>
                        <a:t>Implied DSCR </a:t>
                      </a:r>
                      <a:r>
                        <a:rPr lang="en-US" sz="1400" b="0" kern="1200">
                          <a:solidFill>
                            <a:schemeClr val="tx1"/>
                          </a:solidFill>
                          <a:latin typeface="Gilroy" panose="00000500000000000000"/>
                          <a:ea typeface="Lato Medium" panose="020F0502020204030203" pitchFamily="34" charset="0"/>
                          <a:cs typeface="Lato Medium" panose="020F0502020204030203" pitchFamily="34" charset="0"/>
                        </a:rPr>
                        <a:t>test for availability determination.</a:t>
                      </a:r>
                    </a:p>
                    <a:p>
                      <a:pPr marL="0" indent="0">
                        <a:buFont typeface="Arial" panose="020B0604020202020204" pitchFamily="34" charset="0"/>
                        <a:buNone/>
                      </a:pPr>
                      <a:endParaRPr lang="en-US" sz="600" b="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400" b="0" kern="1200">
                          <a:solidFill>
                            <a:schemeClr val="tx1"/>
                          </a:solidFill>
                          <a:latin typeface="Gilroy" panose="00000500000000000000"/>
                          <a:ea typeface="Lato Medium" panose="020F0502020204030203" pitchFamily="34" charset="0"/>
                          <a:cs typeface="Lato Medium" panose="020F0502020204030203" pitchFamily="34" charset="0"/>
                        </a:rPr>
                        <a:t>However, per the credit facility agreement, insurance proceeds will be included in EBITDA ( which is used for </a:t>
                      </a:r>
                      <a:r>
                        <a:rPr lang="en-US" sz="1400" b="1" kern="1200">
                          <a:solidFill>
                            <a:schemeClr val="tx1"/>
                          </a:solidFill>
                          <a:latin typeface="Gilroy" panose="00000500000000000000"/>
                          <a:ea typeface="Lato Medium" panose="020F0502020204030203" pitchFamily="34" charset="0"/>
                          <a:cs typeface="Lato Medium" panose="020F0502020204030203" pitchFamily="34" charset="0"/>
                        </a:rPr>
                        <a:t>FCCR Test </a:t>
                      </a:r>
                      <a:r>
                        <a:rPr lang="en-US" sz="1400" b="0" kern="1200">
                          <a:solidFill>
                            <a:schemeClr val="tx1"/>
                          </a:solidFill>
                          <a:latin typeface="Gilroy" panose="00000500000000000000"/>
                          <a:ea typeface="Lato Medium" panose="020F0502020204030203" pitchFamily="34" charset="0"/>
                          <a:cs typeface="Lato Medium" panose="020F0502020204030203" pitchFamily="34" charset="0"/>
                        </a:rPr>
                        <a:t>)if they are part of net income in the audited financial statement (which applies here).</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914396"/>
                  </a:ext>
                </a:extLst>
              </a:tr>
              <a:tr h="690299">
                <a:tc gridSpan="5">
                  <a:txBody>
                    <a:bodyPr/>
                    <a:lstStyle/>
                    <a:p>
                      <a:pPr marL="171450" indent="-171450">
                        <a:buFont typeface="Arial" panose="020B0604020202020204" pitchFamily="34" charset="0"/>
                        <a:buChar char="•"/>
                      </a:pPr>
                      <a:r>
                        <a:rPr lang="en-US" sz="1400" b="1" kern="1200">
                          <a:solidFill>
                            <a:schemeClr val="tx1"/>
                          </a:solidFill>
                          <a:latin typeface="Gilroy" panose="00000500000000000000"/>
                          <a:ea typeface="Lato Medium" panose="020F0502020204030203" pitchFamily="34" charset="0"/>
                          <a:cs typeface="Lato Medium" panose="020F0502020204030203" pitchFamily="34" charset="0"/>
                        </a:rPr>
                        <a:t>Revenue Recognition</a:t>
                      </a:r>
                      <a:r>
                        <a:rPr lang="en-US" sz="1400" b="0" kern="1200">
                          <a:solidFill>
                            <a:schemeClr val="tx1"/>
                          </a:solidFill>
                          <a:latin typeface="Gilroy" panose="00000500000000000000"/>
                          <a:ea typeface="Lato Medium" panose="020F0502020204030203" pitchFamily="34" charset="0"/>
                          <a:cs typeface="Lato Medium" panose="020F0502020204030203" pitchFamily="34" charset="0"/>
                        </a:rPr>
                        <a:t>: Revenue from insurance proceeds will be recognized only when the amount is fixed or determinable, and collection is reasonably assured—typically estimated at a minimum of 80%. This requires that any contingencies related to the claim are resolved, with evidence from the insurer indicating either an intent to pay or an approval of the claim.</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rgbClr val="F2F2F2"/>
                    </a:solidFill>
                  </a:tcPr>
                </a:tc>
                <a:tc hMerge="1">
                  <a:txBody>
                    <a:bodyPr/>
                    <a:lstStyle/>
                    <a:p>
                      <a:pPr algn="ctr"/>
                      <a:endParaRPr lang="en-US" sz="1200">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2F2F2"/>
                    </a:solidFill>
                  </a:tcPr>
                </a:tc>
                <a:tc hMerge="1">
                  <a: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tx1"/>
                        </a:solidFill>
                        <a:latin typeface="Gilroy" panose="00000500000000000000"/>
                        <a:ea typeface="Lato Medium" panose="020F0502020204030203" pitchFamily="34" charset="0"/>
                        <a:cs typeface="Lato Medium" panose="020F0502020204030203"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rgbClr val="F2F2F2"/>
                    </a:solidFill>
                  </a:tcPr>
                </a:tc>
                <a:tc hMerge="1">
                  <a:txBody>
                    <a:bodyPr/>
                    <a:lstStyle/>
                    <a:p>
                      <a:pPr algn="ctr"/>
                      <a:endParaRPr lang="en-US" sz="1200" b="1" i="0" baseline="0">
                        <a:solidFill>
                          <a:schemeClr val="accent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2F2F2"/>
                    </a:solidFill>
                  </a:tcPr>
                </a:tc>
                <a:tc hMerge="1">
                  <a:txBody>
                    <a:bodyPr/>
                    <a:lstStyle/>
                    <a:p>
                      <a:pPr marL="0" indent="0">
                        <a:buFont typeface="Arial" panose="020B0604020202020204" pitchFamily="34" charset="0"/>
                        <a:buNone/>
                      </a:pPr>
                      <a:endParaRPr lang="en-US" sz="1200" kern="1200">
                        <a:solidFill>
                          <a:schemeClr val="tx1"/>
                        </a:solidFill>
                        <a:latin typeface="Gilroy" panose="00000500000000000000"/>
                        <a:ea typeface="Lato Medium" panose="020F0502020204030203" pitchFamily="34" charset="0"/>
                        <a:cs typeface="Lato Medium" panose="020F0502020204030203"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rgbClr val="F2F2F2"/>
                    </a:solidFill>
                  </a:tcPr>
                </a:tc>
                <a:extLst>
                  <a:ext uri="{0D108BD9-81ED-4DB2-BD59-A6C34878D82A}">
                    <a16:rowId xmlns:a16="http://schemas.microsoft.com/office/drawing/2014/main" val="3509649801"/>
                  </a:ext>
                </a:extLst>
              </a:tr>
            </a:tbl>
          </a:graphicData>
        </a:graphic>
      </p:graphicFrame>
      <p:sp>
        <p:nvSpPr>
          <p:cNvPr id="2" name="Title 2">
            <a:extLst>
              <a:ext uri="{FF2B5EF4-FFF2-40B4-BE49-F238E27FC236}">
                <a16:creationId xmlns:a16="http://schemas.microsoft.com/office/drawing/2014/main" id="{C394FF63-B06D-7746-DAAD-CC7E856910E5}"/>
              </a:ext>
            </a:extLst>
          </p:cNvPr>
          <p:cNvSpPr txBox="1">
            <a:spLocks/>
          </p:cNvSpPr>
          <p:nvPr/>
        </p:nvSpPr>
        <p:spPr>
          <a:xfrm>
            <a:off x="762551" y="768763"/>
            <a:ext cx="9286884" cy="143405"/>
          </a:xfrm>
          <a:prstGeom prst="rect">
            <a:avLst/>
          </a:prstGeom>
          <a:solidFill>
            <a:schemeClr val="bg1"/>
          </a:solidFill>
        </p:spPr>
        <p:txBody>
          <a:bodyPr wrap="square" lIns="0" tIns="0" rIns="0" bIns="0" anchor="ctr">
            <a:noAutofit/>
          </a:bodyPr>
          <a:lstStyle>
            <a:lvl1pPr eaLnBrk="1" hangingPunct="1">
              <a:defRPr sz="2800" b="1" i="0">
                <a:solidFill>
                  <a:srgbClr val="44546A"/>
                </a:solidFill>
                <a:latin typeface="Gilroy"/>
                <a:ea typeface="+mj-ea"/>
                <a:cs typeface="Lato"/>
              </a:defRPr>
            </a:lvl1pPr>
          </a:lstStyle>
          <a:p>
            <a:pPr defTabSz="914400"/>
            <a:endParaRPr lang="en-US" kern="0"/>
          </a:p>
        </p:txBody>
      </p:sp>
      <p:sp>
        <p:nvSpPr>
          <p:cNvPr id="3" name="Title 2">
            <a:extLst>
              <a:ext uri="{FF2B5EF4-FFF2-40B4-BE49-F238E27FC236}">
                <a16:creationId xmlns:a16="http://schemas.microsoft.com/office/drawing/2014/main" id="{DDC3D8D3-B2AC-91FA-5CC1-6F586BA64CC7}"/>
              </a:ext>
            </a:extLst>
          </p:cNvPr>
          <p:cNvSpPr>
            <a:spLocks noGrp="1"/>
          </p:cNvSpPr>
          <p:nvPr>
            <p:ph type="title"/>
          </p:nvPr>
        </p:nvSpPr>
        <p:spPr>
          <a:xfrm>
            <a:off x="847050" y="429053"/>
            <a:ext cx="9286884" cy="365760"/>
          </a:xfrm>
        </p:spPr>
        <p:txBody>
          <a:bodyPr vert="horz"/>
          <a:lstStyle/>
          <a:p>
            <a:r>
              <a:rPr lang="en-US" sz="2800"/>
              <a:t>Insurance Proceeds</a:t>
            </a:r>
            <a:endParaRPr lang="en-US"/>
          </a:p>
        </p:txBody>
      </p:sp>
    </p:spTree>
    <p:extLst>
      <p:ext uri="{BB962C8B-B14F-4D97-AF65-F5344CB8AC3E}">
        <p14:creationId xmlns:p14="http://schemas.microsoft.com/office/powerpoint/2010/main" val="2510769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0781-8368-F2C1-E5DD-0BFBFDA6607A}"/>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72619D8-8EA7-21C5-CB9B-E5E96520F082}"/>
              </a:ext>
            </a:extLst>
          </p:cNvPr>
          <p:cNvGraphicFramePr>
            <a:graphicFrameLocks noGrp="1"/>
          </p:cNvGraphicFramePr>
          <p:nvPr>
            <p:extLst>
              <p:ext uri="{D42A27DB-BD31-4B8C-83A1-F6EECF244321}">
                <p14:modId xmlns:p14="http://schemas.microsoft.com/office/powerpoint/2010/main" val="1347074713"/>
              </p:ext>
            </p:extLst>
          </p:nvPr>
        </p:nvGraphicFramePr>
        <p:xfrm>
          <a:off x="495301" y="3185483"/>
          <a:ext cx="11201398" cy="3138828"/>
        </p:xfrm>
        <a:graphic>
          <a:graphicData uri="http://schemas.openxmlformats.org/drawingml/2006/table">
            <a:tbl>
              <a:tblPr firstRow="1" bandRow="1">
                <a:tableStyleId>{C083E6E3-FA7D-4D7B-A595-EF9225AFEA82}</a:tableStyleId>
              </a:tblPr>
              <a:tblGrid>
                <a:gridCol w="3507475">
                  <a:extLst>
                    <a:ext uri="{9D8B030D-6E8A-4147-A177-3AD203B41FA5}">
                      <a16:colId xmlns:a16="http://schemas.microsoft.com/office/drawing/2014/main" val="2836326741"/>
                    </a:ext>
                  </a:extLst>
                </a:gridCol>
                <a:gridCol w="415139">
                  <a:extLst>
                    <a:ext uri="{9D8B030D-6E8A-4147-A177-3AD203B41FA5}">
                      <a16:colId xmlns:a16="http://schemas.microsoft.com/office/drawing/2014/main" val="4109180412"/>
                    </a:ext>
                  </a:extLst>
                </a:gridCol>
                <a:gridCol w="3498784">
                  <a:extLst>
                    <a:ext uri="{9D8B030D-6E8A-4147-A177-3AD203B41FA5}">
                      <a16:colId xmlns:a16="http://schemas.microsoft.com/office/drawing/2014/main" val="2894843532"/>
                    </a:ext>
                  </a:extLst>
                </a:gridCol>
                <a:gridCol w="359736">
                  <a:extLst>
                    <a:ext uri="{9D8B030D-6E8A-4147-A177-3AD203B41FA5}">
                      <a16:colId xmlns:a16="http://schemas.microsoft.com/office/drawing/2014/main" val="3922140038"/>
                    </a:ext>
                  </a:extLst>
                </a:gridCol>
                <a:gridCol w="3420264">
                  <a:extLst>
                    <a:ext uri="{9D8B030D-6E8A-4147-A177-3AD203B41FA5}">
                      <a16:colId xmlns:a16="http://schemas.microsoft.com/office/drawing/2014/main" val="3244528102"/>
                    </a:ext>
                  </a:extLst>
                </a:gridCol>
              </a:tblGrid>
              <a:tr h="475049">
                <a:tc>
                  <a:txBody>
                    <a:bodyPr/>
                    <a:lstStyle/>
                    <a:p>
                      <a:pPr algn="ctr"/>
                      <a:r>
                        <a:rPr lang="en-US" sz="1600" u="none">
                          <a:solidFill>
                            <a:srgbClr val="FFC000"/>
                          </a:solidFill>
                          <a:latin typeface="Gilroy" panose="00000500000000000000"/>
                        </a:rPr>
                        <a:t>Audited Financial Statement</a:t>
                      </a:r>
                      <a:endParaRPr lang="en-US" sz="1600" b="0" i="1" u="none">
                        <a:solidFill>
                          <a:srgbClr val="FFC000"/>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a:endParaRPr lang="en-US" sz="1400">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u="none">
                          <a:solidFill>
                            <a:srgbClr val="FFC000"/>
                          </a:solidFill>
                          <a:latin typeface="Gilroy" panose="00000500000000000000"/>
                        </a:rPr>
                        <a:t>FPR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a:endParaRPr lang="en-US" sz="1400">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u="none">
                          <a:solidFill>
                            <a:srgbClr val="FFC000"/>
                          </a:solidFill>
                          <a:latin typeface="Gilroy" panose="00000500000000000000"/>
                        </a:rPr>
                        <a:t>KeyBank Covenant Calculation</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3711809144"/>
                  </a:ext>
                </a:extLst>
              </a:tr>
              <a:tr h="273133">
                <a:tc>
                  <a:txBody>
                    <a:bodyPr/>
                    <a:lstStyle/>
                    <a:p>
                      <a:pPr algn="ctr"/>
                      <a:r>
                        <a:rPr lang="en-US" sz="1400" b="1">
                          <a:solidFill>
                            <a:schemeClr val="bg1"/>
                          </a:solidFill>
                          <a:latin typeface="Gilroy" panose="00000500000000000000"/>
                        </a:rPr>
                        <a:t>Included in Net Income</a:t>
                      </a:r>
                      <a:endParaRPr lang="en-US" sz="1400" b="1" i="1">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endParaRPr lang="en-US" sz="1400">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a:solidFill>
                            <a:schemeClr val="bg1"/>
                          </a:solidFill>
                          <a:latin typeface="Gilroy" panose="00000500000000000000"/>
                        </a:rPr>
                        <a:t>Excluded from Non-GAAP KPIs (FFO/NOI)</a:t>
                      </a:r>
                      <a:endParaRPr lang="en-US" sz="1400" b="1" i="1">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endParaRPr lang="en-US" sz="1400">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a:solidFill>
                            <a:schemeClr val="bg1"/>
                          </a:solidFill>
                          <a:latin typeface="Gilroy" panose="00000500000000000000"/>
                        </a:rPr>
                        <a:t>Excluded in NOI, Included in EBITDA</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910370630"/>
                  </a:ext>
                </a:extLst>
              </a:tr>
              <a:tr h="2358979">
                <a:tc>
                  <a:txBody>
                    <a:bodyPr/>
                    <a:lstStyle/>
                    <a:p>
                      <a:pPr marL="285750" indent="-285750">
                        <a:buFont typeface="Arial" panose="020B0604020202020204" pitchFamily="34" charset="0"/>
                        <a:buChar char="•"/>
                      </a:pP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In the audited financial statement, termination fees will increase both the fund's revenue and net income</a:t>
                      </a:r>
                    </a:p>
                    <a:p>
                      <a:pPr marL="0" indent="0">
                        <a:buFont typeface="Arial" panose="020B0604020202020204" pitchFamily="34" charset="0"/>
                        <a:buNone/>
                      </a:pPr>
                      <a:endParaRPr lang="en-US" sz="1200" b="0" kern="1200">
                        <a:solidFill>
                          <a:schemeClr val="tx1"/>
                        </a:solidFill>
                        <a:latin typeface="Gilroy" panose="00000500000000000000"/>
                        <a:ea typeface="Lato Medium" panose="020F0502020204030203" pitchFamily="34" charset="0"/>
                        <a:cs typeface="Lato Medium" panose="020F0502020204030203" pitchFamily="34" charset="0"/>
                      </a:endParaRPr>
                    </a:p>
                    <a:p>
                      <a:pPr marL="285750" indent="-285750">
                        <a:buFont typeface="Arial" panose="020B0604020202020204" pitchFamily="34" charset="0"/>
                        <a:buChar char="•"/>
                      </a:pP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As a reminder, Non-GAAP KPIs like NOI and Core FFO are not presented in the audited financial statement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tx2">
                        <a:lumMod val="20000"/>
                        <a:lumOff val="80000"/>
                      </a:schemeClr>
                    </a:solidFill>
                  </a:tcPr>
                </a:tc>
                <a:tc>
                  <a:txBody>
                    <a:bodyPr/>
                    <a:lstStyle/>
                    <a:p>
                      <a:pPr algn="ctr"/>
                      <a:endParaRPr lang="en-US" sz="1200">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171450" indent="-171450" algn="l" eaLnBrk="1" hangingPunct="1">
                        <a:buFont typeface="Arial" panose="020B0604020202020204" pitchFamily="34" charset="0"/>
                        <a:buChar char="•"/>
                      </a:pPr>
                      <a:r>
                        <a:rPr lang="en-US" sz="1200" kern="1200">
                          <a:solidFill>
                            <a:schemeClr val="tx1"/>
                          </a:solidFill>
                          <a:latin typeface="Gilroy" panose="00000500000000000000"/>
                          <a:ea typeface="Lato Medium" panose="020F0502020204030203" pitchFamily="34" charset="0"/>
                          <a:cs typeface="Lato Medium" panose="020F0502020204030203" pitchFamily="34" charset="0"/>
                        </a:rPr>
                        <a:t>The internal KPIs are based on management's definitions and are not governed by IFRS or US GAAP</a:t>
                      </a:r>
                    </a:p>
                    <a:p>
                      <a:pPr marL="0" indent="0" algn="l" eaLnBrk="1" hangingPunct="1">
                        <a:buFont typeface="Arial" panose="020B0604020202020204" pitchFamily="34" charset="0"/>
                        <a:buNone/>
                      </a:pPr>
                      <a:endParaRPr lang="en-US" sz="140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lgn="l" rtl="0" eaLnBrk="1" hangingPunct="1">
                        <a:buFont typeface="Arial" panose="020B0604020202020204" pitchFamily="34" charset="0"/>
                        <a:buChar char="•"/>
                      </a:pPr>
                      <a:r>
                        <a:rPr lang="en-US" sz="1200" kern="1200">
                          <a:solidFill>
                            <a:schemeClr val="tx1"/>
                          </a:solidFill>
                          <a:latin typeface="Gilroy" panose="00000500000000000000"/>
                          <a:ea typeface="Lato Medium" panose="020F0502020204030203" pitchFamily="34" charset="0"/>
                          <a:cs typeface="Lato Medium" panose="020F0502020204030203" pitchFamily="34" charset="0"/>
                        </a:rPr>
                        <a:t>Since termination fees are a one-time income, they will be excluded from Core FFO and NOI</a:t>
                      </a:r>
                    </a:p>
                    <a:p>
                      <a:pPr marL="171450" indent="-171450" algn="l" eaLnBrk="1" hangingPunct="1">
                        <a:buFont typeface="Arial" panose="020B0604020202020204" pitchFamily="34" charset="0"/>
                        <a:buChar char="•"/>
                      </a:pPr>
                      <a:endParaRPr lang="en-US" sz="140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lgn="l" eaLnBrk="1" hangingPunct="1">
                        <a:buFont typeface="Arial" panose="020B0604020202020204" pitchFamily="34" charset="0"/>
                        <a:buChar char="•"/>
                      </a:pPr>
                      <a:r>
                        <a:rPr lang="en-US" sz="1200" kern="1200">
                          <a:solidFill>
                            <a:schemeClr val="tx1"/>
                          </a:solidFill>
                          <a:latin typeface="Gilroy" panose="00000500000000000000"/>
                          <a:ea typeface="Lato Medium" panose="020F0502020204030203" pitchFamily="34" charset="0"/>
                          <a:cs typeface="Lato Medium" panose="020F0502020204030203" pitchFamily="34" charset="0"/>
                        </a:rPr>
                        <a:t>However, in cases where the termination fee compensates for loss of income, the relevant amount may be included in the non-GAAP KPIs, as determined by management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tx2">
                        <a:lumMod val="20000"/>
                        <a:lumOff val="80000"/>
                      </a:schemeClr>
                    </a:solidFill>
                  </a:tcPr>
                </a:tc>
                <a:tc>
                  <a:txBody>
                    <a:bodyPr/>
                    <a:lstStyle/>
                    <a:p>
                      <a:pPr algn="ctr"/>
                      <a:endParaRPr lang="en-US" sz="1200" b="1" i="0" baseline="0">
                        <a:solidFill>
                          <a:schemeClr val="accent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endParaRPr lang="en-US" sz="1400" b="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Under the credit agreement definition, termination fees are excluded from NOI in the </a:t>
                      </a:r>
                      <a:r>
                        <a:rPr lang="en-US" sz="1200" b="1" kern="1200">
                          <a:solidFill>
                            <a:schemeClr val="tx1"/>
                          </a:solidFill>
                          <a:latin typeface="Gilroy" panose="00000500000000000000"/>
                          <a:ea typeface="Lato Medium" panose="020F0502020204030203" pitchFamily="34" charset="0"/>
                          <a:cs typeface="Lato Medium" panose="020F0502020204030203" pitchFamily="34" charset="0"/>
                        </a:rPr>
                        <a:t>Implied DSCR </a:t>
                      </a: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test for availability determination</a:t>
                      </a:r>
                    </a:p>
                    <a:p>
                      <a:pPr marL="0" indent="0">
                        <a:buFont typeface="Arial" panose="020B0604020202020204" pitchFamily="34" charset="0"/>
                        <a:buNone/>
                      </a:pPr>
                      <a:endParaRPr lang="en-US" sz="1400" b="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However, per the credit facility agreement, termination fees will be included in Consolidated EBITDA (base for </a:t>
                      </a:r>
                      <a:r>
                        <a:rPr lang="en-US" sz="1200" b="1" kern="1200">
                          <a:solidFill>
                            <a:schemeClr val="tx1"/>
                          </a:solidFill>
                          <a:latin typeface="Gilroy" panose="00000500000000000000"/>
                          <a:ea typeface="Lato Medium" panose="020F0502020204030203" pitchFamily="34" charset="0"/>
                          <a:cs typeface="Lato Medium" panose="020F0502020204030203" pitchFamily="34" charset="0"/>
                        </a:rPr>
                        <a:t>FCCR Test</a:t>
                      </a: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 since the fees are recognized as revenues included in net income in the audited financial statements</a:t>
                      </a:r>
                      <a:endParaRPr lang="en-US" sz="1400" b="0" kern="1200">
                        <a:solidFill>
                          <a:schemeClr val="tx1"/>
                        </a:solidFill>
                        <a:latin typeface="Gilroy" panose="00000500000000000000"/>
                        <a:ea typeface="Lato Medium" panose="020F0502020204030203" pitchFamily="34" charset="0"/>
                        <a:cs typeface="Lato Medium" panose="020F0502020204030203"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6914396"/>
                  </a:ext>
                </a:extLst>
              </a:tr>
            </a:tbl>
          </a:graphicData>
        </a:graphic>
      </p:graphicFrame>
      <p:sp>
        <p:nvSpPr>
          <p:cNvPr id="4" name="Title 2">
            <a:extLst>
              <a:ext uri="{FF2B5EF4-FFF2-40B4-BE49-F238E27FC236}">
                <a16:creationId xmlns:a16="http://schemas.microsoft.com/office/drawing/2014/main" id="{BA310E12-2607-6D9C-ABF4-5A6C3040FEE3}"/>
              </a:ext>
            </a:extLst>
          </p:cNvPr>
          <p:cNvSpPr txBox="1">
            <a:spLocks/>
          </p:cNvSpPr>
          <p:nvPr/>
        </p:nvSpPr>
        <p:spPr>
          <a:xfrm>
            <a:off x="751263" y="761183"/>
            <a:ext cx="9286884" cy="143405"/>
          </a:xfrm>
          <a:prstGeom prst="rect">
            <a:avLst/>
          </a:prstGeom>
          <a:solidFill>
            <a:schemeClr val="bg1"/>
          </a:solidFill>
        </p:spPr>
        <p:txBody>
          <a:bodyPr wrap="square" lIns="0" tIns="0" rIns="0" bIns="0" anchor="ctr">
            <a:noAutofit/>
          </a:bodyPr>
          <a:lstStyle>
            <a:lvl1pPr eaLnBrk="1" hangingPunct="1">
              <a:defRPr sz="2800" b="1" i="0">
                <a:solidFill>
                  <a:srgbClr val="44546A"/>
                </a:solidFill>
                <a:latin typeface="Gilroy"/>
                <a:ea typeface="+mj-ea"/>
                <a:cs typeface="Lato"/>
              </a:defRPr>
            </a:lvl1pPr>
          </a:lstStyle>
          <a:p>
            <a:pPr defTabSz="914400"/>
            <a:endParaRPr lang="en-US" kern="0"/>
          </a:p>
        </p:txBody>
      </p:sp>
      <p:sp>
        <p:nvSpPr>
          <p:cNvPr id="3" name="Title 2">
            <a:extLst>
              <a:ext uri="{FF2B5EF4-FFF2-40B4-BE49-F238E27FC236}">
                <a16:creationId xmlns:a16="http://schemas.microsoft.com/office/drawing/2014/main" id="{C46DAA71-453F-F29A-2C94-CC138BC3FF8E}"/>
              </a:ext>
            </a:extLst>
          </p:cNvPr>
          <p:cNvSpPr>
            <a:spLocks noGrp="1"/>
          </p:cNvSpPr>
          <p:nvPr>
            <p:ph type="title"/>
          </p:nvPr>
        </p:nvSpPr>
        <p:spPr>
          <a:xfrm>
            <a:off x="829598" y="517259"/>
            <a:ext cx="9286884" cy="365760"/>
          </a:xfrm>
        </p:spPr>
        <p:txBody>
          <a:bodyPr/>
          <a:lstStyle/>
          <a:p>
            <a:r>
              <a:rPr lang="en-US" sz="2800"/>
              <a:t>Termination Fee</a:t>
            </a:r>
            <a:endParaRPr lang="en-US"/>
          </a:p>
        </p:txBody>
      </p:sp>
      <p:pic>
        <p:nvPicPr>
          <p:cNvPr id="9" name="Picture 8">
            <a:extLst>
              <a:ext uri="{FF2B5EF4-FFF2-40B4-BE49-F238E27FC236}">
                <a16:creationId xmlns:a16="http://schemas.microsoft.com/office/drawing/2014/main" id="{A494E480-8CDA-0A48-9DBA-13FCFD40CA00}"/>
              </a:ext>
            </a:extLst>
          </p:cNvPr>
          <p:cNvPicPr>
            <a:picLocks noChangeAspect="1"/>
          </p:cNvPicPr>
          <p:nvPr/>
        </p:nvPicPr>
        <p:blipFill>
          <a:blip r:embed="rId4"/>
          <a:stretch>
            <a:fillRect/>
          </a:stretch>
        </p:blipFill>
        <p:spPr>
          <a:xfrm>
            <a:off x="309562" y="1412532"/>
            <a:ext cx="11572875" cy="1352550"/>
          </a:xfrm>
          <a:prstGeom prst="rect">
            <a:avLst/>
          </a:prstGeom>
        </p:spPr>
      </p:pic>
    </p:spTree>
    <p:extLst>
      <p:ext uri="{BB962C8B-B14F-4D97-AF65-F5344CB8AC3E}">
        <p14:creationId xmlns:p14="http://schemas.microsoft.com/office/powerpoint/2010/main" val="2764371917"/>
      </p:ext>
    </p:extLst>
  </p:cSld>
  <p:clrMapOvr>
    <a:masterClrMapping/>
  </p:clrMapOvr>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FC6342E-956C-6757-F349-079F7C1E74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CCC39F6-8E29-9868-F821-EC69B1B44CA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FA044B9-173D-79AF-19FE-E77F4C64F801}"/>
              </a:ext>
            </a:extLst>
          </p:cNvPr>
          <p:cNvSpPr>
            <a:spLocks noGrp="1"/>
          </p:cNvSpPr>
          <p:nvPr>
            <p:ph idx="1"/>
          </p:nvPr>
        </p:nvSpPr>
        <p:spPr/>
        <p:txBody>
          <a:bodyPr>
            <a:normAutofit/>
          </a:bodyPr>
          <a:lstStyle/>
          <a:p>
            <a:r>
              <a:rPr lang="en-US"/>
              <a:t>Fund Forecast</a:t>
            </a:r>
          </a:p>
        </p:txBody>
      </p:sp>
    </p:spTree>
    <p:extLst>
      <p:ext uri="{BB962C8B-B14F-4D97-AF65-F5344CB8AC3E}">
        <p14:creationId xmlns:p14="http://schemas.microsoft.com/office/powerpoint/2010/main" val="2717957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FC6342E-956C-6757-F349-079F7C1E74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CCC39F6-8E29-9868-F821-EC69B1B44CA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FA044B9-173D-79AF-19FE-E77F4C64F801}"/>
              </a:ext>
            </a:extLst>
          </p:cNvPr>
          <p:cNvSpPr>
            <a:spLocks noGrp="1"/>
          </p:cNvSpPr>
          <p:nvPr>
            <p:ph idx="1"/>
          </p:nvPr>
        </p:nvSpPr>
        <p:spPr/>
        <p:txBody>
          <a:bodyPr>
            <a:normAutofit/>
          </a:bodyPr>
          <a:lstStyle/>
          <a:p>
            <a:r>
              <a:rPr lang="en-US" sz="3600"/>
              <a:t>Full Fund Forecast</a:t>
            </a:r>
          </a:p>
        </p:txBody>
      </p:sp>
    </p:spTree>
    <p:extLst>
      <p:ext uri="{BB962C8B-B14F-4D97-AF65-F5344CB8AC3E}">
        <p14:creationId xmlns:p14="http://schemas.microsoft.com/office/powerpoint/2010/main" val="1706846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4EC0C8-2DD3-5D72-A53C-AA1BF5CA3717}"/>
              </a:ext>
            </a:extLst>
          </p:cNvPr>
          <p:cNvSpPr>
            <a:spLocks noGrp="1"/>
          </p:cNvSpPr>
          <p:nvPr>
            <p:ph type="title"/>
          </p:nvPr>
        </p:nvSpPr>
        <p:spPr/>
        <p:txBody>
          <a:bodyPr/>
          <a:lstStyle/>
          <a:p>
            <a:r>
              <a:rPr lang="en-US"/>
              <a:t>Fund Forecast </a:t>
            </a:r>
            <a:r>
              <a:rPr lang="en-US" b="0"/>
              <a:t>| Overview of Fund Timeline</a:t>
            </a:r>
          </a:p>
        </p:txBody>
      </p:sp>
      <p:sp>
        <p:nvSpPr>
          <p:cNvPr id="17" name="Rectangle 16">
            <a:extLst>
              <a:ext uri="{FF2B5EF4-FFF2-40B4-BE49-F238E27FC236}">
                <a16:creationId xmlns:a16="http://schemas.microsoft.com/office/drawing/2014/main" id="{A54750FE-06BA-13D7-2B89-02525D63E532}"/>
              </a:ext>
            </a:extLst>
          </p:cNvPr>
          <p:cNvSpPr/>
          <p:nvPr/>
        </p:nvSpPr>
        <p:spPr>
          <a:xfrm>
            <a:off x="762554" y="1348524"/>
            <a:ext cx="1828800" cy="1097280"/>
          </a:xfrm>
          <a:prstGeom prst="rect">
            <a:avLst/>
          </a:prstGeom>
          <a:solidFill>
            <a:srgbClr val="33404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rPr>
              <a:t>Key Takeaways</a:t>
            </a:r>
          </a:p>
        </p:txBody>
      </p:sp>
      <p:grpSp>
        <p:nvGrpSpPr>
          <p:cNvPr id="18" name="Group 17">
            <a:extLst>
              <a:ext uri="{FF2B5EF4-FFF2-40B4-BE49-F238E27FC236}">
                <a16:creationId xmlns:a16="http://schemas.microsoft.com/office/drawing/2014/main" id="{F2D1520F-0A28-9F5E-24E4-905E250A6B06}"/>
              </a:ext>
            </a:extLst>
          </p:cNvPr>
          <p:cNvGrpSpPr/>
          <p:nvPr/>
        </p:nvGrpSpPr>
        <p:grpSpPr>
          <a:xfrm>
            <a:off x="2671625" y="1661464"/>
            <a:ext cx="457200" cy="457200"/>
            <a:chOff x="9083709" y="2630560"/>
            <a:chExt cx="594360" cy="594359"/>
          </a:xfrm>
        </p:grpSpPr>
        <p:sp>
          <p:nvSpPr>
            <p:cNvPr id="19" name="Oval 18">
              <a:extLst>
                <a:ext uri="{FF2B5EF4-FFF2-40B4-BE49-F238E27FC236}">
                  <a16:creationId xmlns:a16="http://schemas.microsoft.com/office/drawing/2014/main" id="{3297DF92-0F15-140D-7CF9-1534FD3F92E0}"/>
                </a:ext>
              </a:extLst>
            </p:cNvPr>
            <p:cNvSpPr/>
            <p:nvPr/>
          </p:nvSpPr>
          <p:spPr>
            <a:xfrm>
              <a:off x="9083709" y="2630560"/>
              <a:ext cx="594360" cy="594359"/>
            </a:xfrm>
            <a:prstGeom prst="ellipse">
              <a:avLst/>
            </a:prstGeom>
            <a:solidFill>
              <a:srgbClr val="44546A">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roy" panose="00000500000000000000"/>
                <a:ea typeface="+mn-ea"/>
                <a:cs typeface="+mn-cs"/>
              </a:endParaRPr>
            </a:p>
          </p:txBody>
        </p:sp>
        <p:sp>
          <p:nvSpPr>
            <p:cNvPr id="20" name="Arrow: Chevron 19">
              <a:extLst>
                <a:ext uri="{FF2B5EF4-FFF2-40B4-BE49-F238E27FC236}">
                  <a16:creationId xmlns:a16="http://schemas.microsoft.com/office/drawing/2014/main" id="{DC59E2B4-2E3E-FB50-EBC2-AD0DB8F76E2B}"/>
                </a:ext>
              </a:extLst>
            </p:cNvPr>
            <p:cNvSpPr/>
            <p:nvPr/>
          </p:nvSpPr>
          <p:spPr>
            <a:xfrm>
              <a:off x="9177306" y="2738147"/>
              <a:ext cx="274319" cy="365760"/>
            </a:xfrm>
            <a:prstGeom prst="chevron">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a typeface="+mn-ea"/>
                <a:cs typeface="+mn-cs"/>
              </a:endParaRPr>
            </a:p>
          </p:txBody>
        </p:sp>
        <p:sp>
          <p:nvSpPr>
            <p:cNvPr id="21" name="Arrow: Chevron 20">
              <a:extLst>
                <a:ext uri="{FF2B5EF4-FFF2-40B4-BE49-F238E27FC236}">
                  <a16:creationId xmlns:a16="http://schemas.microsoft.com/office/drawing/2014/main" id="{EA88101B-A30F-A4C0-3749-BAC51254EB54}"/>
                </a:ext>
              </a:extLst>
            </p:cNvPr>
            <p:cNvSpPr/>
            <p:nvPr/>
          </p:nvSpPr>
          <p:spPr>
            <a:xfrm>
              <a:off x="9363638" y="2738147"/>
              <a:ext cx="274319" cy="365760"/>
            </a:xfrm>
            <a:prstGeom prst="chevron">
              <a:avLst/>
            </a:prstGeom>
            <a:solidFill>
              <a:srgbClr val="1C6C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a typeface="+mn-ea"/>
                <a:cs typeface="+mn-cs"/>
              </a:endParaRPr>
            </a:p>
          </p:txBody>
        </p:sp>
      </p:grpSp>
      <p:sp>
        <p:nvSpPr>
          <p:cNvPr id="22" name="Rectangle 21">
            <a:extLst>
              <a:ext uri="{FF2B5EF4-FFF2-40B4-BE49-F238E27FC236}">
                <a16:creationId xmlns:a16="http://schemas.microsoft.com/office/drawing/2014/main" id="{8B329349-D107-2E4B-548D-5CFA5258E598}"/>
              </a:ext>
            </a:extLst>
          </p:cNvPr>
          <p:cNvSpPr/>
          <p:nvPr/>
        </p:nvSpPr>
        <p:spPr>
          <a:xfrm>
            <a:off x="3209097" y="1341424"/>
            <a:ext cx="8229600" cy="1097280"/>
          </a:xfrm>
          <a:prstGeom prst="rect">
            <a:avLst/>
          </a:prstGeom>
          <a:solidFill>
            <a:srgbClr val="A5A5A5">
              <a:lumMod val="20000"/>
              <a:lumOff val="80000"/>
            </a:srgbClr>
          </a:solidFill>
          <a:ln w="25400" cap="flat" cmpd="sng" algn="ctr">
            <a:noFill/>
            <a:prstDash val="solid"/>
          </a:ln>
          <a:effectLst/>
        </p:spPr>
        <p:txBody>
          <a:bodyPr rtlCol="0" anchor="ctr"/>
          <a:lstStyle/>
          <a:p>
            <a:pPr marL="171450" marR="0" lvl="0" indent="-171450" defTabSz="9144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Gilroy" panose="00000500000000000000"/>
                <a:ea typeface="Lato" panose="020F0502020204030203" pitchFamily="34" charset="0"/>
                <a:cs typeface="Lato" panose="020F0502020204030203" pitchFamily="34" charset="0"/>
              </a:rPr>
              <a:t>The Fund Initial Closing was in April 2021 with an initial </a:t>
            </a:r>
            <a:r>
              <a:rPr kumimoji="0" lang="en-US" sz="1200" b="1" i="0" u="none" strike="noStrike" kern="0" cap="none" spc="0" normalizeH="0" baseline="0" noProof="0">
                <a:ln>
                  <a:noFill/>
                </a:ln>
                <a:solidFill>
                  <a:prstClr val="black"/>
                </a:solidFill>
                <a:effectLst/>
                <a:uLnTx/>
                <a:uFillTx/>
                <a:latin typeface="Gilroy" panose="00000500000000000000"/>
                <a:ea typeface="Lato" panose="020F0502020204030203" pitchFamily="34" charset="0"/>
                <a:cs typeface="Lato" panose="020F0502020204030203" pitchFamily="34" charset="0"/>
              </a:rPr>
              <a:t>fund term of 6 years with two 12-month extensions (6+1+1)</a:t>
            </a:r>
            <a:endParaRPr kumimoji="0" lang="en-US" sz="1200" b="0" i="0" u="none" strike="noStrike" kern="0" cap="none" spc="0" normalizeH="0" baseline="0" noProof="0">
              <a:ln>
                <a:noFill/>
              </a:ln>
              <a:solidFill>
                <a:prstClr val="black"/>
              </a:solidFill>
              <a:effectLst/>
              <a:uLnTx/>
              <a:uFillTx/>
              <a:latin typeface="Gilroy" panose="00000500000000000000"/>
              <a:ea typeface="Lato" panose="020F0502020204030203" pitchFamily="34" charset="0"/>
              <a:cs typeface="Lato" panose="020F0502020204030203" pitchFamily="34" charset="0"/>
            </a:endParaRPr>
          </a:p>
          <a:p>
            <a:pPr marL="171450" marR="0" lvl="0" indent="-171450" defTabSz="91440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ea typeface="Lato" panose="020F0502020204030203" pitchFamily="34" charset="0"/>
                <a:cs typeface="Lato" panose="020F0502020204030203" pitchFamily="34" charset="0"/>
              </a:rPr>
              <a:t>The Fund is currently in the market for a </a:t>
            </a:r>
            <a:r>
              <a:rPr lang="en-US" sz="1200" b="1" kern="0">
                <a:solidFill>
                  <a:prstClr val="black"/>
                </a:solidFill>
                <a:latin typeface="Gilroy" panose="00000500000000000000"/>
                <a:ea typeface="Lato" panose="020F0502020204030203" pitchFamily="34" charset="0"/>
                <a:cs typeface="Lato" panose="020F0502020204030203" pitchFamily="34" charset="0"/>
              </a:rPr>
              <a:t>~$308M Refinance of 61 Properties expected to close in July</a:t>
            </a:r>
            <a:endParaRPr kumimoji="0" lang="en-US" sz="1200" b="1" i="0" u="none" strike="noStrike" kern="0" cap="none" spc="0" normalizeH="0" baseline="0" noProof="0">
              <a:ln>
                <a:noFill/>
              </a:ln>
              <a:solidFill>
                <a:prstClr val="black"/>
              </a:solidFill>
              <a:effectLst/>
              <a:uLnTx/>
              <a:uFillTx/>
              <a:latin typeface="Gilroy" panose="0000050000000000000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A9076E48-E3D6-82B0-935A-CBCA1C23FD78}"/>
              </a:ext>
            </a:extLst>
          </p:cNvPr>
          <p:cNvSpPr/>
          <p:nvPr/>
        </p:nvSpPr>
        <p:spPr>
          <a:xfrm>
            <a:off x="1170787"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‘21</a:t>
            </a:r>
          </a:p>
        </p:txBody>
      </p:sp>
      <p:sp>
        <p:nvSpPr>
          <p:cNvPr id="24" name="Rectangle 23">
            <a:extLst>
              <a:ext uri="{FF2B5EF4-FFF2-40B4-BE49-F238E27FC236}">
                <a16:creationId xmlns:a16="http://schemas.microsoft.com/office/drawing/2014/main" id="{0102161A-A7D2-1DFC-EB4B-BF924FA3FABC}"/>
              </a:ext>
            </a:extLst>
          </p:cNvPr>
          <p:cNvSpPr/>
          <p:nvPr/>
        </p:nvSpPr>
        <p:spPr>
          <a:xfrm>
            <a:off x="2459197"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‘22</a:t>
            </a:r>
          </a:p>
        </p:txBody>
      </p:sp>
      <p:sp>
        <p:nvSpPr>
          <p:cNvPr id="25" name="Rectangle 24">
            <a:extLst>
              <a:ext uri="{FF2B5EF4-FFF2-40B4-BE49-F238E27FC236}">
                <a16:creationId xmlns:a16="http://schemas.microsoft.com/office/drawing/2014/main" id="{4EB86CB4-2CB6-2880-8191-BCAC3A9B8595}"/>
              </a:ext>
            </a:extLst>
          </p:cNvPr>
          <p:cNvSpPr/>
          <p:nvPr/>
        </p:nvSpPr>
        <p:spPr>
          <a:xfrm>
            <a:off x="3725235"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‘23</a:t>
            </a:r>
          </a:p>
        </p:txBody>
      </p:sp>
      <p:sp>
        <p:nvSpPr>
          <p:cNvPr id="27" name="Rectangle 26">
            <a:extLst>
              <a:ext uri="{FF2B5EF4-FFF2-40B4-BE49-F238E27FC236}">
                <a16:creationId xmlns:a16="http://schemas.microsoft.com/office/drawing/2014/main" id="{8CAA752C-A275-56D6-8EE3-AA3C78D1901D}"/>
              </a:ext>
            </a:extLst>
          </p:cNvPr>
          <p:cNvSpPr/>
          <p:nvPr/>
        </p:nvSpPr>
        <p:spPr>
          <a:xfrm>
            <a:off x="4991273"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‘24</a:t>
            </a:r>
          </a:p>
        </p:txBody>
      </p:sp>
      <p:sp>
        <p:nvSpPr>
          <p:cNvPr id="28" name="Rectangle 27">
            <a:extLst>
              <a:ext uri="{FF2B5EF4-FFF2-40B4-BE49-F238E27FC236}">
                <a16:creationId xmlns:a16="http://schemas.microsoft.com/office/drawing/2014/main" id="{8800C499-3018-A2D0-978E-0F4FD013F6CE}"/>
              </a:ext>
            </a:extLst>
          </p:cNvPr>
          <p:cNvSpPr/>
          <p:nvPr/>
        </p:nvSpPr>
        <p:spPr>
          <a:xfrm>
            <a:off x="6257311"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‘25</a:t>
            </a:r>
          </a:p>
        </p:txBody>
      </p:sp>
      <p:sp>
        <p:nvSpPr>
          <p:cNvPr id="29" name="Rectangle 28">
            <a:extLst>
              <a:ext uri="{FF2B5EF4-FFF2-40B4-BE49-F238E27FC236}">
                <a16:creationId xmlns:a16="http://schemas.microsoft.com/office/drawing/2014/main" id="{1F29EA3A-F163-B799-364D-174FCD8C0C28}"/>
              </a:ext>
            </a:extLst>
          </p:cNvPr>
          <p:cNvSpPr/>
          <p:nvPr/>
        </p:nvSpPr>
        <p:spPr>
          <a:xfrm>
            <a:off x="326384"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‘21</a:t>
            </a:r>
          </a:p>
        </p:txBody>
      </p:sp>
      <p:sp>
        <p:nvSpPr>
          <p:cNvPr id="30" name="Arrow: Right 29">
            <a:extLst>
              <a:ext uri="{FF2B5EF4-FFF2-40B4-BE49-F238E27FC236}">
                <a16:creationId xmlns:a16="http://schemas.microsoft.com/office/drawing/2014/main" id="{972F3B5B-0D2B-CB77-23D8-8829F6751BF5}"/>
              </a:ext>
            </a:extLst>
          </p:cNvPr>
          <p:cNvSpPr/>
          <p:nvPr/>
        </p:nvSpPr>
        <p:spPr>
          <a:xfrm>
            <a:off x="760523" y="4208548"/>
            <a:ext cx="10568681" cy="266696"/>
          </a:xfrm>
          <a:prstGeom prst="rightArrow">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8A8EC7EF-536C-0352-D6B2-12A7277FA387}"/>
              </a:ext>
            </a:extLst>
          </p:cNvPr>
          <p:cNvSpPr/>
          <p:nvPr/>
        </p:nvSpPr>
        <p:spPr>
          <a:xfrm>
            <a:off x="1631815"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77058F27-DC61-8DEE-D102-7524DC3F09AC}"/>
              </a:ext>
            </a:extLst>
          </p:cNvPr>
          <p:cNvSpPr/>
          <p:nvPr/>
        </p:nvSpPr>
        <p:spPr>
          <a:xfrm>
            <a:off x="2897762"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7D07A7C4-D0C7-56EF-B78B-B2D9C4C49FD4}"/>
              </a:ext>
            </a:extLst>
          </p:cNvPr>
          <p:cNvSpPr/>
          <p:nvPr/>
        </p:nvSpPr>
        <p:spPr>
          <a:xfrm>
            <a:off x="4163708"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D6FC83E8-A665-6E66-6FDC-B02EED2346C2}"/>
              </a:ext>
            </a:extLst>
          </p:cNvPr>
          <p:cNvSpPr/>
          <p:nvPr/>
        </p:nvSpPr>
        <p:spPr>
          <a:xfrm>
            <a:off x="5429655"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12344EA1-0ADE-112E-F192-2A3BBD0F50FC}"/>
              </a:ext>
            </a:extLst>
          </p:cNvPr>
          <p:cNvSpPr/>
          <p:nvPr/>
        </p:nvSpPr>
        <p:spPr>
          <a:xfrm>
            <a:off x="766089" y="4402360"/>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E2430425-7F1E-B864-BC6A-83AAC4BF6197}"/>
              </a:ext>
            </a:extLst>
          </p:cNvPr>
          <p:cNvSpPr/>
          <p:nvPr/>
        </p:nvSpPr>
        <p:spPr>
          <a:xfrm>
            <a:off x="7523349"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‘26</a:t>
            </a:r>
          </a:p>
        </p:txBody>
      </p:sp>
      <p:sp>
        <p:nvSpPr>
          <p:cNvPr id="46" name="Rectangle 45">
            <a:extLst>
              <a:ext uri="{FF2B5EF4-FFF2-40B4-BE49-F238E27FC236}">
                <a16:creationId xmlns:a16="http://schemas.microsoft.com/office/drawing/2014/main" id="{39BA3A7C-47A8-2D3F-038B-6C92EE40B6DF}"/>
              </a:ext>
            </a:extLst>
          </p:cNvPr>
          <p:cNvSpPr/>
          <p:nvPr/>
        </p:nvSpPr>
        <p:spPr>
          <a:xfrm>
            <a:off x="8789387"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‘27</a:t>
            </a:r>
          </a:p>
        </p:txBody>
      </p:sp>
      <p:sp>
        <p:nvSpPr>
          <p:cNvPr id="47" name="Rectangle 46">
            <a:extLst>
              <a:ext uri="{FF2B5EF4-FFF2-40B4-BE49-F238E27FC236}">
                <a16:creationId xmlns:a16="http://schemas.microsoft.com/office/drawing/2014/main" id="{CFE581D1-7553-25A8-F462-C0EC008B5DFD}"/>
              </a:ext>
            </a:extLst>
          </p:cNvPr>
          <p:cNvSpPr/>
          <p:nvPr/>
        </p:nvSpPr>
        <p:spPr>
          <a:xfrm>
            <a:off x="6695600"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A4A30DA3-303E-B89F-1DA4-D980D5C67B55}"/>
              </a:ext>
            </a:extLst>
          </p:cNvPr>
          <p:cNvSpPr/>
          <p:nvPr/>
        </p:nvSpPr>
        <p:spPr>
          <a:xfrm>
            <a:off x="7961547"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261BF104-81B6-B5B1-ECC8-9E9609ACAF69}"/>
              </a:ext>
            </a:extLst>
          </p:cNvPr>
          <p:cNvSpPr/>
          <p:nvPr/>
        </p:nvSpPr>
        <p:spPr>
          <a:xfrm>
            <a:off x="9227493"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469FDA42-C263-EB08-01B6-24DA9ECEC831}"/>
              </a:ext>
            </a:extLst>
          </p:cNvPr>
          <p:cNvSpPr/>
          <p:nvPr/>
        </p:nvSpPr>
        <p:spPr>
          <a:xfrm>
            <a:off x="10055425"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‘28</a:t>
            </a:r>
          </a:p>
        </p:txBody>
      </p:sp>
      <p:sp>
        <p:nvSpPr>
          <p:cNvPr id="51" name="Rectangle 50">
            <a:extLst>
              <a:ext uri="{FF2B5EF4-FFF2-40B4-BE49-F238E27FC236}">
                <a16:creationId xmlns:a16="http://schemas.microsoft.com/office/drawing/2014/main" id="{DE1E1B3F-ADDE-52E6-4B4F-75F71FAEAFF3}"/>
              </a:ext>
            </a:extLst>
          </p:cNvPr>
          <p:cNvSpPr/>
          <p:nvPr/>
        </p:nvSpPr>
        <p:spPr>
          <a:xfrm>
            <a:off x="10405120"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‘29</a:t>
            </a:r>
          </a:p>
        </p:txBody>
      </p:sp>
      <p:sp>
        <p:nvSpPr>
          <p:cNvPr id="52" name="Rectangle 51">
            <a:extLst>
              <a:ext uri="{FF2B5EF4-FFF2-40B4-BE49-F238E27FC236}">
                <a16:creationId xmlns:a16="http://schemas.microsoft.com/office/drawing/2014/main" id="{532C0FE2-51CF-007F-F16C-8C70FAF5AA65}"/>
              </a:ext>
            </a:extLst>
          </p:cNvPr>
          <p:cNvSpPr/>
          <p:nvPr/>
        </p:nvSpPr>
        <p:spPr>
          <a:xfrm>
            <a:off x="10493439"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908CF2A9-FEE3-2E51-3A0E-190BA4F09F76}"/>
              </a:ext>
            </a:extLst>
          </p:cNvPr>
          <p:cNvSpPr/>
          <p:nvPr/>
        </p:nvSpPr>
        <p:spPr>
          <a:xfrm>
            <a:off x="10847788" y="4407852"/>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8155E422-A4CE-C12F-8BC4-734C75335D10}"/>
              </a:ext>
            </a:extLst>
          </p:cNvPr>
          <p:cNvSpPr/>
          <p:nvPr/>
        </p:nvSpPr>
        <p:spPr>
          <a:xfrm>
            <a:off x="9178023"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‘28</a:t>
            </a:r>
          </a:p>
        </p:txBody>
      </p:sp>
      <p:sp>
        <p:nvSpPr>
          <p:cNvPr id="55" name="Rectangle 54">
            <a:extLst>
              <a:ext uri="{FF2B5EF4-FFF2-40B4-BE49-F238E27FC236}">
                <a16:creationId xmlns:a16="http://schemas.microsoft.com/office/drawing/2014/main" id="{D4DED035-653B-6B46-EA0A-58CA5A395021}"/>
              </a:ext>
            </a:extLst>
          </p:cNvPr>
          <p:cNvSpPr/>
          <p:nvPr/>
        </p:nvSpPr>
        <p:spPr>
          <a:xfrm>
            <a:off x="9625570" y="4402826"/>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04678A8E-80C9-2B07-7B44-A1412ABE8E1D}"/>
              </a:ext>
            </a:extLst>
          </p:cNvPr>
          <p:cNvSpPr/>
          <p:nvPr/>
        </p:nvSpPr>
        <p:spPr>
          <a:xfrm>
            <a:off x="7911901"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‘27</a:t>
            </a:r>
          </a:p>
        </p:txBody>
      </p:sp>
      <p:sp>
        <p:nvSpPr>
          <p:cNvPr id="95" name="Rectangle 94">
            <a:extLst>
              <a:ext uri="{FF2B5EF4-FFF2-40B4-BE49-F238E27FC236}">
                <a16:creationId xmlns:a16="http://schemas.microsoft.com/office/drawing/2014/main" id="{35311E12-36C8-7518-109A-9C9C89357D27}"/>
              </a:ext>
            </a:extLst>
          </p:cNvPr>
          <p:cNvSpPr/>
          <p:nvPr/>
        </p:nvSpPr>
        <p:spPr>
          <a:xfrm>
            <a:off x="8359448" y="4409233"/>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7852EE07-594D-20E2-B4E6-71CDD69A93F5}"/>
              </a:ext>
            </a:extLst>
          </p:cNvPr>
          <p:cNvSpPr/>
          <p:nvPr/>
        </p:nvSpPr>
        <p:spPr>
          <a:xfrm>
            <a:off x="326384" y="5174401"/>
            <a:ext cx="940199"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Initial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Close</a:t>
            </a:r>
          </a:p>
        </p:txBody>
      </p:sp>
      <p:sp>
        <p:nvSpPr>
          <p:cNvPr id="97" name="Rectangle 96">
            <a:extLst>
              <a:ext uri="{FF2B5EF4-FFF2-40B4-BE49-F238E27FC236}">
                <a16:creationId xmlns:a16="http://schemas.microsoft.com/office/drawing/2014/main" id="{232D94FC-3DC4-9ACE-ABD2-D6C5DDBAAA7A}"/>
              </a:ext>
            </a:extLst>
          </p:cNvPr>
          <p:cNvSpPr/>
          <p:nvPr/>
        </p:nvSpPr>
        <p:spPr>
          <a:xfrm>
            <a:off x="7319367" y="5174401"/>
            <a:ext cx="2125265"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End of 6 Year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Fund Term </a:t>
            </a:r>
          </a:p>
        </p:txBody>
      </p:sp>
      <p:sp>
        <p:nvSpPr>
          <p:cNvPr id="98" name="Rectangle 97">
            <a:extLst>
              <a:ext uri="{FF2B5EF4-FFF2-40B4-BE49-F238E27FC236}">
                <a16:creationId xmlns:a16="http://schemas.microsoft.com/office/drawing/2014/main" id="{00D53395-22F3-BD87-A2F9-477EDDA162AF}"/>
              </a:ext>
            </a:extLst>
          </p:cNvPr>
          <p:cNvSpPr/>
          <p:nvPr/>
        </p:nvSpPr>
        <p:spPr>
          <a:xfrm>
            <a:off x="8561988" y="5174401"/>
            <a:ext cx="2125265"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+1 Year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Extension</a:t>
            </a:r>
          </a:p>
        </p:txBody>
      </p:sp>
      <p:sp>
        <p:nvSpPr>
          <p:cNvPr id="99" name="Rectangle 98">
            <a:extLst>
              <a:ext uri="{FF2B5EF4-FFF2-40B4-BE49-F238E27FC236}">
                <a16:creationId xmlns:a16="http://schemas.microsoft.com/office/drawing/2014/main" id="{BBC735A4-29FB-CBE5-A49E-92C52C75B842}"/>
              </a:ext>
            </a:extLst>
          </p:cNvPr>
          <p:cNvSpPr/>
          <p:nvPr/>
        </p:nvSpPr>
        <p:spPr>
          <a:xfrm>
            <a:off x="9778526" y="5174401"/>
            <a:ext cx="2125265"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+1 Year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Extension</a:t>
            </a:r>
          </a:p>
        </p:txBody>
      </p:sp>
      <p:sp>
        <p:nvSpPr>
          <p:cNvPr id="100" name="Rectangle 99">
            <a:extLst>
              <a:ext uri="{FF2B5EF4-FFF2-40B4-BE49-F238E27FC236}">
                <a16:creationId xmlns:a16="http://schemas.microsoft.com/office/drawing/2014/main" id="{A680045F-5DC8-2C49-A5F4-BAEEC0173208}"/>
              </a:ext>
            </a:extLst>
          </p:cNvPr>
          <p:cNvSpPr/>
          <p:nvPr/>
        </p:nvSpPr>
        <p:spPr>
          <a:xfrm>
            <a:off x="7275195" y="4091661"/>
            <a:ext cx="45720" cy="182880"/>
          </a:xfrm>
          <a:prstGeom prst="rect">
            <a:avLst/>
          </a:prstGeom>
          <a:solidFill>
            <a:srgbClr val="1C6C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98A0BAC9-12BD-1020-5C7F-260D7AAF75DA}"/>
              </a:ext>
            </a:extLst>
          </p:cNvPr>
          <p:cNvSpPr/>
          <p:nvPr/>
        </p:nvSpPr>
        <p:spPr>
          <a:xfrm>
            <a:off x="6108192" y="3494979"/>
            <a:ext cx="1463040" cy="548640"/>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May ’26</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Revolver Expires ($150M Committed)</a:t>
            </a:r>
          </a:p>
        </p:txBody>
      </p:sp>
      <p:sp>
        <p:nvSpPr>
          <p:cNvPr id="102" name="Rectangle 101">
            <a:extLst>
              <a:ext uri="{FF2B5EF4-FFF2-40B4-BE49-F238E27FC236}">
                <a16:creationId xmlns:a16="http://schemas.microsoft.com/office/drawing/2014/main" id="{18B99FD8-424E-4F14-F15C-161EDC583630}"/>
              </a:ext>
            </a:extLst>
          </p:cNvPr>
          <p:cNvSpPr/>
          <p:nvPr/>
        </p:nvSpPr>
        <p:spPr>
          <a:xfrm>
            <a:off x="7963005" y="4091661"/>
            <a:ext cx="45720" cy="182880"/>
          </a:xfrm>
          <a:prstGeom prst="rect">
            <a:avLst/>
          </a:prstGeom>
          <a:solidFill>
            <a:srgbClr val="1C6C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26C4DA67-D7AA-07C6-800B-6611BB9D9EC5}"/>
              </a:ext>
            </a:extLst>
          </p:cNvPr>
          <p:cNvSpPr/>
          <p:nvPr/>
        </p:nvSpPr>
        <p:spPr>
          <a:xfrm>
            <a:off x="7587833" y="3494979"/>
            <a:ext cx="1005840" cy="548640"/>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Dec ’26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TL A Expires ($110M)</a:t>
            </a:r>
          </a:p>
        </p:txBody>
      </p:sp>
      <p:sp>
        <p:nvSpPr>
          <p:cNvPr id="104" name="Rectangle 103">
            <a:extLst>
              <a:ext uri="{FF2B5EF4-FFF2-40B4-BE49-F238E27FC236}">
                <a16:creationId xmlns:a16="http://schemas.microsoft.com/office/drawing/2014/main" id="{51BC9FA3-EC59-2E01-E63F-B5235AA4488D}"/>
              </a:ext>
            </a:extLst>
          </p:cNvPr>
          <p:cNvSpPr/>
          <p:nvPr/>
        </p:nvSpPr>
        <p:spPr>
          <a:xfrm>
            <a:off x="8661597" y="4091661"/>
            <a:ext cx="45720" cy="182880"/>
          </a:xfrm>
          <a:prstGeom prst="rect">
            <a:avLst/>
          </a:prstGeom>
          <a:solidFill>
            <a:srgbClr val="1C6C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3FFDF1D8-B152-61B5-27B9-E85673BC563F}"/>
              </a:ext>
            </a:extLst>
          </p:cNvPr>
          <p:cNvSpPr/>
          <p:nvPr/>
        </p:nvSpPr>
        <p:spPr>
          <a:xfrm>
            <a:off x="8429865" y="3494979"/>
            <a:ext cx="1005840" cy="548640"/>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Jun ’27</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TL B Expires ($267.5M)</a:t>
            </a:r>
          </a:p>
        </p:txBody>
      </p:sp>
      <p:sp>
        <p:nvSpPr>
          <p:cNvPr id="106" name="Rectangle 105">
            <a:extLst>
              <a:ext uri="{FF2B5EF4-FFF2-40B4-BE49-F238E27FC236}">
                <a16:creationId xmlns:a16="http://schemas.microsoft.com/office/drawing/2014/main" id="{02C69F95-94B0-E654-7DBD-5BCC3A050BA2}"/>
              </a:ext>
            </a:extLst>
          </p:cNvPr>
          <p:cNvSpPr/>
          <p:nvPr/>
        </p:nvSpPr>
        <p:spPr>
          <a:xfrm>
            <a:off x="10685631" y="3677859"/>
            <a:ext cx="45720" cy="594360"/>
          </a:xfrm>
          <a:prstGeom prst="rect">
            <a:avLst/>
          </a:prstGeom>
          <a:solidFill>
            <a:srgbClr val="ED1E7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52AC3073-682A-9435-B609-9AEAFD7511BB}"/>
              </a:ext>
            </a:extLst>
          </p:cNvPr>
          <p:cNvSpPr/>
          <p:nvPr/>
        </p:nvSpPr>
        <p:spPr>
          <a:xfrm>
            <a:off x="10240689" y="3440115"/>
            <a:ext cx="940199" cy="27432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ED1E79">
                    <a:lumMod val="50000"/>
                  </a:srgbClr>
                </a:solidFill>
                <a:effectLst/>
                <a:uLnTx/>
                <a:uFillTx/>
                <a:latin typeface="Gilroy" panose="00000500000000000000"/>
                <a:ea typeface="Lato" panose="020F0502020204030203" pitchFamily="34" charset="0"/>
                <a:cs typeface="Lato" panose="020F0502020204030203" pitchFamily="34" charset="0"/>
              </a:rPr>
              <a:t>Feb ‘29</a:t>
            </a:r>
          </a:p>
        </p:txBody>
      </p:sp>
      <p:sp>
        <p:nvSpPr>
          <p:cNvPr id="108" name="Rectangle 107">
            <a:extLst>
              <a:ext uri="{FF2B5EF4-FFF2-40B4-BE49-F238E27FC236}">
                <a16:creationId xmlns:a16="http://schemas.microsoft.com/office/drawing/2014/main" id="{8D223348-D01F-02F3-039C-A25EED091DD8}"/>
              </a:ext>
            </a:extLst>
          </p:cNvPr>
          <p:cNvSpPr/>
          <p:nvPr/>
        </p:nvSpPr>
        <p:spPr>
          <a:xfrm>
            <a:off x="9450688" y="3677859"/>
            <a:ext cx="45720" cy="594360"/>
          </a:xfrm>
          <a:prstGeom prst="rect">
            <a:avLst/>
          </a:prstGeom>
          <a:solidFill>
            <a:srgbClr val="ED1E7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B4995958-9E73-B7EE-11D2-4469A2E8A3E7}"/>
              </a:ext>
            </a:extLst>
          </p:cNvPr>
          <p:cNvSpPr/>
          <p:nvPr/>
        </p:nvSpPr>
        <p:spPr>
          <a:xfrm>
            <a:off x="9104359" y="3440115"/>
            <a:ext cx="940199" cy="27432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ED1E79">
                    <a:lumMod val="50000"/>
                  </a:srgbClr>
                </a:solidFill>
                <a:effectLst/>
                <a:uLnTx/>
                <a:uFillTx/>
                <a:latin typeface="Gilroy" panose="00000500000000000000"/>
                <a:ea typeface="Lato" panose="020F0502020204030203" pitchFamily="34" charset="0"/>
                <a:cs typeface="Lato" panose="020F0502020204030203" pitchFamily="34" charset="0"/>
              </a:rPr>
              <a:t>Feb ‘28</a:t>
            </a:r>
          </a:p>
        </p:txBody>
      </p:sp>
      <p:sp>
        <p:nvSpPr>
          <p:cNvPr id="110" name="Rectangle 109">
            <a:extLst>
              <a:ext uri="{FF2B5EF4-FFF2-40B4-BE49-F238E27FC236}">
                <a16:creationId xmlns:a16="http://schemas.microsoft.com/office/drawing/2014/main" id="{1C996944-5C92-843C-0B57-EE19E4C50EE1}"/>
              </a:ext>
            </a:extLst>
          </p:cNvPr>
          <p:cNvSpPr/>
          <p:nvPr/>
        </p:nvSpPr>
        <p:spPr>
          <a:xfrm>
            <a:off x="9490009" y="3723579"/>
            <a:ext cx="1197864" cy="411480"/>
          </a:xfrm>
          <a:prstGeom prst="rect">
            <a:avLst/>
          </a:prstGeom>
          <a:solidFill>
            <a:srgbClr val="ED1E79">
              <a:lumMod val="20000"/>
              <a:lumOff val="80000"/>
            </a:srgbClr>
          </a:solidFill>
          <a:ln w="25400" cap="flat" cmpd="sng" algn="ctr">
            <a:noFill/>
            <a:prstDash val="solid"/>
          </a:ln>
          <a:effectLst/>
        </p:spPr>
        <p:txBody>
          <a:bodyPr wrap="square"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ED1E79">
                    <a:lumMod val="50000"/>
                  </a:srgbClr>
                </a:solidFill>
                <a:effectLst/>
                <a:uLnTx/>
                <a:uFillTx/>
                <a:latin typeface="Gilroy" panose="00000500000000000000"/>
                <a:ea typeface="Lato" panose="020F0502020204030203" pitchFamily="34" charset="0"/>
                <a:cs typeface="Lato" panose="020F0502020204030203" pitchFamily="34" charset="0"/>
              </a:rPr>
              <a:t>Apollo Loan Open ($112.5M)</a:t>
            </a:r>
          </a:p>
        </p:txBody>
      </p:sp>
      <p:sp>
        <p:nvSpPr>
          <p:cNvPr id="111" name="Rectangle 110">
            <a:extLst>
              <a:ext uri="{FF2B5EF4-FFF2-40B4-BE49-F238E27FC236}">
                <a16:creationId xmlns:a16="http://schemas.microsoft.com/office/drawing/2014/main" id="{928A5690-DD3C-6D47-4D92-8411774D753A}"/>
              </a:ext>
            </a:extLst>
          </p:cNvPr>
          <p:cNvSpPr/>
          <p:nvPr/>
        </p:nvSpPr>
        <p:spPr>
          <a:xfrm>
            <a:off x="5614946" y="4789730"/>
            <a:ext cx="940199" cy="55178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‘25</a:t>
            </a:r>
          </a:p>
        </p:txBody>
      </p:sp>
      <p:sp>
        <p:nvSpPr>
          <p:cNvPr id="112" name="Rectangle 111">
            <a:extLst>
              <a:ext uri="{FF2B5EF4-FFF2-40B4-BE49-F238E27FC236}">
                <a16:creationId xmlns:a16="http://schemas.microsoft.com/office/drawing/2014/main" id="{A0CE31C9-2CF2-45B1-DA99-EF172781DA9D}"/>
              </a:ext>
            </a:extLst>
          </p:cNvPr>
          <p:cNvSpPr/>
          <p:nvPr/>
        </p:nvSpPr>
        <p:spPr>
          <a:xfrm>
            <a:off x="5803635" y="4402360"/>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13" name="Rectangle 112">
            <a:extLst>
              <a:ext uri="{FF2B5EF4-FFF2-40B4-BE49-F238E27FC236}">
                <a16:creationId xmlns:a16="http://schemas.microsoft.com/office/drawing/2014/main" id="{0553759D-89A4-8CF0-6FC9-4B268415B909}"/>
              </a:ext>
            </a:extLst>
          </p:cNvPr>
          <p:cNvSpPr/>
          <p:nvPr/>
        </p:nvSpPr>
        <p:spPr>
          <a:xfrm>
            <a:off x="5614946" y="5174401"/>
            <a:ext cx="940199" cy="365760"/>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+6 Months Extension</a:t>
            </a:r>
          </a:p>
        </p:txBody>
      </p:sp>
      <p:sp>
        <p:nvSpPr>
          <p:cNvPr id="114" name="Rectangle 113">
            <a:extLst>
              <a:ext uri="{FF2B5EF4-FFF2-40B4-BE49-F238E27FC236}">
                <a16:creationId xmlns:a16="http://schemas.microsoft.com/office/drawing/2014/main" id="{612003DF-812E-274A-1E07-1DFEEC50E9AF}"/>
              </a:ext>
            </a:extLst>
          </p:cNvPr>
          <p:cNvSpPr/>
          <p:nvPr/>
        </p:nvSpPr>
        <p:spPr>
          <a:xfrm>
            <a:off x="3812947" y="4789730"/>
            <a:ext cx="940199" cy="551785"/>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‘24</a:t>
            </a:r>
          </a:p>
        </p:txBody>
      </p:sp>
      <p:sp>
        <p:nvSpPr>
          <p:cNvPr id="115" name="Rectangle 114">
            <a:extLst>
              <a:ext uri="{FF2B5EF4-FFF2-40B4-BE49-F238E27FC236}">
                <a16:creationId xmlns:a16="http://schemas.microsoft.com/office/drawing/2014/main" id="{D4678D9B-8981-F5C3-061D-C2B8D09D2C32}"/>
              </a:ext>
            </a:extLst>
          </p:cNvPr>
          <p:cNvSpPr/>
          <p:nvPr/>
        </p:nvSpPr>
        <p:spPr>
          <a:xfrm>
            <a:off x="4539524" y="4402360"/>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16" name="Rectangle 115">
            <a:extLst>
              <a:ext uri="{FF2B5EF4-FFF2-40B4-BE49-F238E27FC236}">
                <a16:creationId xmlns:a16="http://schemas.microsoft.com/office/drawing/2014/main" id="{7157733C-38E2-42A9-D98A-A54F6E51F789}"/>
              </a:ext>
            </a:extLst>
          </p:cNvPr>
          <p:cNvSpPr/>
          <p:nvPr/>
        </p:nvSpPr>
        <p:spPr>
          <a:xfrm>
            <a:off x="3751802" y="5174401"/>
            <a:ext cx="1005840" cy="365760"/>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End of 3 Year Inv. Period</a:t>
            </a:r>
          </a:p>
        </p:txBody>
      </p:sp>
      <p:sp>
        <p:nvSpPr>
          <p:cNvPr id="117" name="Rectangle 116">
            <a:extLst>
              <a:ext uri="{FF2B5EF4-FFF2-40B4-BE49-F238E27FC236}">
                <a16:creationId xmlns:a16="http://schemas.microsoft.com/office/drawing/2014/main" id="{9586FE49-C228-D8DA-C93A-89020307EF61}"/>
              </a:ext>
            </a:extLst>
          </p:cNvPr>
          <p:cNvSpPr/>
          <p:nvPr/>
        </p:nvSpPr>
        <p:spPr>
          <a:xfrm>
            <a:off x="4683360"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Oct ‘24</a:t>
            </a:r>
          </a:p>
        </p:txBody>
      </p:sp>
      <p:sp>
        <p:nvSpPr>
          <p:cNvPr id="118" name="Rectangle 117">
            <a:extLst>
              <a:ext uri="{FF2B5EF4-FFF2-40B4-BE49-F238E27FC236}">
                <a16:creationId xmlns:a16="http://schemas.microsoft.com/office/drawing/2014/main" id="{D1B47A64-FC81-9A4E-3E05-F1A163D28BD2}"/>
              </a:ext>
            </a:extLst>
          </p:cNvPr>
          <p:cNvSpPr/>
          <p:nvPr/>
        </p:nvSpPr>
        <p:spPr>
          <a:xfrm>
            <a:off x="5123065" y="4402360"/>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19" name="Rectangle 118">
            <a:extLst>
              <a:ext uri="{FF2B5EF4-FFF2-40B4-BE49-F238E27FC236}">
                <a16:creationId xmlns:a16="http://schemas.microsoft.com/office/drawing/2014/main" id="{47E0F729-534F-FB83-1C84-038BD204BE6E}"/>
              </a:ext>
            </a:extLst>
          </p:cNvPr>
          <p:cNvSpPr/>
          <p:nvPr/>
        </p:nvSpPr>
        <p:spPr>
          <a:xfrm>
            <a:off x="4683360" y="5174401"/>
            <a:ext cx="940199"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+6 Months Extension</a:t>
            </a:r>
          </a:p>
        </p:txBody>
      </p:sp>
      <p:sp>
        <p:nvSpPr>
          <p:cNvPr id="120" name="Arrow: Down 119">
            <a:extLst>
              <a:ext uri="{FF2B5EF4-FFF2-40B4-BE49-F238E27FC236}">
                <a16:creationId xmlns:a16="http://schemas.microsoft.com/office/drawing/2014/main" id="{31855580-D2C2-3818-50D3-AFB315F8C189}"/>
              </a:ext>
            </a:extLst>
          </p:cNvPr>
          <p:cNvSpPr/>
          <p:nvPr/>
        </p:nvSpPr>
        <p:spPr>
          <a:xfrm>
            <a:off x="5638030" y="3483857"/>
            <a:ext cx="365760" cy="731520"/>
          </a:xfrm>
          <a:prstGeom prst="downArrow">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1" name="Rectangle 120">
            <a:extLst>
              <a:ext uri="{FF2B5EF4-FFF2-40B4-BE49-F238E27FC236}">
                <a16:creationId xmlns:a16="http://schemas.microsoft.com/office/drawing/2014/main" id="{B9243A79-29FD-9CB4-B3C6-EB8123FD7041}"/>
              </a:ext>
            </a:extLst>
          </p:cNvPr>
          <p:cNvSpPr/>
          <p:nvPr/>
        </p:nvSpPr>
        <p:spPr>
          <a:xfrm>
            <a:off x="5180830" y="3178007"/>
            <a:ext cx="1280160" cy="30434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C00000"/>
                </a:solidFill>
                <a:effectLst/>
                <a:uLnTx/>
                <a:uFillTx/>
                <a:latin typeface="Gilroy" panose="00000500000000000000"/>
                <a:ea typeface="Lato" panose="020F0502020204030203" pitchFamily="34" charset="0"/>
                <a:cs typeface="Lato" panose="020F0502020204030203" pitchFamily="34" charset="0"/>
              </a:rPr>
              <a:t>We are here</a:t>
            </a:r>
            <a:endParaRPr kumimoji="0" lang="en-US" sz="1200" b="0" i="0" u="none" strike="noStrike" kern="0" cap="none" spc="0" normalizeH="0" baseline="0" noProof="0">
              <a:ln>
                <a:noFill/>
              </a:ln>
              <a:solidFill>
                <a:srgbClr val="C00000"/>
              </a:solidFill>
              <a:effectLst/>
              <a:uLnTx/>
              <a:uFillTx/>
              <a:latin typeface="Gilroy" panose="0000050000000000000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1196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92F88-DC0B-55E7-37F1-DD21DF691F0E}"/>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E3A7D5-7D17-1E9E-A157-5C6A432AF96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80E3A7D5-7D17-1E9E-A157-5C6A432AF96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1371BC-DBAF-DF8E-D6B9-6D7DA270ACC3}"/>
              </a:ext>
            </a:extLst>
          </p:cNvPr>
          <p:cNvSpPr>
            <a:spLocks noGrp="1"/>
          </p:cNvSpPr>
          <p:nvPr>
            <p:ph type="title"/>
          </p:nvPr>
        </p:nvSpPr>
        <p:spPr>
          <a:xfrm>
            <a:off x="762000" y="546100"/>
            <a:ext cx="10072688" cy="685800"/>
          </a:xfrm>
        </p:spPr>
        <p:txBody>
          <a:bodyPr vert="horz">
            <a:normAutofit/>
          </a:bodyPr>
          <a:lstStyle/>
          <a:p>
            <a:r>
              <a:rPr lang="en-US"/>
              <a:t>Fund Forecast </a:t>
            </a:r>
            <a:r>
              <a:rPr lang="en-US" b="0"/>
              <a:t>| Identified Dispositions</a:t>
            </a:r>
          </a:p>
        </p:txBody>
      </p:sp>
      <p:graphicFrame>
        <p:nvGraphicFramePr>
          <p:cNvPr id="3" name="Table 2">
            <a:extLst>
              <a:ext uri="{FF2B5EF4-FFF2-40B4-BE49-F238E27FC236}">
                <a16:creationId xmlns:a16="http://schemas.microsoft.com/office/drawing/2014/main" id="{7B909794-285E-30C4-E33F-6FA9891DDEE6}"/>
              </a:ext>
            </a:extLst>
          </p:cNvPr>
          <p:cNvGraphicFramePr>
            <a:graphicFrameLocks noGrp="1"/>
          </p:cNvGraphicFramePr>
          <p:nvPr>
            <p:extLst>
              <p:ext uri="{D42A27DB-BD31-4B8C-83A1-F6EECF244321}">
                <p14:modId xmlns:p14="http://schemas.microsoft.com/office/powerpoint/2010/main" val="2479151192"/>
              </p:ext>
            </p:extLst>
          </p:nvPr>
        </p:nvGraphicFramePr>
        <p:xfrm>
          <a:off x="762000" y="2658269"/>
          <a:ext cx="6369655" cy="3657600"/>
        </p:xfrm>
        <a:graphic>
          <a:graphicData uri="http://schemas.openxmlformats.org/drawingml/2006/table">
            <a:tbl>
              <a:tblPr/>
              <a:tblGrid>
                <a:gridCol w="2894935">
                  <a:extLst>
                    <a:ext uri="{9D8B030D-6E8A-4147-A177-3AD203B41FA5}">
                      <a16:colId xmlns:a16="http://schemas.microsoft.com/office/drawing/2014/main" val="74985616"/>
                    </a:ext>
                  </a:extLst>
                </a:gridCol>
                <a:gridCol w="1005840">
                  <a:extLst>
                    <a:ext uri="{9D8B030D-6E8A-4147-A177-3AD203B41FA5}">
                      <a16:colId xmlns:a16="http://schemas.microsoft.com/office/drawing/2014/main" val="2397359608"/>
                    </a:ext>
                  </a:extLst>
                </a:gridCol>
                <a:gridCol w="1188720">
                  <a:extLst>
                    <a:ext uri="{9D8B030D-6E8A-4147-A177-3AD203B41FA5}">
                      <a16:colId xmlns:a16="http://schemas.microsoft.com/office/drawing/2014/main" val="2661885076"/>
                    </a:ext>
                  </a:extLst>
                </a:gridCol>
                <a:gridCol w="1280160">
                  <a:extLst>
                    <a:ext uri="{9D8B030D-6E8A-4147-A177-3AD203B41FA5}">
                      <a16:colId xmlns:a16="http://schemas.microsoft.com/office/drawing/2014/main" val="3706685814"/>
                    </a:ext>
                  </a:extLst>
                </a:gridCol>
              </a:tblGrid>
              <a:tr h="182880">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Asset Name</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1">
                        <a:lumMod val="75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Area (SF)</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Sales Price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Disposition Date</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846643218"/>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420 Benigno Boulevard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53.1k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157337"/>
                  </a:ext>
                </a:extLst>
              </a:tr>
              <a:tr h="182880">
                <a:tc>
                  <a:txBody>
                    <a:bodyPr/>
                    <a:lstStyle/>
                    <a:p>
                      <a:pPr lvl="1" algn="l" fontAlgn="b"/>
                      <a:r>
                        <a:rPr lang="en-US" sz="1100" b="0" i="1" u="none" strike="noStrike">
                          <a:solidFill>
                            <a:srgbClr val="000000"/>
                          </a:solidFill>
                          <a:effectLst/>
                          <a:latin typeface="Gilroy" panose="00000500000000000000"/>
                        </a:rPr>
                        <a:t>440 Benigno Boulevard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42.9k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$5.7M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21961648"/>
                  </a:ext>
                </a:extLst>
              </a:tr>
              <a:tr h="182880">
                <a:tc>
                  <a:txBody>
                    <a:bodyPr/>
                    <a:lstStyle/>
                    <a:p>
                      <a:pPr lvl="1" algn="l" fontAlgn="b"/>
                      <a:r>
                        <a:rPr lang="en-US" sz="1100" b="0" i="1" u="none" strike="noStrike">
                          <a:solidFill>
                            <a:srgbClr val="000000"/>
                          </a:solidFill>
                          <a:effectLst/>
                          <a:latin typeface="Gilroy" panose="00000500000000000000"/>
                        </a:rPr>
                        <a:t>900 Kennedy Boulevard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41.5k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$6.4M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92344329"/>
                  </a:ext>
                </a:extLst>
              </a:tr>
              <a:tr h="182880">
                <a:tc>
                  <a:txBody>
                    <a:bodyPr/>
                    <a:lstStyle/>
                    <a:p>
                      <a:pPr lvl="1" algn="l" fontAlgn="b"/>
                      <a:r>
                        <a:rPr lang="en-US" sz="1100" b="0" i="1" u="none" strike="noStrike">
                          <a:solidFill>
                            <a:srgbClr val="000000"/>
                          </a:solidFill>
                          <a:effectLst/>
                          <a:latin typeface="Gilroy" panose="00000500000000000000"/>
                        </a:rPr>
                        <a:t>6900 River Road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22.7k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$3.1M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8178125"/>
                  </a:ext>
                </a:extLst>
              </a:tr>
              <a:tr h="182880">
                <a:tc>
                  <a:txBody>
                    <a:bodyPr/>
                    <a:lstStyle/>
                    <a:p>
                      <a:pPr lvl="1" algn="l" fontAlgn="b"/>
                      <a:r>
                        <a:rPr lang="en-US" sz="1100" b="0" i="1" u="none" strike="noStrike">
                          <a:solidFill>
                            <a:srgbClr val="000000"/>
                          </a:solidFill>
                          <a:effectLst/>
                          <a:latin typeface="Gilroy" panose="00000500000000000000"/>
                        </a:rPr>
                        <a:t>1211 Ford Road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106.0k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$12.5M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7/31/2025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33706962"/>
                  </a:ext>
                </a:extLst>
              </a:tr>
              <a:tr h="182880">
                <a:tc>
                  <a:txBody>
                    <a:bodyPr/>
                    <a:lstStyle/>
                    <a:p>
                      <a:pPr lvl="1" algn="l" fontAlgn="b"/>
                      <a:r>
                        <a:rPr lang="en-US" sz="1100" b="0" i="1" u="none" strike="noStrike">
                          <a:solidFill>
                            <a:srgbClr val="000000"/>
                          </a:solidFill>
                          <a:effectLst/>
                          <a:latin typeface="Gilroy" panose="00000500000000000000"/>
                        </a:rPr>
                        <a:t>3350 Hamilton Boulevard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86.5k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$8.1M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38427030"/>
                  </a:ext>
                </a:extLst>
              </a:tr>
              <a:tr h="182880">
                <a:tc>
                  <a:txBody>
                    <a:bodyPr/>
                    <a:lstStyle/>
                    <a:p>
                      <a:pPr lvl="1" algn="l" fontAlgn="b"/>
                      <a:r>
                        <a:rPr lang="en-US" sz="1100" b="0" i="1" u="none" strike="noStrike">
                          <a:solidFill>
                            <a:srgbClr val="000000"/>
                          </a:solidFill>
                          <a:effectLst/>
                          <a:latin typeface="Gilroy" panose="00000500000000000000"/>
                        </a:rPr>
                        <a:t>4728 Goldfield Drive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77.7k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$10.1M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00607678"/>
                  </a:ext>
                </a:extLst>
              </a:tr>
              <a:tr h="182880">
                <a:tc>
                  <a:txBody>
                    <a:bodyPr/>
                    <a:lstStyle/>
                    <a:p>
                      <a:pPr lvl="1" algn="l" fontAlgn="b"/>
                      <a:r>
                        <a:rPr lang="en-US" sz="1100" b="0" i="1" u="none" strike="noStrike">
                          <a:solidFill>
                            <a:srgbClr val="000000"/>
                          </a:solidFill>
                          <a:effectLst/>
                          <a:latin typeface="Gilroy" panose="00000500000000000000"/>
                        </a:rPr>
                        <a:t>1000 E 87th St*</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34.3k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$2.1M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8/31/2025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63530111"/>
                  </a:ext>
                </a:extLst>
              </a:tr>
              <a:tr h="182880">
                <a:tc>
                  <a:txBody>
                    <a:bodyPr/>
                    <a:lstStyle/>
                    <a:p>
                      <a:pPr lvl="1" algn="l" fontAlgn="b"/>
                      <a:r>
                        <a:rPr lang="en-US" sz="1100" b="0" i="1" u="none" strike="noStrike">
                          <a:solidFill>
                            <a:srgbClr val="000000"/>
                          </a:solidFill>
                          <a:effectLst/>
                          <a:latin typeface="Gilroy" panose="00000500000000000000"/>
                        </a:rPr>
                        <a:t>3040 - 3050 E 14th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11.5k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$1.3M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10/31/2025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19101952"/>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3045 - 3065 Switzer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17.9k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$2.1M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10/31/2025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2237911"/>
                  </a:ext>
                </a:extLst>
              </a:tr>
              <a:tr h="182880">
                <a:tc>
                  <a:txBody>
                    <a:bodyPr/>
                    <a:lstStyle/>
                    <a:p>
                      <a:pPr lvl="1" algn="l" fontAlgn="b"/>
                      <a:r>
                        <a:rPr lang="en-US" sz="1100" b="0" i="1" u="none" strike="noStrike">
                          <a:solidFill>
                            <a:srgbClr val="000000"/>
                          </a:solidFill>
                          <a:effectLst/>
                          <a:latin typeface="Gilroy" panose="00000500000000000000"/>
                        </a:rPr>
                        <a:t>1149 - 1161 Rarig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28.8k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$3.3M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11/30/2025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347619"/>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3000 - 3004 E 14th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61.9k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11/30/2025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11526184"/>
                  </a:ext>
                </a:extLst>
              </a:tr>
              <a:tr h="182880">
                <a:tc>
                  <a:txBody>
                    <a:bodyPr/>
                    <a:lstStyle/>
                    <a:p>
                      <a:pPr algn="r" fontAlgn="ctr"/>
                      <a:r>
                        <a:rPr lang="en-US" sz="1200" b="1" i="0" u="none" strike="noStrike">
                          <a:solidFill>
                            <a:srgbClr val="3A3838"/>
                          </a:solidFill>
                          <a:effectLst/>
                          <a:latin typeface="Gilroy" panose="00000500000000000000"/>
                        </a:rPr>
                        <a:t>Total</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585.8K SF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$68.8M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endParaRPr lang="en-US" sz="1100" b="1" i="0" u="none" strike="noStrike">
                        <a:solidFill>
                          <a:srgbClr val="000000"/>
                        </a:solidFill>
                        <a:effectLst/>
                        <a:latin typeface="Gilroy" panose="0000050000000000000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2568828"/>
                  </a:ext>
                </a:extLst>
              </a:tr>
            </a:tbl>
          </a:graphicData>
        </a:graphic>
      </p:graphicFrame>
      <p:graphicFrame>
        <p:nvGraphicFramePr>
          <p:cNvPr id="5" name="Table 4">
            <a:extLst>
              <a:ext uri="{FF2B5EF4-FFF2-40B4-BE49-F238E27FC236}">
                <a16:creationId xmlns:a16="http://schemas.microsoft.com/office/drawing/2014/main" id="{AD3481BA-4A19-6F54-FFA5-F7B8717BEDF1}"/>
              </a:ext>
            </a:extLst>
          </p:cNvPr>
          <p:cNvGraphicFramePr>
            <a:graphicFrameLocks noGrp="1"/>
          </p:cNvGraphicFramePr>
          <p:nvPr>
            <p:extLst>
              <p:ext uri="{D42A27DB-BD31-4B8C-83A1-F6EECF244321}">
                <p14:modId xmlns:p14="http://schemas.microsoft.com/office/powerpoint/2010/main" val="3356619270"/>
              </p:ext>
            </p:extLst>
          </p:nvPr>
        </p:nvGraphicFramePr>
        <p:xfrm>
          <a:off x="7772399" y="2658269"/>
          <a:ext cx="3200400" cy="1645920"/>
        </p:xfrm>
        <a:graphic>
          <a:graphicData uri="http://schemas.openxmlformats.org/drawingml/2006/table">
            <a:tbl>
              <a:tblPr/>
              <a:tblGrid>
                <a:gridCol w="1371600">
                  <a:extLst>
                    <a:ext uri="{9D8B030D-6E8A-4147-A177-3AD203B41FA5}">
                      <a16:colId xmlns:a16="http://schemas.microsoft.com/office/drawing/2014/main" val="875189718"/>
                    </a:ext>
                  </a:extLst>
                </a:gridCol>
                <a:gridCol w="914400">
                  <a:extLst>
                    <a:ext uri="{9D8B030D-6E8A-4147-A177-3AD203B41FA5}">
                      <a16:colId xmlns:a16="http://schemas.microsoft.com/office/drawing/2014/main" val="1492337528"/>
                    </a:ext>
                  </a:extLst>
                </a:gridCol>
                <a:gridCol w="914400">
                  <a:extLst>
                    <a:ext uri="{9D8B030D-6E8A-4147-A177-3AD203B41FA5}">
                      <a16:colId xmlns:a16="http://schemas.microsoft.com/office/drawing/2014/main" val="83631908"/>
                    </a:ext>
                  </a:extLst>
                </a:gridCol>
              </a:tblGrid>
              <a:tr h="274320">
                <a:tc>
                  <a:txBody>
                    <a:bodyPr/>
                    <a:lstStyle/>
                    <a:p>
                      <a:pPr algn="l" fontAlgn="b"/>
                      <a:r>
                        <a:rPr lang="en-US" sz="1200" b="1" i="0" u="none" strike="noStrike">
                          <a:solidFill>
                            <a:schemeClr val="bg1"/>
                          </a:solidFill>
                          <a:effectLst/>
                          <a:latin typeface="Gilroy" panose="00000500000000000000"/>
                        </a:rPr>
                        <a:t>Period</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fontAlgn="b"/>
                      <a:r>
                        <a:rPr lang="en-US" sz="1200" b="1" i="1" u="none" strike="noStrike">
                          <a:solidFill>
                            <a:schemeClr val="bg1"/>
                          </a:solidFill>
                          <a:effectLst/>
                          <a:latin typeface="Gilroy" panose="00000500000000000000"/>
                        </a:rPr>
                        <a:t>Sales Price</a:t>
                      </a:r>
                    </a:p>
                  </a:txBody>
                  <a:tcPr anchor="b">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fontAlgn="b"/>
                      <a:r>
                        <a:rPr lang="en-US" sz="1200" b="1" i="1" u="none" strike="noStrike">
                          <a:solidFill>
                            <a:schemeClr val="bg1"/>
                          </a:solidFill>
                          <a:effectLst/>
                          <a:latin typeface="Gilroy" panose="00000500000000000000"/>
                        </a:rPr>
                        <a:t>Area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747116564"/>
                  </a:ext>
                </a:extLst>
              </a:tr>
              <a:tr h="274320">
                <a:tc>
                  <a:txBody>
                    <a:bodyPr/>
                    <a:lstStyle/>
                    <a:p>
                      <a:pPr algn="l" fontAlgn="b"/>
                      <a:r>
                        <a:rPr lang="en-US" sz="1200" b="1" i="1" u="none" strike="noStrike">
                          <a:solidFill>
                            <a:srgbClr val="000000"/>
                          </a:solidFill>
                          <a:effectLst/>
                          <a:latin typeface="Gilroy" panose="00000500000000000000"/>
                        </a:rPr>
                        <a:t>Inception to Date</a:t>
                      </a:r>
                    </a:p>
                  </a:txBody>
                  <a:tcPr anchor="b">
                    <a:lnL w="12700" cap="flat" cmpd="sng" algn="ctr">
                      <a:solidFill>
                        <a:schemeClr val="tx1"/>
                      </a:solidFill>
                      <a:prstDash val="solid"/>
                      <a:round/>
                      <a:headEnd type="none" w="med" len="med"/>
                      <a:tailEnd type="none" w="med" len="med"/>
                    </a:lnL>
                    <a:lnR>
                      <a:noFill/>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1" u="none" strike="noStrike">
                          <a:solidFill>
                            <a:srgbClr val="000000"/>
                          </a:solidFill>
                          <a:effectLst/>
                          <a:latin typeface="Gilroy" panose="00000500000000000000"/>
                        </a:rPr>
                        <a:t>$132.3M</a:t>
                      </a:r>
                    </a:p>
                  </a:txBody>
                  <a:tcPr anchor="b">
                    <a:lnL w="12700" cap="flat" cmpd="sng" algn="ctr">
                      <a:noFill/>
                      <a:prstDash val="solid"/>
                      <a:round/>
                      <a:headEnd type="none" w="med" len="med"/>
                      <a:tailEnd type="none" w="med" len="med"/>
                    </a:lnL>
                    <a:lnR>
                      <a:noFill/>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1" u="none" strike="noStrike">
                          <a:solidFill>
                            <a:srgbClr val="000000"/>
                          </a:solidFill>
                          <a:effectLst/>
                          <a:latin typeface="Gilroy" panose="00000500000000000000"/>
                        </a:rPr>
                        <a:t>1.6M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46736489"/>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Q2 2025</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$22.3M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160.2K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1797584"/>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Q3 2025</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$32.7M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304.6K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2850646"/>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Q4 2025</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$13.8M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120.1K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164898"/>
                  </a:ext>
                </a:extLst>
              </a:tr>
              <a:tr h="274320">
                <a:tc>
                  <a:txBody>
                    <a:bodyPr/>
                    <a:lstStyle/>
                    <a:p>
                      <a:pPr algn="l" fontAlgn="b"/>
                      <a:r>
                        <a:rPr lang="en-US" sz="1200" b="1" i="0" u="none" strike="noStrike">
                          <a:solidFill>
                            <a:srgbClr val="000000"/>
                          </a:solidFill>
                          <a:effectLst/>
                          <a:latin typeface="Gilroy" panose="00000500000000000000"/>
                        </a:rPr>
                        <a:t>Total</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$201.1M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2.2M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76660363"/>
                  </a:ext>
                </a:extLst>
              </a:tr>
            </a:tbl>
          </a:graphicData>
        </a:graphic>
      </p:graphicFrame>
      <p:sp>
        <p:nvSpPr>
          <p:cNvPr id="6" name="Rectangle 5">
            <a:extLst>
              <a:ext uri="{FF2B5EF4-FFF2-40B4-BE49-F238E27FC236}">
                <a16:creationId xmlns:a16="http://schemas.microsoft.com/office/drawing/2014/main" id="{0D1BC38C-7E6F-F44A-E738-2B689D0D0062}"/>
              </a:ext>
            </a:extLst>
          </p:cNvPr>
          <p:cNvSpPr/>
          <p:nvPr/>
        </p:nvSpPr>
        <p:spPr>
          <a:xfrm>
            <a:off x="762555" y="1188720"/>
            <a:ext cx="1645920" cy="8543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BA9BB8B9-3423-0246-8E2B-01205D1D0705}"/>
              </a:ext>
            </a:extLst>
          </p:cNvPr>
          <p:cNvGrpSpPr/>
          <p:nvPr/>
        </p:nvGrpSpPr>
        <p:grpSpPr>
          <a:xfrm>
            <a:off x="2482140" y="1387316"/>
            <a:ext cx="457200" cy="457200"/>
            <a:chOff x="9081452" y="2331966"/>
            <a:chExt cx="602714" cy="594360"/>
          </a:xfrm>
        </p:grpSpPr>
        <p:sp>
          <p:nvSpPr>
            <p:cNvPr id="16" name="Oval 15">
              <a:extLst>
                <a:ext uri="{FF2B5EF4-FFF2-40B4-BE49-F238E27FC236}">
                  <a16:creationId xmlns:a16="http://schemas.microsoft.com/office/drawing/2014/main" id="{77213721-F5BF-8F87-D131-CC3F47A7AD21}"/>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322BDD51-82ED-BFC5-70F3-E3DBB42A0040}"/>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3805EBD8-281D-5671-A8A7-31EB565814AC}"/>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F864D34-C1A9-CD86-0862-2B5F0649FBC8}"/>
              </a:ext>
            </a:extLst>
          </p:cNvPr>
          <p:cNvSpPr/>
          <p:nvPr/>
        </p:nvSpPr>
        <p:spPr>
          <a:xfrm>
            <a:off x="3013005" y="1188720"/>
            <a:ext cx="8321040" cy="8543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There have been </a:t>
            </a:r>
            <a:r>
              <a:rPr lang="en-US" sz="1200" b="1">
                <a:solidFill>
                  <a:schemeClr val="tx1"/>
                </a:solidFill>
                <a:latin typeface="Gilroy" panose="00000500000000000000"/>
                <a:ea typeface="Lato" panose="020F0502020204030203" pitchFamily="34" charset="0"/>
                <a:cs typeface="Lato" panose="020F0502020204030203" pitchFamily="34" charset="0"/>
              </a:rPr>
              <a:t>18 dispositions in the fund to date, with a total sales price of ~$132.3M </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model assumes </a:t>
            </a:r>
            <a:r>
              <a:rPr lang="en-US" sz="1200" b="1">
                <a:solidFill>
                  <a:schemeClr val="tx1"/>
                </a:solidFill>
                <a:latin typeface="Gilroy" panose="00000500000000000000"/>
                <a:ea typeface="Lato" panose="020F0502020204030203" pitchFamily="34" charset="0"/>
                <a:cs typeface="Lato" panose="020F0502020204030203" pitchFamily="34" charset="0"/>
              </a:rPr>
              <a:t>12 dispositions in 2025 totaling ~$68.8M of sales price</a:t>
            </a:r>
            <a:r>
              <a:rPr lang="en-US" sz="1200">
                <a:solidFill>
                  <a:schemeClr val="tx1"/>
                </a:solidFill>
                <a:latin typeface="Gilroy" panose="00000500000000000000"/>
                <a:ea typeface="Lato" panose="020F0502020204030203" pitchFamily="34" charset="0"/>
                <a:cs typeface="Lato" panose="020F0502020204030203" pitchFamily="34" charset="0"/>
              </a:rPr>
              <a:t>, largely misfits with quality or location issues</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Investments Team has </a:t>
            </a:r>
            <a:r>
              <a:rPr lang="en-US" sz="1200" b="1">
                <a:solidFill>
                  <a:schemeClr val="tx1"/>
                </a:solidFill>
                <a:latin typeface="Gilroy" panose="00000500000000000000"/>
                <a:ea typeface="Lato" panose="020F0502020204030203" pitchFamily="34" charset="0"/>
                <a:cs typeface="Lato" panose="020F0502020204030203" pitchFamily="34" charset="0"/>
              </a:rPr>
              <a:t>identified an additional 12 assets for disposition in 2026 and on, </a:t>
            </a:r>
            <a:r>
              <a:rPr lang="en-US" sz="1200">
                <a:solidFill>
                  <a:schemeClr val="tx1"/>
                </a:solidFill>
                <a:latin typeface="Gilroy" panose="00000500000000000000"/>
                <a:ea typeface="Lato" panose="020F0502020204030203" pitchFamily="34" charset="0"/>
                <a:cs typeface="Lato" panose="020F0502020204030203" pitchFamily="34" charset="0"/>
              </a:rPr>
              <a:t>those are not modeled here</a:t>
            </a:r>
          </a:p>
        </p:txBody>
      </p:sp>
      <p:sp>
        <p:nvSpPr>
          <p:cNvPr id="20" name="TextBox 19">
            <a:extLst>
              <a:ext uri="{FF2B5EF4-FFF2-40B4-BE49-F238E27FC236}">
                <a16:creationId xmlns:a16="http://schemas.microsoft.com/office/drawing/2014/main" id="{DD554CBF-B81C-A62A-2D49-B8A4298FEBDF}"/>
              </a:ext>
            </a:extLst>
          </p:cNvPr>
          <p:cNvSpPr txBox="1"/>
          <p:nvPr/>
        </p:nvSpPr>
        <p:spPr>
          <a:xfrm>
            <a:off x="762000" y="6439564"/>
            <a:ext cx="1999236" cy="246221"/>
          </a:xfrm>
          <a:prstGeom prst="rect">
            <a:avLst/>
          </a:prstGeom>
          <a:noFill/>
        </p:spPr>
        <p:txBody>
          <a:bodyPr wrap="square" lIns="0" rIns="0" rtlCol="0">
            <a:spAutoFit/>
          </a:bodyPr>
          <a:lstStyle/>
          <a:p>
            <a:r>
              <a:rPr lang="en-US" sz="1000" i="1">
                <a:latin typeface="Gilroy" panose="00000500000000000000"/>
                <a:cs typeface="Arial" panose="020B0604020202020204" pitchFamily="34" charset="0"/>
              </a:rPr>
              <a:t>*Sale Price derived from Q1 2025 FMV</a:t>
            </a:r>
          </a:p>
        </p:txBody>
      </p:sp>
      <p:sp>
        <p:nvSpPr>
          <p:cNvPr id="4" name="TextBox 3">
            <a:extLst>
              <a:ext uri="{FF2B5EF4-FFF2-40B4-BE49-F238E27FC236}">
                <a16:creationId xmlns:a16="http://schemas.microsoft.com/office/drawing/2014/main" id="{2420C0B4-D1E3-6AC9-85F5-5538F3C102ED}"/>
              </a:ext>
            </a:extLst>
          </p:cNvPr>
          <p:cNvSpPr txBox="1"/>
          <p:nvPr/>
        </p:nvSpPr>
        <p:spPr>
          <a:xfrm>
            <a:off x="2783387" y="2226626"/>
            <a:ext cx="2326879" cy="338554"/>
          </a:xfrm>
          <a:prstGeom prst="rect">
            <a:avLst/>
          </a:prstGeom>
          <a:noFill/>
        </p:spPr>
        <p:txBody>
          <a:bodyPr wrap="square" rtlCol="0">
            <a:spAutoFit/>
          </a:bodyPr>
          <a:lstStyle/>
          <a:p>
            <a:r>
              <a:rPr lang="en-US" sz="1600" b="1" i="1">
                <a:solidFill>
                  <a:schemeClr val="tx1">
                    <a:lumMod val="75000"/>
                    <a:lumOff val="25000"/>
                  </a:schemeClr>
                </a:solidFill>
                <a:latin typeface="Gilroy" panose="00000500000000000000"/>
              </a:rPr>
              <a:t>Forecasted Dispositions</a:t>
            </a:r>
          </a:p>
        </p:txBody>
      </p:sp>
      <p:sp>
        <p:nvSpPr>
          <p:cNvPr id="7" name="TextBox 6">
            <a:extLst>
              <a:ext uri="{FF2B5EF4-FFF2-40B4-BE49-F238E27FC236}">
                <a16:creationId xmlns:a16="http://schemas.microsoft.com/office/drawing/2014/main" id="{5262F438-790A-E3EC-A9CC-B3FC62EF25F6}"/>
              </a:ext>
            </a:extLst>
          </p:cNvPr>
          <p:cNvSpPr txBox="1"/>
          <p:nvPr/>
        </p:nvSpPr>
        <p:spPr>
          <a:xfrm>
            <a:off x="7870807" y="2226626"/>
            <a:ext cx="3003585" cy="338554"/>
          </a:xfrm>
          <a:prstGeom prst="rect">
            <a:avLst/>
          </a:prstGeom>
          <a:noFill/>
        </p:spPr>
        <p:txBody>
          <a:bodyPr wrap="square" rtlCol="0">
            <a:spAutoFit/>
          </a:bodyPr>
          <a:lstStyle/>
          <a:p>
            <a:r>
              <a:rPr lang="en-US" sz="1600" b="1" i="1">
                <a:solidFill>
                  <a:schemeClr val="tx1">
                    <a:lumMod val="75000"/>
                    <a:lumOff val="25000"/>
                  </a:schemeClr>
                </a:solidFill>
                <a:latin typeface="Gilroy" panose="00000500000000000000"/>
              </a:rPr>
              <a:t>Actual &amp; Forecasted Dispositions</a:t>
            </a:r>
          </a:p>
        </p:txBody>
      </p:sp>
    </p:spTree>
    <p:extLst>
      <p:ext uri="{BB962C8B-B14F-4D97-AF65-F5344CB8AC3E}">
        <p14:creationId xmlns:p14="http://schemas.microsoft.com/office/powerpoint/2010/main" val="408281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F327F8D-C07C-1686-2A57-472811EAFF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935E69-8D23-B0DA-EE18-3DE5B157EC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D1D3478-D546-6CC9-2FDC-2C87C7DB790C}"/>
              </a:ext>
            </a:extLst>
          </p:cNvPr>
          <p:cNvSpPr>
            <a:spLocks noGrp="1"/>
          </p:cNvSpPr>
          <p:nvPr>
            <p:ph type="title"/>
          </p:nvPr>
        </p:nvSpPr>
        <p:spPr/>
        <p:txBody>
          <a:bodyPr/>
          <a:lstStyle/>
          <a:p>
            <a:r>
              <a:rPr lang="en-US"/>
              <a:t>Fund Forecast </a:t>
            </a:r>
            <a:r>
              <a:rPr lang="en-US" b="0"/>
              <a:t>| Yield on Cost Trends</a:t>
            </a:r>
          </a:p>
        </p:txBody>
      </p:sp>
      <p:sp>
        <p:nvSpPr>
          <p:cNvPr id="8" name="Rectangle 7">
            <a:extLst>
              <a:ext uri="{FF2B5EF4-FFF2-40B4-BE49-F238E27FC236}">
                <a16:creationId xmlns:a16="http://schemas.microsoft.com/office/drawing/2014/main" id="{2E5FFEA4-0BEC-B01B-0554-0756AA6420EB}"/>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0" name="Group 9">
            <a:extLst>
              <a:ext uri="{FF2B5EF4-FFF2-40B4-BE49-F238E27FC236}">
                <a16:creationId xmlns:a16="http://schemas.microsoft.com/office/drawing/2014/main" id="{57B4E539-E0B9-F333-8967-7762E39D1EDC}"/>
              </a:ext>
            </a:extLst>
          </p:cNvPr>
          <p:cNvGrpSpPr/>
          <p:nvPr/>
        </p:nvGrpSpPr>
        <p:grpSpPr>
          <a:xfrm>
            <a:off x="2667657" y="1391221"/>
            <a:ext cx="468989" cy="457200"/>
            <a:chOff x="9083709" y="2630560"/>
            <a:chExt cx="594360" cy="594359"/>
          </a:xfrm>
        </p:grpSpPr>
        <p:sp>
          <p:nvSpPr>
            <p:cNvPr id="13" name="Oval 12">
              <a:extLst>
                <a:ext uri="{FF2B5EF4-FFF2-40B4-BE49-F238E27FC236}">
                  <a16:creationId xmlns:a16="http://schemas.microsoft.com/office/drawing/2014/main" id="{1E69ADDA-E78B-57B4-D173-F428079B992A}"/>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5" name="Arrow: Chevron 14">
              <a:extLst>
                <a:ext uri="{FF2B5EF4-FFF2-40B4-BE49-F238E27FC236}">
                  <a16:creationId xmlns:a16="http://schemas.microsoft.com/office/drawing/2014/main" id="{B43A5C93-8786-9F5F-0708-B8CBADEAB5E6}"/>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6" name="Arrow: Chevron 15">
              <a:extLst>
                <a:ext uri="{FF2B5EF4-FFF2-40B4-BE49-F238E27FC236}">
                  <a16:creationId xmlns:a16="http://schemas.microsoft.com/office/drawing/2014/main" id="{4D310DC8-B4B5-573C-2302-167B0E30CCE8}"/>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7" name="Rectangle 16">
            <a:extLst>
              <a:ext uri="{FF2B5EF4-FFF2-40B4-BE49-F238E27FC236}">
                <a16:creationId xmlns:a16="http://schemas.microsoft.com/office/drawing/2014/main" id="{A88B8081-3265-65E9-9620-10F79B193D43}"/>
              </a:ext>
            </a:extLst>
          </p:cNvPr>
          <p:cNvSpPr/>
          <p:nvPr/>
        </p:nvSpPr>
        <p:spPr>
          <a:xfrm>
            <a:off x="3210500" y="1169230"/>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Significant increase to yield on cost </a:t>
            </a:r>
            <a:r>
              <a:rPr lang="en-US" sz="1200">
                <a:solidFill>
                  <a:schemeClr val="tx1"/>
                </a:solidFill>
                <a:latin typeface="Gilroy" panose="00000500000000000000"/>
                <a:ea typeface="Lato" panose="020F0502020204030203" pitchFamily="34" charset="0"/>
                <a:cs typeface="Lato" panose="020F0502020204030203" pitchFamily="34" charset="0"/>
              </a:rPr>
              <a:t>projected throughout 2026 and 2027</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Projections below </a:t>
            </a:r>
            <a:r>
              <a:rPr lang="en-US" sz="1200" b="1">
                <a:solidFill>
                  <a:schemeClr val="tx1"/>
                </a:solidFill>
                <a:latin typeface="Gilroy" panose="00000500000000000000"/>
                <a:ea typeface="Lato" panose="020F0502020204030203" pitchFamily="34" charset="0"/>
                <a:cs typeface="Lato" panose="020F0502020204030203" pitchFamily="34" charset="0"/>
              </a:rPr>
              <a:t>reflect an adjusted NOI </a:t>
            </a:r>
            <a:r>
              <a:rPr lang="en-US" sz="1200">
                <a:solidFill>
                  <a:schemeClr val="tx1"/>
                </a:solidFill>
                <a:latin typeface="Gilroy" panose="00000500000000000000"/>
                <a:ea typeface="Lato" panose="020F0502020204030203" pitchFamily="34" charset="0"/>
                <a:cs typeface="Lato" panose="020F0502020204030203" pitchFamily="34" charset="0"/>
              </a:rPr>
              <a:t>factoring in a bad debt assumption of 2% in 2025 and 5% in 2026 &amp; 2027</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Projections below reflect Forecast Manager (FM) book </a:t>
            </a:r>
            <a:r>
              <a:rPr lang="en-US" sz="1200">
                <a:solidFill>
                  <a:schemeClr val="tx1"/>
                </a:solidFill>
                <a:latin typeface="Gilroy" panose="00000500000000000000"/>
                <a:ea typeface="Lato" panose="020F0502020204030203" pitchFamily="34" charset="0"/>
                <a:cs typeface="Lato" panose="020F0502020204030203" pitchFamily="34" charset="0"/>
              </a:rPr>
              <a:t>closed in April 2024</a:t>
            </a:r>
          </a:p>
        </p:txBody>
      </p:sp>
      <p:graphicFrame>
        <p:nvGraphicFramePr>
          <p:cNvPr id="4" name="Chart 3">
            <a:extLst>
              <a:ext uri="{FF2B5EF4-FFF2-40B4-BE49-F238E27FC236}">
                <a16:creationId xmlns:a16="http://schemas.microsoft.com/office/drawing/2014/main" id="{7EEFA469-CA8C-46F9-BFA8-A1ED582F8852}"/>
              </a:ext>
            </a:extLst>
          </p:cNvPr>
          <p:cNvGraphicFramePr>
            <a:graphicFrameLocks/>
          </p:cNvGraphicFramePr>
          <p:nvPr>
            <p:extLst>
              <p:ext uri="{D42A27DB-BD31-4B8C-83A1-F6EECF244321}">
                <p14:modId xmlns:p14="http://schemas.microsoft.com/office/powerpoint/2010/main" val="722890241"/>
              </p:ext>
            </p:extLst>
          </p:nvPr>
        </p:nvGraphicFramePr>
        <p:xfrm>
          <a:off x="750401" y="2368689"/>
          <a:ext cx="5266943" cy="39410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14E6B1EC-4244-4EE1-9E19-D244250E2D3B}"/>
              </a:ext>
            </a:extLst>
          </p:cNvPr>
          <p:cNvGraphicFramePr>
            <a:graphicFrameLocks/>
          </p:cNvGraphicFramePr>
          <p:nvPr>
            <p:extLst>
              <p:ext uri="{D42A27DB-BD31-4B8C-83A1-F6EECF244321}">
                <p14:modId xmlns:p14="http://schemas.microsoft.com/office/powerpoint/2010/main" val="476211907"/>
              </p:ext>
            </p:extLst>
          </p:nvPr>
        </p:nvGraphicFramePr>
        <p:xfrm>
          <a:off x="6174654" y="2368689"/>
          <a:ext cx="5265446" cy="194767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BFE589FC-8B90-4844-8341-510FD507272C}"/>
              </a:ext>
            </a:extLst>
          </p:cNvPr>
          <p:cNvGraphicFramePr>
            <a:graphicFrameLocks/>
          </p:cNvGraphicFramePr>
          <p:nvPr>
            <p:extLst>
              <p:ext uri="{D42A27DB-BD31-4B8C-83A1-F6EECF244321}">
                <p14:modId xmlns:p14="http://schemas.microsoft.com/office/powerpoint/2010/main" val="4264985571"/>
              </p:ext>
            </p:extLst>
          </p:nvPr>
        </p:nvGraphicFramePr>
        <p:xfrm>
          <a:off x="6174655" y="4364022"/>
          <a:ext cx="5265446" cy="1945726"/>
        </p:xfrm>
        <a:graphic>
          <a:graphicData uri="http://schemas.openxmlformats.org/drawingml/2006/chart">
            <c:chart xmlns:c="http://schemas.openxmlformats.org/drawingml/2006/chart" xmlns:r="http://schemas.openxmlformats.org/officeDocument/2006/relationships" r:id="rId5"/>
          </a:graphicData>
        </a:graphic>
      </p:graphicFrame>
      <p:cxnSp>
        <p:nvCxnSpPr>
          <p:cNvPr id="7" name="Straight Connector 6">
            <a:extLst>
              <a:ext uri="{FF2B5EF4-FFF2-40B4-BE49-F238E27FC236}">
                <a16:creationId xmlns:a16="http://schemas.microsoft.com/office/drawing/2014/main" id="{11091792-DCC7-E873-345F-DD87D87816C9}"/>
              </a:ext>
            </a:extLst>
          </p:cNvPr>
          <p:cNvCxnSpPr>
            <a:cxnSpLocks/>
          </p:cNvCxnSpPr>
          <p:nvPr/>
        </p:nvCxnSpPr>
        <p:spPr>
          <a:xfrm>
            <a:off x="6031523" y="2149747"/>
            <a:ext cx="0" cy="42510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7738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F327F8D-C07C-1686-2A57-472811EAFF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935E69-8D23-B0DA-EE18-3DE5B157EC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DC7C9A8-58AF-9151-EC7E-14AFF1DA551D}"/>
              </a:ext>
            </a:extLst>
          </p:cNvPr>
          <p:cNvSpPr>
            <a:spLocks noGrp="1"/>
          </p:cNvSpPr>
          <p:nvPr>
            <p:ph type="title"/>
          </p:nvPr>
        </p:nvSpPr>
        <p:spPr/>
        <p:txBody>
          <a:bodyPr/>
          <a:lstStyle/>
          <a:p>
            <a:r>
              <a:rPr lang="it-IT"/>
              <a:t>Fund Forecast </a:t>
            </a:r>
            <a:r>
              <a:rPr lang="it-IT" b="0"/>
              <a:t>| Capex, TI &amp; LC Trends ($M)</a:t>
            </a:r>
            <a:endParaRPr lang="en-US" b="0"/>
          </a:p>
        </p:txBody>
      </p:sp>
      <p:sp>
        <p:nvSpPr>
          <p:cNvPr id="2" name="Rectangle 1">
            <a:extLst>
              <a:ext uri="{FF2B5EF4-FFF2-40B4-BE49-F238E27FC236}">
                <a16:creationId xmlns:a16="http://schemas.microsoft.com/office/drawing/2014/main" id="{847557D9-999B-399D-591E-A884CA908E86}"/>
              </a:ext>
            </a:extLst>
          </p:cNvPr>
          <p:cNvSpPr/>
          <p:nvPr/>
        </p:nvSpPr>
        <p:spPr>
          <a:xfrm>
            <a:off x="762554" y="1243455"/>
            <a:ext cx="182880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grpSp>
        <p:nvGrpSpPr>
          <p:cNvPr id="3" name="Group 2">
            <a:extLst>
              <a:ext uri="{FF2B5EF4-FFF2-40B4-BE49-F238E27FC236}">
                <a16:creationId xmlns:a16="http://schemas.microsoft.com/office/drawing/2014/main" id="{238C2302-195E-E895-435C-398A6D4440B1}"/>
              </a:ext>
            </a:extLst>
          </p:cNvPr>
          <p:cNvGrpSpPr/>
          <p:nvPr/>
        </p:nvGrpSpPr>
        <p:grpSpPr>
          <a:xfrm>
            <a:off x="2674518" y="1379314"/>
            <a:ext cx="457200" cy="457200"/>
            <a:chOff x="9083708" y="2404703"/>
            <a:chExt cx="615673" cy="594359"/>
          </a:xfrm>
        </p:grpSpPr>
        <p:sp>
          <p:nvSpPr>
            <p:cNvPr id="6" name="Oval 5">
              <a:extLst>
                <a:ext uri="{FF2B5EF4-FFF2-40B4-BE49-F238E27FC236}">
                  <a16:creationId xmlns:a16="http://schemas.microsoft.com/office/drawing/2014/main" id="{614E744C-1667-4C96-031B-1A5DF81F9AA3}"/>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Gilroy" panose="00000500000000000000"/>
                <a:ea typeface="+mn-ea"/>
                <a:cs typeface="+mn-cs"/>
              </a:endParaRPr>
            </a:p>
          </p:txBody>
        </p:sp>
        <p:sp>
          <p:nvSpPr>
            <p:cNvPr id="12" name="Arrow: Chevron 11">
              <a:extLst>
                <a:ext uri="{FF2B5EF4-FFF2-40B4-BE49-F238E27FC236}">
                  <a16:creationId xmlns:a16="http://schemas.microsoft.com/office/drawing/2014/main" id="{CB0418E4-5324-9880-315F-B2127B19A54E}"/>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sp>
          <p:nvSpPr>
            <p:cNvPr id="14" name="Arrow: Chevron 13">
              <a:extLst>
                <a:ext uri="{FF2B5EF4-FFF2-40B4-BE49-F238E27FC236}">
                  <a16:creationId xmlns:a16="http://schemas.microsoft.com/office/drawing/2014/main" id="{87345B71-A3E8-F475-ADC7-AB0D45D79043}"/>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grpSp>
      <p:sp>
        <p:nvSpPr>
          <p:cNvPr id="15" name="Rectangle 14">
            <a:extLst>
              <a:ext uri="{FF2B5EF4-FFF2-40B4-BE49-F238E27FC236}">
                <a16:creationId xmlns:a16="http://schemas.microsoft.com/office/drawing/2014/main" id="{85F30D70-26E3-0AD6-39C8-EB7BE5DBAF0E}"/>
              </a:ext>
            </a:extLst>
          </p:cNvPr>
          <p:cNvSpPr/>
          <p:nvPr/>
        </p:nvSpPr>
        <p:spPr>
          <a:xfrm>
            <a:off x="3214882" y="1242154"/>
            <a:ext cx="8211389"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200"/>
              </a:spcBef>
              <a:buFont typeface="Arial" panose="020B0604020202020204" pitchFamily="34" charset="0"/>
              <a:buChar char="•"/>
            </a:pPr>
            <a:r>
              <a:rPr lang="en-US" sz="1400" b="1" err="1">
                <a:solidFill>
                  <a:schemeClr val="tx1"/>
                </a:solidFill>
                <a:latin typeface="Gilroy" panose="00000500000000000000"/>
                <a:cs typeface="Arial" panose="020B0604020202020204" pitchFamily="34" charset="0"/>
              </a:rPr>
              <a:t>CapEx</a:t>
            </a:r>
            <a:r>
              <a:rPr lang="en-US" sz="1400" b="1">
                <a:solidFill>
                  <a:schemeClr val="tx1"/>
                </a:solidFill>
                <a:latin typeface="Gilroy" panose="00000500000000000000"/>
                <a:cs typeface="Arial" panose="020B0604020202020204" pitchFamily="34" charset="0"/>
              </a:rPr>
              <a:t> fluctuates over time</a:t>
            </a:r>
            <a:r>
              <a:rPr lang="en-US" sz="1400">
                <a:solidFill>
                  <a:schemeClr val="tx1"/>
                </a:solidFill>
                <a:latin typeface="Gilroy" panose="00000500000000000000"/>
                <a:cs typeface="Arial" panose="020B0604020202020204" pitchFamily="34" charset="0"/>
              </a:rPr>
              <a:t>, with it peaking in 2026 at $20.8M</a:t>
            </a:r>
          </a:p>
          <a:p>
            <a:pPr marL="171450" indent="-171450">
              <a:spcBef>
                <a:spcPts val="1200"/>
              </a:spcBef>
              <a:buFont typeface="Arial" panose="020B0604020202020204" pitchFamily="34" charset="0"/>
              <a:buChar char="•"/>
            </a:pPr>
            <a:r>
              <a:rPr lang="en-US" sz="1400" b="1">
                <a:solidFill>
                  <a:schemeClr val="tx1"/>
                </a:solidFill>
                <a:latin typeface="Gilroy" panose="00000500000000000000"/>
                <a:cs typeface="Arial" panose="020B0604020202020204" pitchFamily="34" charset="0"/>
              </a:rPr>
              <a:t>Accumulated </a:t>
            </a:r>
            <a:r>
              <a:rPr lang="en-US" sz="1400" b="1" err="1">
                <a:solidFill>
                  <a:schemeClr val="tx1"/>
                </a:solidFill>
                <a:latin typeface="Gilroy" panose="00000500000000000000"/>
                <a:cs typeface="Arial" panose="020B0604020202020204" pitchFamily="34" charset="0"/>
              </a:rPr>
              <a:t>CapEx</a:t>
            </a:r>
            <a:r>
              <a:rPr lang="en-US" sz="1400" b="1">
                <a:solidFill>
                  <a:schemeClr val="tx1"/>
                </a:solidFill>
                <a:latin typeface="Gilroy" panose="00000500000000000000"/>
                <a:cs typeface="Arial" panose="020B0604020202020204" pitchFamily="34" charset="0"/>
              </a:rPr>
              <a:t> and TI/LC reach ~$112.9M </a:t>
            </a:r>
            <a:r>
              <a:rPr lang="en-US" sz="1400">
                <a:solidFill>
                  <a:schemeClr val="tx1"/>
                </a:solidFill>
                <a:latin typeface="Gilroy" panose="00000500000000000000"/>
                <a:cs typeface="Arial" panose="020B0604020202020204" pitchFamily="34" charset="0"/>
              </a:rPr>
              <a:t>for the fund by the end of 2027</a:t>
            </a:r>
          </a:p>
        </p:txBody>
      </p:sp>
      <p:cxnSp>
        <p:nvCxnSpPr>
          <p:cNvPr id="20" name="Straight Connector 19">
            <a:extLst>
              <a:ext uri="{FF2B5EF4-FFF2-40B4-BE49-F238E27FC236}">
                <a16:creationId xmlns:a16="http://schemas.microsoft.com/office/drawing/2014/main" id="{194B6EB8-EE3A-EE9A-30AF-05C442B5290E}"/>
              </a:ext>
            </a:extLst>
          </p:cNvPr>
          <p:cNvCxnSpPr>
            <a:cxnSpLocks/>
          </p:cNvCxnSpPr>
          <p:nvPr/>
        </p:nvCxnSpPr>
        <p:spPr>
          <a:xfrm>
            <a:off x="6031523" y="2149747"/>
            <a:ext cx="0" cy="42510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41597460-30AA-4A7C-9A1D-71C8BCA43025}"/>
              </a:ext>
            </a:extLst>
          </p:cNvPr>
          <p:cNvGraphicFramePr>
            <a:graphicFrameLocks/>
          </p:cNvGraphicFramePr>
          <p:nvPr>
            <p:extLst>
              <p:ext uri="{D42A27DB-BD31-4B8C-83A1-F6EECF244321}">
                <p14:modId xmlns:p14="http://schemas.microsoft.com/office/powerpoint/2010/main" val="2073883345"/>
              </p:ext>
            </p:extLst>
          </p:nvPr>
        </p:nvGraphicFramePr>
        <p:xfrm>
          <a:off x="523398" y="4264667"/>
          <a:ext cx="5373444" cy="23059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DABA52E-D6B6-47EB-9B8F-FEC0327B448F}"/>
              </a:ext>
            </a:extLst>
          </p:cNvPr>
          <p:cNvGraphicFramePr>
            <a:graphicFrameLocks/>
          </p:cNvGraphicFramePr>
          <p:nvPr>
            <p:extLst>
              <p:ext uri="{D42A27DB-BD31-4B8C-83A1-F6EECF244321}">
                <p14:modId xmlns:p14="http://schemas.microsoft.com/office/powerpoint/2010/main" val="4105873653"/>
              </p:ext>
            </p:extLst>
          </p:nvPr>
        </p:nvGraphicFramePr>
        <p:xfrm>
          <a:off x="540543" y="2090538"/>
          <a:ext cx="5354394" cy="22849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DBFC2458-F162-4A2C-B09C-04C505704427}"/>
              </a:ext>
            </a:extLst>
          </p:cNvPr>
          <p:cNvGraphicFramePr>
            <a:graphicFrameLocks/>
          </p:cNvGraphicFramePr>
          <p:nvPr>
            <p:extLst>
              <p:ext uri="{D42A27DB-BD31-4B8C-83A1-F6EECF244321}">
                <p14:modId xmlns:p14="http://schemas.microsoft.com/office/powerpoint/2010/main" val="3637173421"/>
              </p:ext>
            </p:extLst>
          </p:nvPr>
        </p:nvGraphicFramePr>
        <p:xfrm>
          <a:off x="6107438" y="2089869"/>
          <a:ext cx="5363919" cy="22844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06ADB63C-E403-4089-A779-9841F16E7FEB}"/>
              </a:ext>
            </a:extLst>
          </p:cNvPr>
          <p:cNvGraphicFramePr>
            <a:graphicFrameLocks/>
          </p:cNvGraphicFramePr>
          <p:nvPr>
            <p:extLst>
              <p:ext uri="{D42A27DB-BD31-4B8C-83A1-F6EECF244321}">
                <p14:modId xmlns:p14="http://schemas.microsoft.com/office/powerpoint/2010/main" val="120902036"/>
              </p:ext>
            </p:extLst>
          </p:nvPr>
        </p:nvGraphicFramePr>
        <p:xfrm>
          <a:off x="6206603" y="4257523"/>
          <a:ext cx="5363919" cy="227490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08613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1A882-3D1B-4DAB-13EB-75786096853F}"/>
            </a:ext>
          </a:extLst>
        </p:cNvPr>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A9BA625C-243D-256F-999E-074EEA03F092}"/>
              </a:ext>
            </a:extLst>
          </p:cNvPr>
          <p:cNvCxnSpPr>
            <a:cxnSpLocks/>
          </p:cNvCxnSpPr>
          <p:nvPr/>
        </p:nvCxnSpPr>
        <p:spPr>
          <a:xfrm flipV="1">
            <a:off x="4281590" y="1572937"/>
            <a:ext cx="0" cy="4287008"/>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4" name="TextBox 133">
            <a:extLst>
              <a:ext uri="{FF2B5EF4-FFF2-40B4-BE49-F238E27FC236}">
                <a16:creationId xmlns:a16="http://schemas.microsoft.com/office/drawing/2014/main" id="{FE6E4936-4BC6-0AAA-5891-B5CA669E57B5}"/>
              </a:ext>
            </a:extLst>
          </p:cNvPr>
          <p:cNvSpPr txBox="1"/>
          <p:nvPr/>
        </p:nvSpPr>
        <p:spPr>
          <a:xfrm>
            <a:off x="7353606" y="6561332"/>
            <a:ext cx="1943719" cy="25391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050">
                <a:solidFill>
                  <a:srgbClr val="FF0000"/>
                </a:solidFill>
              </a:rPr>
              <a:t>We are here – April ‘25</a:t>
            </a:r>
          </a:p>
        </p:txBody>
      </p:sp>
      <p:cxnSp>
        <p:nvCxnSpPr>
          <p:cNvPr id="34" name="Straight Arrow Connector 33">
            <a:extLst>
              <a:ext uri="{FF2B5EF4-FFF2-40B4-BE49-F238E27FC236}">
                <a16:creationId xmlns:a16="http://schemas.microsoft.com/office/drawing/2014/main" id="{4406A6CA-7644-8FBB-F2CF-18ACA168D3B7}"/>
              </a:ext>
            </a:extLst>
          </p:cNvPr>
          <p:cNvCxnSpPr>
            <a:cxnSpLocks/>
          </p:cNvCxnSpPr>
          <p:nvPr/>
        </p:nvCxnSpPr>
        <p:spPr>
          <a:xfrm flipV="1">
            <a:off x="3790659" y="5678424"/>
            <a:ext cx="3393440" cy="384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3" name="Title 32">
            <a:extLst>
              <a:ext uri="{FF2B5EF4-FFF2-40B4-BE49-F238E27FC236}">
                <a16:creationId xmlns:a16="http://schemas.microsoft.com/office/drawing/2014/main" id="{9C672375-9E3E-069A-39FD-A4F5F2AFD8BB}"/>
              </a:ext>
            </a:extLst>
          </p:cNvPr>
          <p:cNvSpPr>
            <a:spLocks noGrp="1"/>
          </p:cNvSpPr>
          <p:nvPr>
            <p:ph type="title"/>
          </p:nvPr>
        </p:nvSpPr>
        <p:spPr/>
        <p:txBody>
          <a:bodyPr/>
          <a:lstStyle/>
          <a:p>
            <a:r>
              <a:rPr lang="en-US"/>
              <a:t>Loan &amp; Hedging Maturities</a:t>
            </a:r>
          </a:p>
        </p:txBody>
      </p:sp>
      <p:cxnSp>
        <p:nvCxnSpPr>
          <p:cNvPr id="11" name="Straight Arrow Connector 10">
            <a:extLst>
              <a:ext uri="{FF2B5EF4-FFF2-40B4-BE49-F238E27FC236}">
                <a16:creationId xmlns:a16="http://schemas.microsoft.com/office/drawing/2014/main" id="{5E832E8D-C7BA-6D79-2A0F-E1132F9F55F5}"/>
              </a:ext>
            </a:extLst>
          </p:cNvPr>
          <p:cNvCxnSpPr>
            <a:cxnSpLocks/>
          </p:cNvCxnSpPr>
          <p:nvPr/>
        </p:nvCxnSpPr>
        <p:spPr>
          <a:xfrm>
            <a:off x="3488974" y="6001870"/>
            <a:ext cx="7955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240323-A528-5081-DBA2-DC8A1F5B2585}"/>
              </a:ext>
            </a:extLst>
          </p:cNvPr>
          <p:cNvCxnSpPr>
            <a:cxnSpLocks/>
          </p:cNvCxnSpPr>
          <p:nvPr/>
        </p:nvCxnSpPr>
        <p:spPr>
          <a:xfrm>
            <a:off x="4267606" y="5129784"/>
            <a:ext cx="603380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9A64614F-53EB-8736-7930-E33B84F050CE}"/>
              </a:ext>
            </a:extLst>
          </p:cNvPr>
          <p:cNvSpPr txBox="1"/>
          <p:nvPr/>
        </p:nvSpPr>
        <p:spPr>
          <a:xfrm>
            <a:off x="3957335" y="6045000"/>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‘21</a:t>
            </a:r>
          </a:p>
        </p:txBody>
      </p:sp>
      <p:sp>
        <p:nvSpPr>
          <p:cNvPr id="18" name="TextBox 17">
            <a:extLst>
              <a:ext uri="{FF2B5EF4-FFF2-40B4-BE49-F238E27FC236}">
                <a16:creationId xmlns:a16="http://schemas.microsoft.com/office/drawing/2014/main" id="{EB262CF6-18AA-7FDA-5E30-645095A992E3}"/>
              </a:ext>
            </a:extLst>
          </p:cNvPr>
          <p:cNvSpPr txBox="1"/>
          <p:nvPr/>
        </p:nvSpPr>
        <p:spPr>
          <a:xfrm>
            <a:off x="5039219" y="6044998"/>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‘22</a:t>
            </a:r>
          </a:p>
        </p:txBody>
      </p:sp>
      <p:sp>
        <p:nvSpPr>
          <p:cNvPr id="19" name="TextBox 18">
            <a:extLst>
              <a:ext uri="{FF2B5EF4-FFF2-40B4-BE49-F238E27FC236}">
                <a16:creationId xmlns:a16="http://schemas.microsoft.com/office/drawing/2014/main" id="{14790B7E-B288-62A0-72D1-5FE5DC0B4F44}"/>
              </a:ext>
            </a:extLst>
          </p:cNvPr>
          <p:cNvSpPr txBox="1"/>
          <p:nvPr/>
        </p:nvSpPr>
        <p:spPr>
          <a:xfrm>
            <a:off x="6236461" y="6044999"/>
            <a:ext cx="541175" cy="43088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‘23</a:t>
            </a:r>
          </a:p>
        </p:txBody>
      </p:sp>
      <p:sp>
        <p:nvSpPr>
          <p:cNvPr id="20" name="TextBox 19">
            <a:extLst>
              <a:ext uri="{FF2B5EF4-FFF2-40B4-BE49-F238E27FC236}">
                <a16:creationId xmlns:a16="http://schemas.microsoft.com/office/drawing/2014/main" id="{E23DDFF8-10AF-EC4D-023F-AEE83F40E237}"/>
              </a:ext>
            </a:extLst>
          </p:cNvPr>
          <p:cNvSpPr txBox="1"/>
          <p:nvPr/>
        </p:nvSpPr>
        <p:spPr>
          <a:xfrm>
            <a:off x="7326771" y="6045000"/>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‘24</a:t>
            </a:r>
          </a:p>
        </p:txBody>
      </p:sp>
      <p:sp>
        <p:nvSpPr>
          <p:cNvPr id="25" name="TextBox 24">
            <a:extLst>
              <a:ext uri="{FF2B5EF4-FFF2-40B4-BE49-F238E27FC236}">
                <a16:creationId xmlns:a16="http://schemas.microsoft.com/office/drawing/2014/main" id="{02478886-240C-CA59-EC02-6EFEB4676EB7}"/>
              </a:ext>
            </a:extLst>
          </p:cNvPr>
          <p:cNvSpPr txBox="1"/>
          <p:nvPr/>
        </p:nvSpPr>
        <p:spPr>
          <a:xfrm>
            <a:off x="8533529" y="6045000"/>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‘25</a:t>
            </a:r>
          </a:p>
        </p:txBody>
      </p:sp>
      <p:sp>
        <p:nvSpPr>
          <p:cNvPr id="26" name="TextBox 25">
            <a:extLst>
              <a:ext uri="{FF2B5EF4-FFF2-40B4-BE49-F238E27FC236}">
                <a16:creationId xmlns:a16="http://schemas.microsoft.com/office/drawing/2014/main" id="{CCAEB340-F7B8-B488-ED7D-4C2058DEB1E0}"/>
              </a:ext>
            </a:extLst>
          </p:cNvPr>
          <p:cNvSpPr txBox="1"/>
          <p:nvPr/>
        </p:nvSpPr>
        <p:spPr>
          <a:xfrm>
            <a:off x="9702965" y="6044998"/>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‘26</a:t>
            </a:r>
          </a:p>
        </p:txBody>
      </p:sp>
      <p:sp>
        <p:nvSpPr>
          <p:cNvPr id="27" name="TextBox 26">
            <a:extLst>
              <a:ext uri="{FF2B5EF4-FFF2-40B4-BE49-F238E27FC236}">
                <a16:creationId xmlns:a16="http://schemas.microsoft.com/office/drawing/2014/main" id="{DADC0F80-61E7-548A-859B-59E515506B65}"/>
              </a:ext>
            </a:extLst>
          </p:cNvPr>
          <p:cNvSpPr txBox="1"/>
          <p:nvPr/>
        </p:nvSpPr>
        <p:spPr>
          <a:xfrm>
            <a:off x="10840765" y="6044999"/>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‘27</a:t>
            </a:r>
          </a:p>
        </p:txBody>
      </p:sp>
      <p:sp>
        <p:nvSpPr>
          <p:cNvPr id="32" name="TextBox 31">
            <a:extLst>
              <a:ext uri="{FF2B5EF4-FFF2-40B4-BE49-F238E27FC236}">
                <a16:creationId xmlns:a16="http://schemas.microsoft.com/office/drawing/2014/main" id="{9CC91394-AC32-A9A5-0A39-4A6B6B9DF432}"/>
              </a:ext>
            </a:extLst>
          </p:cNvPr>
          <p:cNvSpPr txBox="1"/>
          <p:nvPr/>
        </p:nvSpPr>
        <p:spPr>
          <a:xfrm>
            <a:off x="1280159" y="5547362"/>
            <a:ext cx="91440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Revolver</a:t>
            </a:r>
          </a:p>
        </p:txBody>
      </p:sp>
      <p:cxnSp>
        <p:nvCxnSpPr>
          <p:cNvPr id="35" name="Straight Arrow Connector 34">
            <a:extLst>
              <a:ext uri="{FF2B5EF4-FFF2-40B4-BE49-F238E27FC236}">
                <a16:creationId xmlns:a16="http://schemas.microsoft.com/office/drawing/2014/main" id="{D2B8917B-7343-88C9-3000-80584B2F3D80}"/>
              </a:ext>
            </a:extLst>
          </p:cNvPr>
          <p:cNvCxnSpPr>
            <a:cxnSpLocks/>
          </p:cNvCxnSpPr>
          <p:nvPr/>
        </p:nvCxnSpPr>
        <p:spPr>
          <a:xfrm>
            <a:off x="4989177" y="4581144"/>
            <a:ext cx="5577840"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D4C0804E-C6FA-F9D7-9233-1BA8535CF14D}"/>
              </a:ext>
            </a:extLst>
          </p:cNvPr>
          <p:cNvSpPr txBox="1"/>
          <p:nvPr/>
        </p:nvSpPr>
        <p:spPr>
          <a:xfrm>
            <a:off x="1280160" y="4998722"/>
            <a:ext cx="91440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Term Loan A</a:t>
            </a:r>
          </a:p>
        </p:txBody>
      </p:sp>
      <p:sp>
        <p:nvSpPr>
          <p:cNvPr id="39" name="TextBox 38">
            <a:extLst>
              <a:ext uri="{FF2B5EF4-FFF2-40B4-BE49-F238E27FC236}">
                <a16:creationId xmlns:a16="http://schemas.microsoft.com/office/drawing/2014/main" id="{9D9F3C15-D8ED-D2CF-5600-741C6BC9B567}"/>
              </a:ext>
            </a:extLst>
          </p:cNvPr>
          <p:cNvSpPr txBox="1"/>
          <p:nvPr/>
        </p:nvSpPr>
        <p:spPr>
          <a:xfrm>
            <a:off x="1280159" y="4450082"/>
            <a:ext cx="91440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Term Loan B</a:t>
            </a:r>
          </a:p>
        </p:txBody>
      </p:sp>
      <p:sp>
        <p:nvSpPr>
          <p:cNvPr id="40" name="TextBox 39">
            <a:extLst>
              <a:ext uri="{FF2B5EF4-FFF2-40B4-BE49-F238E27FC236}">
                <a16:creationId xmlns:a16="http://schemas.microsoft.com/office/drawing/2014/main" id="{113A8E18-7A5A-A352-270A-5C2205513CA8}"/>
              </a:ext>
            </a:extLst>
          </p:cNvPr>
          <p:cNvSpPr txBox="1"/>
          <p:nvPr/>
        </p:nvSpPr>
        <p:spPr>
          <a:xfrm>
            <a:off x="1280160" y="2712722"/>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Swap</a:t>
            </a:r>
          </a:p>
        </p:txBody>
      </p:sp>
      <p:sp>
        <p:nvSpPr>
          <p:cNvPr id="41" name="TextBox 40">
            <a:extLst>
              <a:ext uri="{FF2B5EF4-FFF2-40B4-BE49-F238E27FC236}">
                <a16:creationId xmlns:a16="http://schemas.microsoft.com/office/drawing/2014/main" id="{B7C5145B-D81E-59F4-0925-4656143267D0}"/>
              </a:ext>
            </a:extLst>
          </p:cNvPr>
          <p:cNvSpPr txBox="1"/>
          <p:nvPr/>
        </p:nvSpPr>
        <p:spPr>
          <a:xfrm>
            <a:off x="1280160" y="1981202"/>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Cap</a:t>
            </a:r>
          </a:p>
        </p:txBody>
      </p:sp>
      <p:cxnSp>
        <p:nvCxnSpPr>
          <p:cNvPr id="44" name="Straight Arrow Connector 43">
            <a:extLst>
              <a:ext uri="{FF2B5EF4-FFF2-40B4-BE49-F238E27FC236}">
                <a16:creationId xmlns:a16="http://schemas.microsoft.com/office/drawing/2014/main" id="{FB2319C0-6F33-31B7-AEB3-2197F3F4DF37}"/>
              </a:ext>
            </a:extLst>
          </p:cNvPr>
          <p:cNvCxnSpPr>
            <a:cxnSpLocks/>
          </p:cNvCxnSpPr>
          <p:nvPr/>
        </p:nvCxnSpPr>
        <p:spPr>
          <a:xfrm>
            <a:off x="4799454" y="2840738"/>
            <a:ext cx="5246918" cy="26186"/>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46" name="TextBox 45">
            <a:extLst>
              <a:ext uri="{FF2B5EF4-FFF2-40B4-BE49-F238E27FC236}">
                <a16:creationId xmlns:a16="http://schemas.microsoft.com/office/drawing/2014/main" id="{DF904882-B0DB-2A57-570B-1D34D86D9540}"/>
              </a:ext>
            </a:extLst>
          </p:cNvPr>
          <p:cNvSpPr txBox="1"/>
          <p:nvPr/>
        </p:nvSpPr>
        <p:spPr>
          <a:xfrm>
            <a:off x="2103120" y="554736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$150M</a:t>
            </a:r>
          </a:p>
        </p:txBody>
      </p:sp>
      <p:sp>
        <p:nvSpPr>
          <p:cNvPr id="47" name="TextBox 46">
            <a:extLst>
              <a:ext uri="{FF2B5EF4-FFF2-40B4-BE49-F238E27FC236}">
                <a16:creationId xmlns:a16="http://schemas.microsoft.com/office/drawing/2014/main" id="{6BC71220-3326-7B52-5945-EF1259B24528}"/>
              </a:ext>
            </a:extLst>
          </p:cNvPr>
          <p:cNvSpPr txBox="1"/>
          <p:nvPr/>
        </p:nvSpPr>
        <p:spPr>
          <a:xfrm>
            <a:off x="2103120" y="499872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$104M</a:t>
            </a:r>
          </a:p>
        </p:txBody>
      </p:sp>
      <p:sp>
        <p:nvSpPr>
          <p:cNvPr id="48" name="TextBox 47">
            <a:extLst>
              <a:ext uri="{FF2B5EF4-FFF2-40B4-BE49-F238E27FC236}">
                <a16:creationId xmlns:a16="http://schemas.microsoft.com/office/drawing/2014/main" id="{A8A8535A-06CB-4390-04BD-054625A447D9}"/>
              </a:ext>
            </a:extLst>
          </p:cNvPr>
          <p:cNvSpPr txBox="1"/>
          <p:nvPr/>
        </p:nvSpPr>
        <p:spPr>
          <a:xfrm>
            <a:off x="2103120" y="445008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$267M</a:t>
            </a:r>
          </a:p>
        </p:txBody>
      </p:sp>
      <p:sp>
        <p:nvSpPr>
          <p:cNvPr id="49" name="TextBox 48">
            <a:extLst>
              <a:ext uri="{FF2B5EF4-FFF2-40B4-BE49-F238E27FC236}">
                <a16:creationId xmlns:a16="http://schemas.microsoft.com/office/drawing/2014/main" id="{70FDBCC7-E548-0E04-4AFB-92A41E92F4C0}"/>
              </a:ext>
            </a:extLst>
          </p:cNvPr>
          <p:cNvSpPr txBox="1"/>
          <p:nvPr/>
        </p:nvSpPr>
        <p:spPr>
          <a:xfrm>
            <a:off x="1874520" y="271272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$50M</a:t>
            </a:r>
          </a:p>
        </p:txBody>
      </p:sp>
      <p:sp>
        <p:nvSpPr>
          <p:cNvPr id="50" name="TextBox 49">
            <a:extLst>
              <a:ext uri="{FF2B5EF4-FFF2-40B4-BE49-F238E27FC236}">
                <a16:creationId xmlns:a16="http://schemas.microsoft.com/office/drawing/2014/main" id="{50EC5DCE-2FC5-4E72-6683-EAAA55511143}"/>
              </a:ext>
            </a:extLst>
          </p:cNvPr>
          <p:cNvSpPr txBox="1"/>
          <p:nvPr/>
        </p:nvSpPr>
        <p:spPr>
          <a:xfrm>
            <a:off x="1874520" y="198120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$140M</a:t>
            </a:r>
          </a:p>
        </p:txBody>
      </p:sp>
      <p:sp>
        <p:nvSpPr>
          <p:cNvPr id="51" name="TextBox 50">
            <a:extLst>
              <a:ext uri="{FF2B5EF4-FFF2-40B4-BE49-F238E27FC236}">
                <a16:creationId xmlns:a16="http://schemas.microsoft.com/office/drawing/2014/main" id="{DB9686C5-A5F5-68E8-A4E6-690318FFE8F1}"/>
              </a:ext>
            </a:extLst>
          </p:cNvPr>
          <p:cNvSpPr txBox="1"/>
          <p:nvPr/>
        </p:nvSpPr>
        <p:spPr>
          <a:xfrm>
            <a:off x="3544957" y="5550408"/>
            <a:ext cx="58199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May ‘21</a:t>
            </a:r>
          </a:p>
        </p:txBody>
      </p:sp>
      <p:sp>
        <p:nvSpPr>
          <p:cNvPr id="53" name="TextBox 52">
            <a:extLst>
              <a:ext uri="{FF2B5EF4-FFF2-40B4-BE49-F238E27FC236}">
                <a16:creationId xmlns:a16="http://schemas.microsoft.com/office/drawing/2014/main" id="{E6DEA4CB-71C5-00C5-36EE-52591BD006D3}"/>
              </a:ext>
            </a:extLst>
          </p:cNvPr>
          <p:cNvSpPr txBox="1"/>
          <p:nvPr/>
        </p:nvSpPr>
        <p:spPr>
          <a:xfrm>
            <a:off x="4012115" y="500176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‘21</a:t>
            </a:r>
          </a:p>
        </p:txBody>
      </p:sp>
      <p:sp>
        <p:nvSpPr>
          <p:cNvPr id="55" name="TextBox 54">
            <a:extLst>
              <a:ext uri="{FF2B5EF4-FFF2-40B4-BE49-F238E27FC236}">
                <a16:creationId xmlns:a16="http://schemas.microsoft.com/office/drawing/2014/main" id="{8B4CFB61-4D11-6BB9-42BB-3461359256AD}"/>
              </a:ext>
            </a:extLst>
          </p:cNvPr>
          <p:cNvSpPr txBox="1"/>
          <p:nvPr/>
        </p:nvSpPr>
        <p:spPr>
          <a:xfrm>
            <a:off x="4842409" y="445312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‘22</a:t>
            </a:r>
          </a:p>
        </p:txBody>
      </p:sp>
      <p:sp>
        <p:nvSpPr>
          <p:cNvPr id="56" name="TextBox 55">
            <a:extLst>
              <a:ext uri="{FF2B5EF4-FFF2-40B4-BE49-F238E27FC236}">
                <a16:creationId xmlns:a16="http://schemas.microsoft.com/office/drawing/2014/main" id="{4A748C8F-E128-D5F9-A3F9-ED46BA4F365A}"/>
              </a:ext>
            </a:extLst>
          </p:cNvPr>
          <p:cNvSpPr txBox="1"/>
          <p:nvPr/>
        </p:nvSpPr>
        <p:spPr>
          <a:xfrm>
            <a:off x="10299026" y="445312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cxnSp>
        <p:nvCxnSpPr>
          <p:cNvPr id="59" name="Straight Connector 58">
            <a:extLst>
              <a:ext uri="{FF2B5EF4-FFF2-40B4-BE49-F238E27FC236}">
                <a16:creationId xmlns:a16="http://schemas.microsoft.com/office/drawing/2014/main" id="{F919F365-FACA-1079-15D5-29820F46E573}"/>
              </a:ext>
            </a:extLst>
          </p:cNvPr>
          <p:cNvCxnSpPr>
            <a:cxnSpLocks/>
          </p:cNvCxnSpPr>
          <p:nvPr/>
        </p:nvCxnSpPr>
        <p:spPr>
          <a:xfrm flipV="1">
            <a:off x="5334884" y="1572937"/>
            <a:ext cx="0" cy="4287006"/>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13DC8B6D-E1FA-E371-5A1B-8446577647D9}"/>
              </a:ext>
            </a:extLst>
          </p:cNvPr>
          <p:cNvCxnSpPr>
            <a:cxnSpLocks/>
          </p:cNvCxnSpPr>
          <p:nvPr/>
        </p:nvCxnSpPr>
        <p:spPr>
          <a:xfrm flipV="1">
            <a:off x="6504227" y="1572937"/>
            <a:ext cx="0" cy="4314394"/>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4E7EC12D-3026-4615-3D60-AF937BB38EAE}"/>
              </a:ext>
            </a:extLst>
          </p:cNvPr>
          <p:cNvCxnSpPr>
            <a:cxnSpLocks/>
          </p:cNvCxnSpPr>
          <p:nvPr/>
        </p:nvCxnSpPr>
        <p:spPr>
          <a:xfrm flipV="1">
            <a:off x="7596477" y="1572937"/>
            <a:ext cx="7878" cy="4314394"/>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E6939399-FD16-A578-2706-B2C4A901AB15}"/>
              </a:ext>
            </a:extLst>
          </p:cNvPr>
          <p:cNvCxnSpPr>
            <a:cxnSpLocks/>
          </p:cNvCxnSpPr>
          <p:nvPr/>
        </p:nvCxnSpPr>
        <p:spPr>
          <a:xfrm flipH="1" flipV="1">
            <a:off x="8788568" y="1619590"/>
            <a:ext cx="1543" cy="4240353"/>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55F0F96D-B109-31F2-6009-3A2BCFFD79BF}"/>
              </a:ext>
            </a:extLst>
          </p:cNvPr>
          <p:cNvCxnSpPr>
            <a:cxnSpLocks/>
          </p:cNvCxnSpPr>
          <p:nvPr/>
        </p:nvCxnSpPr>
        <p:spPr>
          <a:xfrm flipV="1">
            <a:off x="9955077" y="1644472"/>
            <a:ext cx="11479" cy="4215471"/>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981242D9-2F9A-0AF0-DD7B-EE25023FFE2D}"/>
              </a:ext>
            </a:extLst>
          </p:cNvPr>
          <p:cNvCxnSpPr>
            <a:cxnSpLocks/>
          </p:cNvCxnSpPr>
          <p:nvPr/>
        </p:nvCxnSpPr>
        <p:spPr>
          <a:xfrm flipH="1" flipV="1">
            <a:off x="11066741" y="1644472"/>
            <a:ext cx="15070" cy="4215471"/>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TextBox 66">
            <a:extLst>
              <a:ext uri="{FF2B5EF4-FFF2-40B4-BE49-F238E27FC236}">
                <a16:creationId xmlns:a16="http://schemas.microsoft.com/office/drawing/2014/main" id="{8B10B444-7D7F-70E4-AFC2-0D0467017A8B}"/>
              </a:ext>
            </a:extLst>
          </p:cNvPr>
          <p:cNvSpPr txBox="1"/>
          <p:nvPr/>
        </p:nvSpPr>
        <p:spPr>
          <a:xfrm>
            <a:off x="1280160" y="1615442"/>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3">
                    <a:lumMod val="75000"/>
                  </a:schemeClr>
                </a:solidFill>
              </a:rPr>
              <a:t>Floating</a:t>
            </a:r>
          </a:p>
        </p:txBody>
      </p:sp>
      <p:sp>
        <p:nvSpPr>
          <p:cNvPr id="68" name="TextBox 67">
            <a:extLst>
              <a:ext uri="{FF2B5EF4-FFF2-40B4-BE49-F238E27FC236}">
                <a16:creationId xmlns:a16="http://schemas.microsoft.com/office/drawing/2014/main" id="{038CDD3B-0EF5-0AEB-6852-CCC30C3479D2}"/>
              </a:ext>
            </a:extLst>
          </p:cNvPr>
          <p:cNvSpPr txBox="1"/>
          <p:nvPr/>
        </p:nvSpPr>
        <p:spPr>
          <a:xfrm>
            <a:off x="1874520" y="161544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3">
                    <a:lumMod val="75000"/>
                  </a:schemeClr>
                </a:solidFill>
              </a:rPr>
              <a:t>$11.5M</a:t>
            </a:r>
          </a:p>
        </p:txBody>
      </p:sp>
      <p:sp>
        <p:nvSpPr>
          <p:cNvPr id="133" name="Arrow: Up 132">
            <a:extLst>
              <a:ext uri="{FF2B5EF4-FFF2-40B4-BE49-F238E27FC236}">
                <a16:creationId xmlns:a16="http://schemas.microsoft.com/office/drawing/2014/main" id="{97EE4D7C-D793-457D-633F-5331E8D4AABE}"/>
              </a:ext>
            </a:extLst>
          </p:cNvPr>
          <p:cNvSpPr/>
          <p:nvPr/>
        </p:nvSpPr>
        <p:spPr>
          <a:xfrm>
            <a:off x="7988385" y="6054741"/>
            <a:ext cx="149287" cy="54864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7" name="Straight Connector 136">
            <a:extLst>
              <a:ext uri="{FF2B5EF4-FFF2-40B4-BE49-F238E27FC236}">
                <a16:creationId xmlns:a16="http://schemas.microsoft.com/office/drawing/2014/main" id="{6E0D1D21-75A7-A019-DCEE-D6C76175F763}"/>
              </a:ext>
            </a:extLst>
          </p:cNvPr>
          <p:cNvCxnSpPr>
            <a:cxnSpLocks/>
          </p:cNvCxnSpPr>
          <p:nvPr/>
        </p:nvCxnSpPr>
        <p:spPr>
          <a:xfrm flipV="1">
            <a:off x="8059420" y="1572937"/>
            <a:ext cx="8558" cy="4408511"/>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139">
            <a:extLst>
              <a:ext uri="{FF2B5EF4-FFF2-40B4-BE49-F238E27FC236}">
                <a16:creationId xmlns:a16="http://schemas.microsoft.com/office/drawing/2014/main" id="{3C2F8DD4-B94F-8854-00F0-B33C7B16AA60}"/>
              </a:ext>
            </a:extLst>
          </p:cNvPr>
          <p:cNvSpPr txBox="1"/>
          <p:nvPr/>
        </p:nvSpPr>
        <p:spPr>
          <a:xfrm>
            <a:off x="2861397" y="4837034"/>
            <a:ext cx="709905" cy="577081"/>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050" b="1">
                <a:solidFill>
                  <a:srgbClr val="002060"/>
                </a:solidFill>
              </a:rPr>
              <a:t>Avg. of ~200bps spread</a:t>
            </a:r>
          </a:p>
        </p:txBody>
      </p:sp>
      <p:sp>
        <p:nvSpPr>
          <p:cNvPr id="143" name="TextBox 142">
            <a:extLst>
              <a:ext uri="{FF2B5EF4-FFF2-40B4-BE49-F238E27FC236}">
                <a16:creationId xmlns:a16="http://schemas.microsoft.com/office/drawing/2014/main" id="{1D9D0842-2768-77C2-45DB-4054F761C244}"/>
              </a:ext>
            </a:extLst>
          </p:cNvPr>
          <p:cNvSpPr txBox="1"/>
          <p:nvPr/>
        </p:nvSpPr>
        <p:spPr>
          <a:xfrm>
            <a:off x="2468880" y="2712722"/>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2.92%</a:t>
            </a:r>
            <a:r>
              <a:rPr lang="en-US" sz="1050" b="1">
                <a:solidFill>
                  <a:schemeClr val="accent4"/>
                </a:solidFill>
              </a:rPr>
              <a:t> </a:t>
            </a:r>
            <a:r>
              <a:rPr lang="en-US" sz="1050" b="1">
                <a:solidFill>
                  <a:srgbClr val="002060"/>
                </a:solidFill>
              </a:rPr>
              <a:t>+ 2% </a:t>
            </a:r>
            <a:r>
              <a:rPr lang="en-US" sz="1050" b="1"/>
              <a:t>= 4.92%</a:t>
            </a:r>
          </a:p>
        </p:txBody>
      </p:sp>
      <p:sp>
        <p:nvSpPr>
          <p:cNvPr id="144" name="TextBox 143">
            <a:extLst>
              <a:ext uri="{FF2B5EF4-FFF2-40B4-BE49-F238E27FC236}">
                <a16:creationId xmlns:a16="http://schemas.microsoft.com/office/drawing/2014/main" id="{874C62BB-983B-494A-AAED-08AE94B24592}"/>
              </a:ext>
            </a:extLst>
          </p:cNvPr>
          <p:cNvSpPr txBox="1"/>
          <p:nvPr/>
        </p:nvSpPr>
        <p:spPr>
          <a:xfrm>
            <a:off x="2468880" y="1981202"/>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3.0%</a:t>
            </a:r>
            <a:r>
              <a:rPr lang="en-US" sz="1050" b="1">
                <a:solidFill>
                  <a:schemeClr val="accent4"/>
                </a:solidFill>
              </a:rPr>
              <a:t> </a:t>
            </a:r>
            <a:r>
              <a:rPr lang="en-US" sz="1050" b="1">
                <a:solidFill>
                  <a:srgbClr val="002060"/>
                </a:solidFill>
              </a:rPr>
              <a:t>+ 2%</a:t>
            </a:r>
            <a:r>
              <a:rPr lang="en-US" sz="1050" b="1"/>
              <a:t> = 5%</a:t>
            </a:r>
          </a:p>
        </p:txBody>
      </p:sp>
      <p:sp>
        <p:nvSpPr>
          <p:cNvPr id="145" name="TextBox 144">
            <a:extLst>
              <a:ext uri="{FF2B5EF4-FFF2-40B4-BE49-F238E27FC236}">
                <a16:creationId xmlns:a16="http://schemas.microsoft.com/office/drawing/2014/main" id="{36F928AF-9D72-C176-4BC5-28B0EFEE8431}"/>
              </a:ext>
            </a:extLst>
          </p:cNvPr>
          <p:cNvSpPr txBox="1"/>
          <p:nvPr/>
        </p:nvSpPr>
        <p:spPr>
          <a:xfrm>
            <a:off x="2468880" y="1615442"/>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3">
                    <a:lumMod val="75000"/>
                  </a:schemeClr>
                </a:solidFill>
              </a:rPr>
              <a:t>4.3%</a:t>
            </a:r>
            <a:r>
              <a:rPr lang="en-US" sz="1050" b="1">
                <a:solidFill>
                  <a:schemeClr val="accent4"/>
                </a:solidFill>
              </a:rPr>
              <a:t> </a:t>
            </a:r>
            <a:r>
              <a:rPr lang="en-US" sz="1050" b="1">
                <a:solidFill>
                  <a:srgbClr val="002060"/>
                </a:solidFill>
              </a:rPr>
              <a:t>+ 2%</a:t>
            </a:r>
            <a:r>
              <a:rPr lang="en-US" sz="1050" b="1"/>
              <a:t> = 6.3%</a:t>
            </a:r>
          </a:p>
        </p:txBody>
      </p:sp>
      <p:sp>
        <p:nvSpPr>
          <p:cNvPr id="157" name="Right Brace 156">
            <a:extLst>
              <a:ext uri="{FF2B5EF4-FFF2-40B4-BE49-F238E27FC236}">
                <a16:creationId xmlns:a16="http://schemas.microsoft.com/office/drawing/2014/main" id="{9FBD113C-29D0-D136-2D42-272B38C56650}"/>
              </a:ext>
            </a:extLst>
          </p:cNvPr>
          <p:cNvSpPr/>
          <p:nvPr/>
        </p:nvSpPr>
        <p:spPr>
          <a:xfrm>
            <a:off x="2710692" y="4511755"/>
            <a:ext cx="167641" cy="118872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3" name="TextBox 2">
            <a:extLst>
              <a:ext uri="{FF2B5EF4-FFF2-40B4-BE49-F238E27FC236}">
                <a16:creationId xmlns:a16="http://schemas.microsoft.com/office/drawing/2014/main" id="{B8321D2B-F5BC-C035-E41E-131067AA1CD4}"/>
              </a:ext>
            </a:extLst>
          </p:cNvPr>
          <p:cNvSpPr txBox="1"/>
          <p:nvPr/>
        </p:nvSpPr>
        <p:spPr>
          <a:xfrm>
            <a:off x="9811998" y="2712722"/>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‘26</a:t>
            </a:r>
          </a:p>
        </p:txBody>
      </p:sp>
      <p:sp>
        <p:nvSpPr>
          <p:cNvPr id="4" name="TextBox 3">
            <a:extLst>
              <a:ext uri="{FF2B5EF4-FFF2-40B4-BE49-F238E27FC236}">
                <a16:creationId xmlns:a16="http://schemas.microsoft.com/office/drawing/2014/main" id="{F51A6517-E279-CF92-1806-B95248A24269}"/>
              </a:ext>
            </a:extLst>
          </p:cNvPr>
          <p:cNvSpPr txBox="1"/>
          <p:nvPr/>
        </p:nvSpPr>
        <p:spPr>
          <a:xfrm>
            <a:off x="1280160" y="2346962"/>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Swap</a:t>
            </a:r>
          </a:p>
        </p:txBody>
      </p:sp>
      <p:cxnSp>
        <p:nvCxnSpPr>
          <p:cNvPr id="5" name="Straight Arrow Connector 4">
            <a:extLst>
              <a:ext uri="{FF2B5EF4-FFF2-40B4-BE49-F238E27FC236}">
                <a16:creationId xmlns:a16="http://schemas.microsoft.com/office/drawing/2014/main" id="{61F1CE65-9BD5-2BD3-00BD-076A46CC2355}"/>
              </a:ext>
            </a:extLst>
          </p:cNvPr>
          <p:cNvCxnSpPr>
            <a:cxnSpLocks/>
          </p:cNvCxnSpPr>
          <p:nvPr/>
        </p:nvCxnSpPr>
        <p:spPr>
          <a:xfrm>
            <a:off x="4799454" y="2474978"/>
            <a:ext cx="5231389" cy="0"/>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A22620C1-5E43-29F3-DC86-EECF815E75FE}"/>
              </a:ext>
            </a:extLst>
          </p:cNvPr>
          <p:cNvSpPr txBox="1"/>
          <p:nvPr/>
        </p:nvSpPr>
        <p:spPr>
          <a:xfrm>
            <a:off x="1874520" y="234696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$150M</a:t>
            </a:r>
          </a:p>
        </p:txBody>
      </p:sp>
      <p:sp>
        <p:nvSpPr>
          <p:cNvPr id="7" name="TextBox 6">
            <a:extLst>
              <a:ext uri="{FF2B5EF4-FFF2-40B4-BE49-F238E27FC236}">
                <a16:creationId xmlns:a16="http://schemas.microsoft.com/office/drawing/2014/main" id="{EC2C1555-1A48-587D-035D-7E97C0D00414}"/>
              </a:ext>
            </a:extLst>
          </p:cNvPr>
          <p:cNvSpPr txBox="1"/>
          <p:nvPr/>
        </p:nvSpPr>
        <p:spPr>
          <a:xfrm>
            <a:off x="2468880" y="2346962"/>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2.74%</a:t>
            </a:r>
            <a:r>
              <a:rPr lang="en-US" sz="1050" b="1">
                <a:solidFill>
                  <a:schemeClr val="accent4"/>
                </a:solidFill>
              </a:rPr>
              <a:t> </a:t>
            </a:r>
            <a:r>
              <a:rPr lang="en-US" sz="1050" b="1">
                <a:solidFill>
                  <a:srgbClr val="002060"/>
                </a:solidFill>
              </a:rPr>
              <a:t>+ 2% </a:t>
            </a:r>
            <a:r>
              <a:rPr lang="en-US" sz="1050" b="1"/>
              <a:t>= 4.74%</a:t>
            </a:r>
          </a:p>
        </p:txBody>
      </p:sp>
      <p:sp>
        <p:nvSpPr>
          <p:cNvPr id="8" name="TextBox 7">
            <a:extLst>
              <a:ext uri="{FF2B5EF4-FFF2-40B4-BE49-F238E27FC236}">
                <a16:creationId xmlns:a16="http://schemas.microsoft.com/office/drawing/2014/main" id="{D2713597-BA4E-D8A6-9028-D1872A612F1B}"/>
              </a:ext>
            </a:extLst>
          </p:cNvPr>
          <p:cNvSpPr txBox="1"/>
          <p:nvPr/>
        </p:nvSpPr>
        <p:spPr>
          <a:xfrm>
            <a:off x="9796469" y="2346962"/>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‘26</a:t>
            </a:r>
          </a:p>
        </p:txBody>
      </p:sp>
      <p:sp>
        <p:nvSpPr>
          <p:cNvPr id="9" name="TextBox 8">
            <a:extLst>
              <a:ext uri="{FF2B5EF4-FFF2-40B4-BE49-F238E27FC236}">
                <a16:creationId xmlns:a16="http://schemas.microsoft.com/office/drawing/2014/main" id="{5129BC0C-1BFA-4F96-AB25-DFB0618ECB17}"/>
              </a:ext>
            </a:extLst>
          </p:cNvPr>
          <p:cNvSpPr txBox="1"/>
          <p:nvPr/>
        </p:nvSpPr>
        <p:spPr>
          <a:xfrm>
            <a:off x="4620630" y="2346962"/>
            <a:ext cx="581998"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May ‘22</a:t>
            </a:r>
          </a:p>
        </p:txBody>
      </p:sp>
      <p:sp>
        <p:nvSpPr>
          <p:cNvPr id="10" name="TextBox 9">
            <a:extLst>
              <a:ext uri="{FF2B5EF4-FFF2-40B4-BE49-F238E27FC236}">
                <a16:creationId xmlns:a16="http://schemas.microsoft.com/office/drawing/2014/main" id="{B36810DD-018E-0607-A3E2-1C4898A5A63C}"/>
              </a:ext>
            </a:extLst>
          </p:cNvPr>
          <p:cNvSpPr txBox="1"/>
          <p:nvPr/>
        </p:nvSpPr>
        <p:spPr>
          <a:xfrm>
            <a:off x="4735157" y="2712722"/>
            <a:ext cx="581998"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‘22</a:t>
            </a:r>
          </a:p>
        </p:txBody>
      </p:sp>
      <p:cxnSp>
        <p:nvCxnSpPr>
          <p:cNvPr id="57" name="Straight Connector 56">
            <a:extLst>
              <a:ext uri="{FF2B5EF4-FFF2-40B4-BE49-F238E27FC236}">
                <a16:creationId xmlns:a16="http://schemas.microsoft.com/office/drawing/2014/main" id="{B6C61EF4-BE4A-B4A0-18E2-34120AAC68C8}"/>
              </a:ext>
            </a:extLst>
          </p:cNvPr>
          <p:cNvCxnSpPr>
            <a:cxnSpLocks/>
          </p:cNvCxnSpPr>
          <p:nvPr/>
        </p:nvCxnSpPr>
        <p:spPr>
          <a:xfrm>
            <a:off x="3876372" y="1743458"/>
            <a:ext cx="5739431"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69" name="Straight Connector 68">
            <a:extLst>
              <a:ext uri="{FF2B5EF4-FFF2-40B4-BE49-F238E27FC236}">
                <a16:creationId xmlns:a16="http://schemas.microsoft.com/office/drawing/2014/main" id="{F5801AF4-8946-3037-7264-2EFEA9248703}"/>
              </a:ext>
            </a:extLst>
          </p:cNvPr>
          <p:cNvCxnSpPr>
            <a:cxnSpLocks/>
          </p:cNvCxnSpPr>
          <p:nvPr/>
        </p:nvCxnSpPr>
        <p:spPr>
          <a:xfrm>
            <a:off x="4389651" y="2109218"/>
            <a:ext cx="3657600" cy="613"/>
          </a:xfrm>
          <a:prstGeom prst="line">
            <a:avLst/>
          </a:prstGeom>
          <a:ln>
            <a:solidFill>
              <a:srgbClr val="2387BF"/>
            </a:solidFill>
          </a:ln>
        </p:spPr>
        <p:style>
          <a:lnRef idx="3">
            <a:schemeClr val="accent4"/>
          </a:lnRef>
          <a:fillRef idx="0">
            <a:schemeClr val="accent4"/>
          </a:fillRef>
          <a:effectRef idx="2">
            <a:schemeClr val="accent4"/>
          </a:effectRef>
          <a:fontRef idx="minor">
            <a:schemeClr val="tx1"/>
          </a:fontRef>
        </p:style>
      </p:cxnSp>
      <p:sp>
        <p:nvSpPr>
          <p:cNvPr id="65" name="TextBox 64">
            <a:extLst>
              <a:ext uri="{FF2B5EF4-FFF2-40B4-BE49-F238E27FC236}">
                <a16:creationId xmlns:a16="http://schemas.microsoft.com/office/drawing/2014/main" id="{24FD4779-93DA-3EF4-F2D0-B59BC9CBD12B}"/>
              </a:ext>
            </a:extLst>
          </p:cNvPr>
          <p:cNvSpPr txBox="1"/>
          <p:nvPr/>
        </p:nvSpPr>
        <p:spPr>
          <a:xfrm>
            <a:off x="4139501" y="1981202"/>
            <a:ext cx="581997"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Mar ‘22</a:t>
            </a:r>
          </a:p>
        </p:txBody>
      </p:sp>
      <p:sp>
        <p:nvSpPr>
          <p:cNvPr id="66" name="TextBox 65">
            <a:extLst>
              <a:ext uri="{FF2B5EF4-FFF2-40B4-BE49-F238E27FC236}">
                <a16:creationId xmlns:a16="http://schemas.microsoft.com/office/drawing/2014/main" id="{31E2A18B-003F-48A5-53F6-50B48B74F129}"/>
              </a:ext>
            </a:extLst>
          </p:cNvPr>
          <p:cNvSpPr txBox="1"/>
          <p:nvPr/>
        </p:nvSpPr>
        <p:spPr>
          <a:xfrm>
            <a:off x="7759830" y="1981202"/>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Apr ‘25</a:t>
            </a:r>
          </a:p>
        </p:txBody>
      </p:sp>
      <p:cxnSp>
        <p:nvCxnSpPr>
          <p:cNvPr id="79" name="Straight Arrow Connector 78">
            <a:extLst>
              <a:ext uri="{FF2B5EF4-FFF2-40B4-BE49-F238E27FC236}">
                <a16:creationId xmlns:a16="http://schemas.microsoft.com/office/drawing/2014/main" id="{A5A87129-B6C8-5B0D-4A93-CD130572A3EE}"/>
              </a:ext>
            </a:extLst>
          </p:cNvPr>
          <p:cNvCxnSpPr>
            <a:cxnSpLocks/>
          </p:cNvCxnSpPr>
          <p:nvPr/>
        </p:nvCxnSpPr>
        <p:spPr>
          <a:xfrm flipV="1">
            <a:off x="7231449" y="5678424"/>
            <a:ext cx="1116428" cy="384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5A3F8030-78BA-1188-6FF4-2B21880113E6}"/>
              </a:ext>
            </a:extLst>
          </p:cNvPr>
          <p:cNvCxnSpPr>
            <a:cxnSpLocks/>
          </p:cNvCxnSpPr>
          <p:nvPr/>
        </p:nvCxnSpPr>
        <p:spPr>
          <a:xfrm flipV="1">
            <a:off x="8473016" y="5678424"/>
            <a:ext cx="1116428" cy="384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5B1981BC-D822-47FE-23AB-649D7F7E940B}"/>
              </a:ext>
            </a:extLst>
          </p:cNvPr>
          <p:cNvSpPr txBox="1"/>
          <p:nvPr/>
        </p:nvSpPr>
        <p:spPr>
          <a:xfrm>
            <a:off x="9442986" y="5550408"/>
            <a:ext cx="58199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May ‘26</a:t>
            </a:r>
          </a:p>
        </p:txBody>
      </p:sp>
      <p:sp>
        <p:nvSpPr>
          <p:cNvPr id="83" name="TextBox 82">
            <a:extLst>
              <a:ext uri="{FF2B5EF4-FFF2-40B4-BE49-F238E27FC236}">
                <a16:creationId xmlns:a16="http://schemas.microsoft.com/office/drawing/2014/main" id="{130B6CF6-B555-89E4-DADF-0990FC581301}"/>
              </a:ext>
            </a:extLst>
          </p:cNvPr>
          <p:cNvSpPr txBox="1"/>
          <p:nvPr/>
        </p:nvSpPr>
        <p:spPr>
          <a:xfrm>
            <a:off x="7586596" y="5440680"/>
            <a:ext cx="303447" cy="2308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rgbClr val="002060"/>
                </a:solidFill>
              </a:rPr>
              <a:t>+1</a:t>
            </a:r>
          </a:p>
        </p:txBody>
      </p:sp>
      <p:sp>
        <p:nvSpPr>
          <p:cNvPr id="84" name="TextBox 83">
            <a:extLst>
              <a:ext uri="{FF2B5EF4-FFF2-40B4-BE49-F238E27FC236}">
                <a16:creationId xmlns:a16="http://schemas.microsoft.com/office/drawing/2014/main" id="{B30B3EAA-9CB8-EBD2-46B6-5B10815C30FA}"/>
              </a:ext>
            </a:extLst>
          </p:cNvPr>
          <p:cNvSpPr txBox="1"/>
          <p:nvPr/>
        </p:nvSpPr>
        <p:spPr>
          <a:xfrm>
            <a:off x="8793850" y="5440680"/>
            <a:ext cx="303447" cy="2308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rgbClr val="002060"/>
                </a:solidFill>
              </a:rPr>
              <a:t>+1</a:t>
            </a:r>
          </a:p>
        </p:txBody>
      </p:sp>
      <p:grpSp>
        <p:nvGrpSpPr>
          <p:cNvPr id="101" name="Group 100">
            <a:extLst>
              <a:ext uri="{FF2B5EF4-FFF2-40B4-BE49-F238E27FC236}">
                <a16:creationId xmlns:a16="http://schemas.microsoft.com/office/drawing/2014/main" id="{1E0ED89E-9AB1-5456-6E5A-0F97233DE0DF}"/>
              </a:ext>
            </a:extLst>
          </p:cNvPr>
          <p:cNvGrpSpPr/>
          <p:nvPr/>
        </p:nvGrpSpPr>
        <p:grpSpPr>
          <a:xfrm>
            <a:off x="10176364" y="425589"/>
            <a:ext cx="1658090" cy="668916"/>
            <a:chOff x="10252566" y="360273"/>
            <a:chExt cx="1658090" cy="668916"/>
          </a:xfrm>
        </p:grpSpPr>
        <p:cxnSp>
          <p:nvCxnSpPr>
            <p:cNvPr id="86" name="Straight Connector 85">
              <a:extLst>
                <a:ext uri="{FF2B5EF4-FFF2-40B4-BE49-F238E27FC236}">
                  <a16:creationId xmlns:a16="http://schemas.microsoft.com/office/drawing/2014/main" id="{DA6B932B-E292-9E22-4F01-BA0BCFC8C0E9}"/>
                </a:ext>
              </a:extLst>
            </p:cNvPr>
            <p:cNvCxnSpPr>
              <a:cxnSpLocks/>
            </p:cNvCxnSpPr>
            <p:nvPr/>
          </p:nvCxnSpPr>
          <p:spPr>
            <a:xfrm>
              <a:off x="10252566" y="703530"/>
              <a:ext cx="423416" cy="0"/>
            </a:xfrm>
            <a:prstGeom prst="line">
              <a:avLst/>
            </a:prstGeom>
            <a:ln>
              <a:solidFill>
                <a:srgbClr val="2387BF"/>
              </a:solidFill>
            </a:ln>
          </p:spPr>
          <p:style>
            <a:lnRef idx="3">
              <a:schemeClr val="accent4"/>
            </a:lnRef>
            <a:fillRef idx="0">
              <a:schemeClr val="accent4"/>
            </a:fillRef>
            <a:effectRef idx="2">
              <a:schemeClr val="accent4"/>
            </a:effectRef>
            <a:fontRef idx="minor">
              <a:schemeClr val="tx1"/>
            </a:fontRef>
          </p:style>
        </p:cxnSp>
        <p:sp>
          <p:nvSpPr>
            <p:cNvPr id="88" name="TextBox 87">
              <a:extLst>
                <a:ext uri="{FF2B5EF4-FFF2-40B4-BE49-F238E27FC236}">
                  <a16:creationId xmlns:a16="http://schemas.microsoft.com/office/drawing/2014/main" id="{9E92F0CC-5378-E1EF-A132-E4FC94EF588F}"/>
                </a:ext>
              </a:extLst>
            </p:cNvPr>
            <p:cNvSpPr txBox="1"/>
            <p:nvPr/>
          </p:nvSpPr>
          <p:spPr>
            <a:xfrm>
              <a:off x="10676309" y="569689"/>
              <a:ext cx="1205606" cy="2308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chemeClr val="accent5"/>
                  </a:solidFill>
                </a:rPr>
                <a:t>Executed Hedging</a:t>
              </a:r>
            </a:p>
          </p:txBody>
        </p:sp>
        <p:cxnSp>
          <p:nvCxnSpPr>
            <p:cNvPr id="89" name="Straight Connector 88">
              <a:extLst>
                <a:ext uri="{FF2B5EF4-FFF2-40B4-BE49-F238E27FC236}">
                  <a16:creationId xmlns:a16="http://schemas.microsoft.com/office/drawing/2014/main" id="{05847F07-6392-372E-7D5F-5E798E474724}"/>
                </a:ext>
              </a:extLst>
            </p:cNvPr>
            <p:cNvCxnSpPr>
              <a:cxnSpLocks/>
            </p:cNvCxnSpPr>
            <p:nvPr/>
          </p:nvCxnSpPr>
          <p:spPr>
            <a:xfrm>
              <a:off x="10252566" y="921198"/>
              <a:ext cx="423416" cy="0"/>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sp>
          <p:nvSpPr>
            <p:cNvPr id="90" name="TextBox 89">
              <a:extLst>
                <a:ext uri="{FF2B5EF4-FFF2-40B4-BE49-F238E27FC236}">
                  <a16:creationId xmlns:a16="http://schemas.microsoft.com/office/drawing/2014/main" id="{3864E21F-0434-AC28-0002-CB38DA0FE5A0}"/>
                </a:ext>
              </a:extLst>
            </p:cNvPr>
            <p:cNvSpPr txBox="1"/>
            <p:nvPr/>
          </p:nvSpPr>
          <p:spPr>
            <a:xfrm>
              <a:off x="10705050" y="798357"/>
              <a:ext cx="1205606" cy="2308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rgbClr val="002060"/>
                  </a:solidFill>
                </a:rPr>
                <a:t>Loan Term</a:t>
              </a:r>
            </a:p>
          </p:txBody>
        </p:sp>
        <p:cxnSp>
          <p:nvCxnSpPr>
            <p:cNvPr id="12" name="Straight Connector 11">
              <a:extLst>
                <a:ext uri="{FF2B5EF4-FFF2-40B4-BE49-F238E27FC236}">
                  <a16:creationId xmlns:a16="http://schemas.microsoft.com/office/drawing/2014/main" id="{9EC7F1DE-2B91-494C-5035-B45D7F756E15}"/>
                </a:ext>
              </a:extLst>
            </p:cNvPr>
            <p:cNvCxnSpPr>
              <a:cxnSpLocks/>
            </p:cNvCxnSpPr>
            <p:nvPr/>
          </p:nvCxnSpPr>
          <p:spPr>
            <a:xfrm>
              <a:off x="10252566" y="486136"/>
              <a:ext cx="423416" cy="0"/>
            </a:xfrm>
            <a:prstGeom prst="line">
              <a:avLst/>
            </a:prstGeom>
          </p:spPr>
          <p:style>
            <a:lnRef idx="3">
              <a:schemeClr val="accent3"/>
            </a:lnRef>
            <a:fillRef idx="0">
              <a:schemeClr val="accent3"/>
            </a:fillRef>
            <a:effectRef idx="2">
              <a:schemeClr val="accent3"/>
            </a:effectRef>
            <a:fontRef idx="minor">
              <a:schemeClr val="tx1"/>
            </a:fontRef>
          </p:style>
        </p:cxnSp>
        <p:sp>
          <p:nvSpPr>
            <p:cNvPr id="36" name="TextBox 35">
              <a:extLst>
                <a:ext uri="{FF2B5EF4-FFF2-40B4-BE49-F238E27FC236}">
                  <a16:creationId xmlns:a16="http://schemas.microsoft.com/office/drawing/2014/main" id="{E5D4F180-4ECD-882A-A846-AFD0ABC5E26E}"/>
                </a:ext>
              </a:extLst>
            </p:cNvPr>
            <p:cNvSpPr txBox="1"/>
            <p:nvPr/>
          </p:nvSpPr>
          <p:spPr>
            <a:xfrm>
              <a:off x="10675525" y="360273"/>
              <a:ext cx="1205606" cy="2308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chemeClr val="bg1">
                      <a:lumMod val="50000"/>
                    </a:schemeClr>
                  </a:solidFill>
                </a:rPr>
                <a:t>Floating</a:t>
              </a:r>
            </a:p>
          </p:txBody>
        </p:sp>
      </p:grpSp>
      <p:sp>
        <p:nvSpPr>
          <p:cNvPr id="37" name="Rectangle 36">
            <a:extLst>
              <a:ext uri="{FF2B5EF4-FFF2-40B4-BE49-F238E27FC236}">
                <a16:creationId xmlns:a16="http://schemas.microsoft.com/office/drawing/2014/main" id="{AC85493B-35EF-64CA-6C32-1271A202BB4E}"/>
              </a:ext>
            </a:extLst>
          </p:cNvPr>
          <p:cNvSpPr/>
          <p:nvPr/>
        </p:nvSpPr>
        <p:spPr>
          <a:xfrm>
            <a:off x="600286" y="3908754"/>
            <a:ext cx="10789920" cy="45719"/>
          </a:xfrm>
          <a:prstGeom prst="rect">
            <a:avLst/>
          </a:prstGeom>
          <a:solidFill>
            <a:schemeClr val="bg1">
              <a:lumMod val="50000"/>
            </a:schemeClr>
          </a:solidFill>
          <a:ln>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42" name="TextBox 41">
            <a:extLst>
              <a:ext uri="{FF2B5EF4-FFF2-40B4-BE49-F238E27FC236}">
                <a16:creationId xmlns:a16="http://schemas.microsoft.com/office/drawing/2014/main" id="{E092474C-1798-ACB4-A769-4D2607A3F708}"/>
              </a:ext>
            </a:extLst>
          </p:cNvPr>
          <p:cNvSpPr txBox="1"/>
          <p:nvPr/>
        </p:nvSpPr>
        <p:spPr>
          <a:xfrm>
            <a:off x="516368" y="1943507"/>
            <a:ext cx="745186" cy="43088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100" b="1">
                <a:solidFill>
                  <a:schemeClr val="accent5"/>
                </a:solidFill>
              </a:rPr>
              <a:t>Hedging Overview</a:t>
            </a:r>
          </a:p>
        </p:txBody>
      </p:sp>
      <p:sp>
        <p:nvSpPr>
          <p:cNvPr id="43" name="TextBox 42">
            <a:extLst>
              <a:ext uri="{FF2B5EF4-FFF2-40B4-BE49-F238E27FC236}">
                <a16:creationId xmlns:a16="http://schemas.microsoft.com/office/drawing/2014/main" id="{248DA368-1A9B-CB1B-4012-ACF65AE9D378}"/>
              </a:ext>
            </a:extLst>
          </p:cNvPr>
          <p:cNvSpPr txBox="1"/>
          <p:nvPr/>
        </p:nvSpPr>
        <p:spPr>
          <a:xfrm>
            <a:off x="558745" y="4733605"/>
            <a:ext cx="745186" cy="769441"/>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100" b="1">
                <a:solidFill>
                  <a:srgbClr val="002060"/>
                </a:solidFill>
              </a:rPr>
              <a:t>Credit Facility Term Overview</a:t>
            </a:r>
          </a:p>
        </p:txBody>
      </p:sp>
      <p:sp>
        <p:nvSpPr>
          <p:cNvPr id="45" name="TextBox 44">
            <a:extLst>
              <a:ext uri="{FF2B5EF4-FFF2-40B4-BE49-F238E27FC236}">
                <a16:creationId xmlns:a16="http://schemas.microsoft.com/office/drawing/2014/main" id="{C0F12502-E1FB-8700-4A5A-7C731A6ABD5F}"/>
              </a:ext>
            </a:extLst>
          </p:cNvPr>
          <p:cNvSpPr txBox="1"/>
          <p:nvPr/>
        </p:nvSpPr>
        <p:spPr>
          <a:xfrm>
            <a:off x="1280160" y="3459021"/>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Fwd Swap</a:t>
            </a:r>
          </a:p>
        </p:txBody>
      </p:sp>
      <p:cxnSp>
        <p:nvCxnSpPr>
          <p:cNvPr id="71" name="Straight Arrow Connector 70">
            <a:extLst>
              <a:ext uri="{FF2B5EF4-FFF2-40B4-BE49-F238E27FC236}">
                <a16:creationId xmlns:a16="http://schemas.microsoft.com/office/drawing/2014/main" id="{33AF327A-624D-B247-CBDA-DE94629549AB}"/>
              </a:ext>
            </a:extLst>
          </p:cNvPr>
          <p:cNvCxnSpPr>
            <a:cxnSpLocks/>
          </p:cNvCxnSpPr>
          <p:nvPr/>
        </p:nvCxnSpPr>
        <p:spPr>
          <a:xfrm>
            <a:off x="8001777" y="3587037"/>
            <a:ext cx="2468880" cy="26186"/>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72" name="TextBox 71">
            <a:extLst>
              <a:ext uri="{FF2B5EF4-FFF2-40B4-BE49-F238E27FC236}">
                <a16:creationId xmlns:a16="http://schemas.microsoft.com/office/drawing/2014/main" id="{2F05FB51-9ECC-80C6-18DF-E60226DEE019}"/>
              </a:ext>
            </a:extLst>
          </p:cNvPr>
          <p:cNvSpPr txBox="1"/>
          <p:nvPr/>
        </p:nvSpPr>
        <p:spPr>
          <a:xfrm>
            <a:off x="1874520" y="3459021"/>
            <a:ext cx="64008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$95M</a:t>
            </a:r>
          </a:p>
        </p:txBody>
      </p:sp>
      <p:sp>
        <p:nvSpPr>
          <p:cNvPr id="74" name="TextBox 73">
            <a:extLst>
              <a:ext uri="{FF2B5EF4-FFF2-40B4-BE49-F238E27FC236}">
                <a16:creationId xmlns:a16="http://schemas.microsoft.com/office/drawing/2014/main" id="{645DAB04-6704-7A52-0EE5-3FDF5BB55AC9}"/>
              </a:ext>
            </a:extLst>
          </p:cNvPr>
          <p:cNvSpPr txBox="1"/>
          <p:nvPr/>
        </p:nvSpPr>
        <p:spPr>
          <a:xfrm>
            <a:off x="2468880" y="3459021"/>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3.26%</a:t>
            </a:r>
            <a:r>
              <a:rPr lang="en-US" sz="1050" b="1">
                <a:solidFill>
                  <a:schemeClr val="accent4"/>
                </a:solidFill>
              </a:rPr>
              <a:t> </a:t>
            </a:r>
            <a:r>
              <a:rPr lang="en-US" sz="1050" b="1">
                <a:solidFill>
                  <a:srgbClr val="002060"/>
                </a:solidFill>
              </a:rPr>
              <a:t>+ 2% </a:t>
            </a:r>
            <a:r>
              <a:rPr lang="en-US" sz="1050" b="1"/>
              <a:t>= 5.26%</a:t>
            </a:r>
          </a:p>
        </p:txBody>
      </p:sp>
      <p:sp>
        <p:nvSpPr>
          <p:cNvPr id="77" name="TextBox 76">
            <a:extLst>
              <a:ext uri="{FF2B5EF4-FFF2-40B4-BE49-F238E27FC236}">
                <a16:creationId xmlns:a16="http://schemas.microsoft.com/office/drawing/2014/main" id="{3C6EB558-C3A7-C56F-301D-73EEA22FAFF1}"/>
              </a:ext>
            </a:extLst>
          </p:cNvPr>
          <p:cNvSpPr txBox="1"/>
          <p:nvPr/>
        </p:nvSpPr>
        <p:spPr>
          <a:xfrm>
            <a:off x="10309538" y="3459021"/>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sp>
        <p:nvSpPr>
          <p:cNvPr id="78" name="TextBox 77">
            <a:extLst>
              <a:ext uri="{FF2B5EF4-FFF2-40B4-BE49-F238E27FC236}">
                <a16:creationId xmlns:a16="http://schemas.microsoft.com/office/drawing/2014/main" id="{856AAFAF-6AA3-7E53-BD9E-068C8297A01D}"/>
              </a:ext>
            </a:extLst>
          </p:cNvPr>
          <p:cNvSpPr txBox="1"/>
          <p:nvPr/>
        </p:nvSpPr>
        <p:spPr>
          <a:xfrm>
            <a:off x="1280160" y="3093261"/>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Swap</a:t>
            </a:r>
          </a:p>
        </p:txBody>
      </p:sp>
      <p:cxnSp>
        <p:nvCxnSpPr>
          <p:cNvPr id="80" name="Straight Arrow Connector 79">
            <a:extLst>
              <a:ext uri="{FF2B5EF4-FFF2-40B4-BE49-F238E27FC236}">
                <a16:creationId xmlns:a16="http://schemas.microsoft.com/office/drawing/2014/main" id="{C684F7B5-8976-B872-6D34-1D500D9BDB8F}"/>
              </a:ext>
            </a:extLst>
          </p:cNvPr>
          <p:cNvCxnSpPr>
            <a:cxnSpLocks/>
          </p:cNvCxnSpPr>
          <p:nvPr/>
        </p:nvCxnSpPr>
        <p:spPr>
          <a:xfrm>
            <a:off x="5419940" y="3221277"/>
            <a:ext cx="5120640" cy="0"/>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81" name="TextBox 80">
            <a:extLst>
              <a:ext uri="{FF2B5EF4-FFF2-40B4-BE49-F238E27FC236}">
                <a16:creationId xmlns:a16="http://schemas.microsoft.com/office/drawing/2014/main" id="{1A097BA0-8FBD-1BEE-32AE-0923B3FD44CB}"/>
              </a:ext>
            </a:extLst>
          </p:cNvPr>
          <p:cNvSpPr txBox="1"/>
          <p:nvPr/>
        </p:nvSpPr>
        <p:spPr>
          <a:xfrm>
            <a:off x="1874520" y="3093261"/>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$30M</a:t>
            </a:r>
          </a:p>
        </p:txBody>
      </p:sp>
      <p:sp>
        <p:nvSpPr>
          <p:cNvPr id="87" name="TextBox 86">
            <a:extLst>
              <a:ext uri="{FF2B5EF4-FFF2-40B4-BE49-F238E27FC236}">
                <a16:creationId xmlns:a16="http://schemas.microsoft.com/office/drawing/2014/main" id="{BD3E7A06-A2DA-22E0-5FB8-1F3249166CE1}"/>
              </a:ext>
            </a:extLst>
          </p:cNvPr>
          <p:cNvSpPr txBox="1"/>
          <p:nvPr/>
        </p:nvSpPr>
        <p:spPr>
          <a:xfrm>
            <a:off x="2468880" y="3093261"/>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3.60%</a:t>
            </a:r>
            <a:r>
              <a:rPr lang="en-US" sz="1050" b="1">
                <a:solidFill>
                  <a:schemeClr val="accent4"/>
                </a:solidFill>
              </a:rPr>
              <a:t> </a:t>
            </a:r>
            <a:r>
              <a:rPr lang="en-US" sz="1050" b="1">
                <a:solidFill>
                  <a:srgbClr val="002060"/>
                </a:solidFill>
              </a:rPr>
              <a:t>+ 2% </a:t>
            </a:r>
            <a:r>
              <a:rPr lang="en-US" sz="1050" b="1"/>
              <a:t>= 5.60%</a:t>
            </a:r>
          </a:p>
        </p:txBody>
      </p:sp>
      <p:sp>
        <p:nvSpPr>
          <p:cNvPr id="91" name="TextBox 90">
            <a:extLst>
              <a:ext uri="{FF2B5EF4-FFF2-40B4-BE49-F238E27FC236}">
                <a16:creationId xmlns:a16="http://schemas.microsoft.com/office/drawing/2014/main" id="{3A2CB02B-965A-B483-BE23-D80FA0602128}"/>
              </a:ext>
            </a:extLst>
          </p:cNvPr>
          <p:cNvSpPr txBox="1"/>
          <p:nvPr/>
        </p:nvSpPr>
        <p:spPr>
          <a:xfrm>
            <a:off x="10294009" y="3093261"/>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sp>
        <p:nvSpPr>
          <p:cNvPr id="92" name="TextBox 91">
            <a:extLst>
              <a:ext uri="{FF2B5EF4-FFF2-40B4-BE49-F238E27FC236}">
                <a16:creationId xmlns:a16="http://schemas.microsoft.com/office/drawing/2014/main" id="{2E49B175-BB62-721F-AE7F-621E02BEA4F0}"/>
              </a:ext>
            </a:extLst>
          </p:cNvPr>
          <p:cNvSpPr txBox="1"/>
          <p:nvPr/>
        </p:nvSpPr>
        <p:spPr>
          <a:xfrm>
            <a:off x="5413248" y="3093261"/>
            <a:ext cx="581998"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Mar ‘23</a:t>
            </a:r>
          </a:p>
        </p:txBody>
      </p:sp>
      <p:sp>
        <p:nvSpPr>
          <p:cNvPr id="93" name="TextBox 92">
            <a:extLst>
              <a:ext uri="{FF2B5EF4-FFF2-40B4-BE49-F238E27FC236}">
                <a16:creationId xmlns:a16="http://schemas.microsoft.com/office/drawing/2014/main" id="{75E17517-0836-7CA6-9558-5C456A1B94FF}"/>
              </a:ext>
            </a:extLst>
          </p:cNvPr>
          <p:cNvSpPr txBox="1"/>
          <p:nvPr/>
        </p:nvSpPr>
        <p:spPr>
          <a:xfrm>
            <a:off x="7759830" y="3466736"/>
            <a:ext cx="581998"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Apr ‘25</a:t>
            </a:r>
          </a:p>
        </p:txBody>
      </p:sp>
      <p:sp>
        <p:nvSpPr>
          <p:cNvPr id="85" name="TextBox 84">
            <a:extLst>
              <a:ext uri="{FF2B5EF4-FFF2-40B4-BE49-F238E27FC236}">
                <a16:creationId xmlns:a16="http://schemas.microsoft.com/office/drawing/2014/main" id="{6DAAE73B-3818-C4A9-A449-6FF397B9A2C1}"/>
              </a:ext>
            </a:extLst>
          </p:cNvPr>
          <p:cNvSpPr txBox="1"/>
          <p:nvPr/>
        </p:nvSpPr>
        <p:spPr>
          <a:xfrm>
            <a:off x="2858387" y="5498182"/>
            <a:ext cx="967072" cy="41549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000" b="1"/>
              <a:t>$5M Outstanding</a:t>
            </a:r>
          </a:p>
        </p:txBody>
      </p:sp>
      <p:sp>
        <p:nvSpPr>
          <p:cNvPr id="54" name="TextBox 53">
            <a:extLst>
              <a:ext uri="{FF2B5EF4-FFF2-40B4-BE49-F238E27FC236}">
                <a16:creationId xmlns:a16="http://schemas.microsoft.com/office/drawing/2014/main" id="{11B9CAD0-D58A-06F5-8829-FFFB6B24BEA8}"/>
              </a:ext>
            </a:extLst>
          </p:cNvPr>
          <p:cNvSpPr txBox="1"/>
          <p:nvPr/>
        </p:nvSpPr>
        <p:spPr>
          <a:xfrm>
            <a:off x="9717199" y="500176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’26</a:t>
            </a:r>
          </a:p>
        </p:txBody>
      </p:sp>
      <p:cxnSp>
        <p:nvCxnSpPr>
          <p:cNvPr id="16" name="Straight Arrow Connector 15">
            <a:extLst>
              <a:ext uri="{FF2B5EF4-FFF2-40B4-BE49-F238E27FC236}">
                <a16:creationId xmlns:a16="http://schemas.microsoft.com/office/drawing/2014/main" id="{C2D054CE-B15E-9265-CFAD-D3ACDF32CA31}"/>
              </a:ext>
            </a:extLst>
          </p:cNvPr>
          <p:cNvCxnSpPr>
            <a:cxnSpLocks/>
          </p:cNvCxnSpPr>
          <p:nvPr/>
        </p:nvCxnSpPr>
        <p:spPr>
          <a:xfrm>
            <a:off x="6777636" y="4207527"/>
            <a:ext cx="4950076"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08657EA3-2BFB-D1AE-407C-7BBC5E967F88}"/>
              </a:ext>
            </a:extLst>
          </p:cNvPr>
          <p:cNvSpPr txBox="1"/>
          <p:nvPr/>
        </p:nvSpPr>
        <p:spPr>
          <a:xfrm>
            <a:off x="1276086" y="4076465"/>
            <a:ext cx="91440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Apollo</a:t>
            </a:r>
          </a:p>
        </p:txBody>
      </p:sp>
      <p:sp>
        <p:nvSpPr>
          <p:cNvPr id="22" name="TextBox 21">
            <a:extLst>
              <a:ext uri="{FF2B5EF4-FFF2-40B4-BE49-F238E27FC236}">
                <a16:creationId xmlns:a16="http://schemas.microsoft.com/office/drawing/2014/main" id="{B4AA41D6-82F4-83FC-C99C-018DF5C2D5AC}"/>
              </a:ext>
            </a:extLst>
          </p:cNvPr>
          <p:cNvSpPr txBox="1"/>
          <p:nvPr/>
        </p:nvSpPr>
        <p:spPr>
          <a:xfrm>
            <a:off x="2099047" y="4076465"/>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$112M</a:t>
            </a:r>
          </a:p>
        </p:txBody>
      </p:sp>
      <p:sp>
        <p:nvSpPr>
          <p:cNvPr id="23" name="TextBox 22">
            <a:extLst>
              <a:ext uri="{FF2B5EF4-FFF2-40B4-BE49-F238E27FC236}">
                <a16:creationId xmlns:a16="http://schemas.microsoft.com/office/drawing/2014/main" id="{B38E0878-7634-06DC-D42B-914FA5792AA5}"/>
              </a:ext>
            </a:extLst>
          </p:cNvPr>
          <p:cNvSpPr txBox="1"/>
          <p:nvPr/>
        </p:nvSpPr>
        <p:spPr>
          <a:xfrm>
            <a:off x="6199028" y="4088007"/>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Feb ‘24</a:t>
            </a:r>
          </a:p>
        </p:txBody>
      </p:sp>
      <p:sp>
        <p:nvSpPr>
          <p:cNvPr id="24" name="TextBox 23">
            <a:extLst>
              <a:ext uri="{FF2B5EF4-FFF2-40B4-BE49-F238E27FC236}">
                <a16:creationId xmlns:a16="http://schemas.microsoft.com/office/drawing/2014/main" id="{9770062E-9E95-B10A-A8BE-4C8E64B436F5}"/>
              </a:ext>
            </a:extLst>
          </p:cNvPr>
          <p:cNvSpPr txBox="1"/>
          <p:nvPr/>
        </p:nvSpPr>
        <p:spPr>
          <a:xfrm>
            <a:off x="11411370" y="4079511"/>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Feb ‘29</a:t>
            </a:r>
          </a:p>
        </p:txBody>
      </p:sp>
      <p:sp>
        <p:nvSpPr>
          <p:cNvPr id="13" name="Rectangle 12">
            <a:extLst>
              <a:ext uri="{FF2B5EF4-FFF2-40B4-BE49-F238E27FC236}">
                <a16:creationId xmlns:a16="http://schemas.microsoft.com/office/drawing/2014/main" id="{88FA1675-C448-DC85-BA16-FD71F86AEAFF}"/>
              </a:ext>
            </a:extLst>
          </p:cNvPr>
          <p:cNvSpPr/>
          <p:nvPr/>
        </p:nvSpPr>
        <p:spPr>
          <a:xfrm>
            <a:off x="1266864" y="1955541"/>
            <a:ext cx="2567401" cy="318076"/>
          </a:xfrm>
          <a:prstGeom prst="rect">
            <a:avLst/>
          </a:prstGeom>
          <a:noFill/>
          <a:ln w="1905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A2D3853D-9CB5-3E96-CB2F-2CC9DD0DC112}"/>
              </a:ext>
            </a:extLst>
          </p:cNvPr>
          <p:cNvSpPr/>
          <p:nvPr/>
        </p:nvSpPr>
        <p:spPr>
          <a:xfrm>
            <a:off x="3913946" y="2489805"/>
            <a:ext cx="561455" cy="312080"/>
          </a:xfrm>
          <a:prstGeom prst="wedgeRectCallout">
            <a:avLst>
              <a:gd name="adj1" fmla="val -58654"/>
              <a:gd name="adj2" fmla="val -12430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Expired 4/16/25</a:t>
            </a:r>
          </a:p>
        </p:txBody>
      </p:sp>
    </p:spTree>
    <p:extLst>
      <p:ext uri="{BB962C8B-B14F-4D97-AF65-F5344CB8AC3E}">
        <p14:creationId xmlns:p14="http://schemas.microsoft.com/office/powerpoint/2010/main" val="373622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FCC37CA-B6E5-D6E4-378B-C1F3970909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FFCC37CA-B6E5-D6E4-378B-C1F3970909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5E543ED9-ACCE-9D53-1A06-A01209317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237441-3A55-43A0-37D2-871F3FC9AA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A5873A-F35B-EDC7-6BA5-15F2E49DEF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AD1FB9-9AFD-D961-F0B6-81BC192491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5B7FC1-8A66-5FED-3630-577D1885CF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936DEA-AA77-117C-1C9B-CB3A277F2393}"/>
              </a:ext>
            </a:extLst>
          </p:cNvPr>
          <p:cNvSpPr>
            <a:spLocks noGrp="1"/>
          </p:cNvSpPr>
          <p:nvPr>
            <p:ph type="title"/>
          </p:nvPr>
        </p:nvSpPr>
        <p:spPr/>
        <p:txBody>
          <a:bodyPr vert="horz">
            <a:normAutofit/>
          </a:bodyPr>
          <a:lstStyle/>
          <a:p>
            <a:pPr algn="l" rtl="0"/>
            <a:r>
              <a:rPr lang="en-US"/>
              <a:t>Executive Summary </a:t>
            </a:r>
            <a:r>
              <a:rPr lang="en-US" b="0"/>
              <a:t>| Financial Overview</a:t>
            </a:r>
          </a:p>
        </p:txBody>
      </p:sp>
      <p:sp>
        <p:nvSpPr>
          <p:cNvPr id="4" name="Content Placeholder 3">
            <a:extLst>
              <a:ext uri="{FF2B5EF4-FFF2-40B4-BE49-F238E27FC236}">
                <a16:creationId xmlns:a16="http://schemas.microsoft.com/office/drawing/2014/main" id="{C777A1F3-D167-7452-BE3B-137A17CBD437}"/>
              </a:ext>
            </a:extLst>
          </p:cNvPr>
          <p:cNvSpPr>
            <a:spLocks noGrp="1"/>
          </p:cNvSpPr>
          <p:nvPr>
            <p:ph idx="1"/>
          </p:nvPr>
        </p:nvSpPr>
        <p:spPr>
          <a:xfrm>
            <a:off x="760476" y="1204892"/>
            <a:ext cx="10671048" cy="5303520"/>
          </a:xfrm>
        </p:spPr>
        <p:txBody>
          <a:bodyPr anchor="ctr">
            <a:noAutofit/>
          </a:bodyPr>
          <a:lstStyle/>
          <a:p>
            <a:pPr algn="l" rtl="0">
              <a:spcBef>
                <a:spcPts val="300"/>
              </a:spcBef>
            </a:pPr>
            <a:r>
              <a:rPr lang="en-US" sz="1600" b="1">
                <a:solidFill>
                  <a:srgbClr val="374151"/>
                </a:solidFill>
                <a:latin typeface="Gilroy" panose="00000500000000000000"/>
              </a:rPr>
              <a:t>NOI &amp; YOC:</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rPr>
              <a:t>$13.9M NOI </a:t>
            </a:r>
            <a:r>
              <a:rPr lang="en-US" sz="1400">
                <a:solidFill>
                  <a:srgbClr val="374151"/>
                </a:solidFill>
                <a:latin typeface="Gilroy" panose="00000500000000000000"/>
              </a:rPr>
              <a:t>for Q1,</a:t>
            </a:r>
            <a:r>
              <a:rPr lang="en-US" sz="1400" b="1">
                <a:solidFill>
                  <a:srgbClr val="374151"/>
                </a:solidFill>
                <a:latin typeface="Gilroy" panose="00000500000000000000"/>
              </a:rPr>
              <a:t> </a:t>
            </a:r>
            <a:r>
              <a:rPr lang="en-US" sz="1400">
                <a:solidFill>
                  <a:srgbClr val="374151"/>
                </a:solidFill>
                <a:latin typeface="Gilroy" panose="00000500000000000000"/>
              </a:rPr>
              <a:t>decreasing from $14.2M in Q4, due to cyclical increases in operating expenses and vacancies. This NOI represents a </a:t>
            </a:r>
            <a:r>
              <a:rPr lang="en-US" sz="1400" b="1">
                <a:solidFill>
                  <a:srgbClr val="374151"/>
                </a:solidFill>
                <a:latin typeface="Gilroy" panose="00000500000000000000"/>
              </a:rPr>
              <a:t>~$0.1M decrease from budget</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rPr>
              <a:t>Yield on Cost is 5.5% </a:t>
            </a:r>
            <a:r>
              <a:rPr lang="en-US" sz="1400">
                <a:solidFill>
                  <a:srgbClr val="374151"/>
                </a:solidFill>
                <a:latin typeface="Gilroy" panose="00000500000000000000"/>
              </a:rPr>
              <a:t>for Q1, which is slightly lower than 5.6% in Q4. </a:t>
            </a:r>
            <a:r>
              <a:rPr lang="en-US" sz="1400" b="1">
                <a:solidFill>
                  <a:srgbClr val="374151"/>
                </a:solidFill>
                <a:latin typeface="Gilroy" panose="00000500000000000000"/>
              </a:rPr>
              <a:t>Forecasted YoC % for the quarter was 5.4%</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rPr>
              <a:t>Same Store NOI trend </a:t>
            </a:r>
            <a:r>
              <a:rPr lang="en-US" sz="1400">
                <a:solidFill>
                  <a:srgbClr val="374151"/>
                </a:solidFill>
                <a:latin typeface="Gilroy" panose="00000500000000000000"/>
              </a:rPr>
              <a:t>over the last 4 quarters is stagnant</a:t>
            </a:r>
          </a:p>
          <a:p>
            <a:pPr marL="0" indent="0" algn="l" rtl="0">
              <a:spcBef>
                <a:spcPts val="300"/>
              </a:spcBef>
              <a:buNone/>
            </a:pPr>
            <a:endParaRPr lang="en-US" sz="2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FFO:</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rPr>
              <a:t>Core FFO is 3.1% or $3.8M</a:t>
            </a:r>
            <a:r>
              <a:rPr lang="en-US" sz="1400">
                <a:solidFill>
                  <a:srgbClr val="374151"/>
                </a:solidFill>
                <a:latin typeface="Gilroy" panose="00000500000000000000"/>
              </a:rPr>
              <a:t> for Q1,</a:t>
            </a:r>
            <a:r>
              <a:rPr lang="en-US" sz="1400" b="1">
                <a:solidFill>
                  <a:srgbClr val="374151"/>
                </a:solidFill>
                <a:latin typeface="Gilroy" panose="00000500000000000000"/>
              </a:rPr>
              <a:t> </a:t>
            </a:r>
            <a:r>
              <a:rPr lang="en-US" sz="1400">
                <a:solidFill>
                  <a:srgbClr val="374151"/>
                </a:solidFill>
                <a:latin typeface="Gilroy" panose="00000500000000000000"/>
              </a:rPr>
              <a:t>with AFFO of 0.7% or $0.8M after subtracting out $3.4M of </a:t>
            </a:r>
            <a:r>
              <a:rPr lang="en-US" sz="1400" err="1">
                <a:solidFill>
                  <a:srgbClr val="374151"/>
                </a:solidFill>
                <a:latin typeface="Gilroy" panose="00000500000000000000"/>
              </a:rPr>
              <a:t>CapEx</a:t>
            </a:r>
            <a:r>
              <a:rPr lang="en-US" sz="1400">
                <a:solidFill>
                  <a:srgbClr val="374151"/>
                </a:solidFill>
                <a:latin typeface="Gilroy" panose="00000500000000000000"/>
              </a:rPr>
              <a:t> and adding back $0.4M of financing costs amortization</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rPr>
              <a:t>Core FFO was ~3.3% in 2022 &amp; 2023, </a:t>
            </a:r>
            <a:r>
              <a:rPr lang="en-US" sz="1400">
                <a:solidFill>
                  <a:srgbClr val="374151"/>
                </a:solidFill>
                <a:latin typeface="Gilroy" panose="00000500000000000000"/>
              </a:rPr>
              <a:t>decreasing to ~3.0% throughout 2024. This is primarily due to dispositions (which resulted in lower NOI with same equity base) and higher interest rate due to Apollo refi (~6% Apollo vs ~5% KeyBank Facility)</a:t>
            </a:r>
          </a:p>
          <a:p>
            <a:pPr marL="285750" lvl="1" indent="0" algn="l" rtl="0">
              <a:spcBef>
                <a:spcPts val="300"/>
              </a:spcBef>
            </a:pPr>
            <a:endParaRPr lang="en-US" sz="600">
              <a:solidFill>
                <a:srgbClr val="374151"/>
              </a:solidFill>
              <a:latin typeface="Gilroy" panose="00000500000000000000"/>
            </a:endParaRPr>
          </a:p>
          <a:p>
            <a:pPr marL="628650" lvl="1" indent="-342900" algn="l" rtl="0">
              <a:spcBef>
                <a:spcPts val="300"/>
              </a:spcBef>
              <a:buFont typeface="Arial" panose="020B0604020202020204" pitchFamily="34" charset="0"/>
              <a:buChar char="•"/>
            </a:pPr>
            <a:endParaRPr lang="en-US" sz="200">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Financing &amp; Leverage:</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rPr>
              <a:t>The </a:t>
            </a:r>
            <a:r>
              <a:rPr lang="en-US" sz="1400" b="1">
                <a:solidFill>
                  <a:srgbClr val="374151"/>
                </a:solidFill>
                <a:latin typeface="Gilroy" panose="00000500000000000000"/>
              </a:rPr>
              <a:t>outstanding debt as of the end of Q1 was $489M, </a:t>
            </a:r>
            <a:r>
              <a:rPr lang="en-US" sz="1400">
                <a:solidFill>
                  <a:srgbClr val="374151"/>
                </a:solidFill>
                <a:latin typeface="Gilroy" panose="00000500000000000000"/>
              </a:rPr>
              <a:t>spread across $376.5M credit facility and $112.5M Apollo</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rPr>
              <a:t>As of the end of the quarter, the </a:t>
            </a:r>
            <a:r>
              <a:rPr lang="en-US" sz="1400" b="1">
                <a:solidFill>
                  <a:srgbClr val="374151"/>
                </a:solidFill>
                <a:latin typeface="Gilroy" panose="00000500000000000000"/>
              </a:rPr>
              <a:t>WALTC of the Fund was 48.2% and the WALTV was 39.4%</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rPr>
              <a:t>The Fund was 98% hedged as of the end of the quarter, however the pro-forma following cap expirations is 86%</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rPr>
              <a:t>Apollo Loan: </a:t>
            </a:r>
            <a:r>
              <a:rPr lang="en-US" sz="1400">
                <a:solidFill>
                  <a:srgbClr val="374151"/>
                </a:solidFill>
                <a:latin typeface="Gilroy" panose="00000500000000000000"/>
              </a:rPr>
              <a:t>We are approaching the Debt Yield covenant, with an actual yield of 8.78% compared to the covenant of 8.75%. To mitigate this risk and due to the properties we aim to sell, the team is working on a property swap within this loan to maintain compliance.</a:t>
            </a:r>
          </a:p>
          <a:p>
            <a:pPr marL="628650" lvl="1" indent="-342900" algn="l" rtl="0">
              <a:spcBef>
                <a:spcPts val="300"/>
              </a:spcBef>
              <a:buFont typeface="Arial" panose="020B0604020202020204" pitchFamily="34" charset="0"/>
              <a:buChar char="•"/>
            </a:pPr>
            <a:endParaRPr lang="en-US" sz="1400">
              <a:solidFill>
                <a:srgbClr val="374151"/>
              </a:solidFill>
              <a:latin typeface="Gilroy" panose="00000500000000000000"/>
            </a:endParaRPr>
          </a:p>
        </p:txBody>
      </p:sp>
    </p:spTree>
    <p:extLst>
      <p:ext uri="{BB962C8B-B14F-4D97-AF65-F5344CB8AC3E}">
        <p14:creationId xmlns:p14="http://schemas.microsoft.com/office/powerpoint/2010/main" val="30568207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a:extLst>
              <a:ext uri="{FF2B5EF4-FFF2-40B4-BE49-F238E27FC236}">
                <a16:creationId xmlns:a16="http://schemas.microsoft.com/office/drawing/2014/main" id="{00000000-0008-0000-0300-00000A000000}"/>
              </a:ext>
            </a:extLst>
          </p:cNvPr>
          <p:cNvGraphicFramePr>
            <a:graphicFrameLocks/>
          </p:cNvGraphicFramePr>
          <p:nvPr>
            <p:extLst>
              <p:ext uri="{D42A27DB-BD31-4B8C-83A1-F6EECF244321}">
                <p14:modId xmlns:p14="http://schemas.microsoft.com/office/powerpoint/2010/main" val="1570649958"/>
              </p:ext>
            </p:extLst>
          </p:nvPr>
        </p:nvGraphicFramePr>
        <p:xfrm>
          <a:off x="6370871" y="3877055"/>
          <a:ext cx="5330951" cy="25921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think-cell data - do not delete" hidden="1">
            <a:extLst>
              <a:ext uri="{FF2B5EF4-FFF2-40B4-BE49-F238E27FC236}">
                <a16:creationId xmlns:a16="http://schemas.microsoft.com/office/drawing/2014/main" id="{37833629-8C1D-548B-5881-8F91E48404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8" name="think-cell data - do not delete" hidden="1">
                        <a:extLst>
                          <a:ext uri="{FF2B5EF4-FFF2-40B4-BE49-F238E27FC236}">
                            <a16:creationId xmlns:a16="http://schemas.microsoft.com/office/drawing/2014/main" id="{37833629-8C1D-548B-5881-8F91E48404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A214C799-F8EE-C10B-69DB-6B2671154983}"/>
              </a:ext>
            </a:extLst>
          </p:cNvPr>
          <p:cNvSpPr>
            <a:spLocks noGrp="1"/>
          </p:cNvSpPr>
          <p:nvPr>
            <p:ph type="title"/>
          </p:nvPr>
        </p:nvSpPr>
        <p:spPr/>
        <p:txBody>
          <a:bodyPr vert="horz"/>
          <a:lstStyle/>
          <a:p>
            <a:r>
              <a:rPr lang="en-US"/>
              <a:t>Fund Forecast </a:t>
            </a:r>
            <a:r>
              <a:rPr lang="en-US" b="0"/>
              <a:t>| Hedging Overview</a:t>
            </a:r>
          </a:p>
        </p:txBody>
      </p:sp>
      <p:sp>
        <p:nvSpPr>
          <p:cNvPr id="6" name="Rectangle 5">
            <a:extLst>
              <a:ext uri="{FF2B5EF4-FFF2-40B4-BE49-F238E27FC236}">
                <a16:creationId xmlns:a16="http://schemas.microsoft.com/office/drawing/2014/main" id="{E6886973-B100-7CA5-4A17-84D119D4B2BA}"/>
              </a:ext>
            </a:extLst>
          </p:cNvPr>
          <p:cNvSpPr/>
          <p:nvPr/>
        </p:nvSpPr>
        <p:spPr>
          <a:xfrm>
            <a:off x="6373368" y="1316736"/>
            <a:ext cx="530352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710D5CDE-3284-5667-6646-C699E39F5B62}"/>
              </a:ext>
            </a:extLst>
          </p:cNvPr>
          <p:cNvSpPr/>
          <p:nvPr/>
        </p:nvSpPr>
        <p:spPr>
          <a:xfrm>
            <a:off x="6373368" y="1591056"/>
            <a:ext cx="5303520" cy="2286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 Q1 2025, our </a:t>
            </a:r>
            <a:r>
              <a:rPr lang="en-US" sz="1200" b="1">
                <a:solidFill>
                  <a:schemeClr val="tx1"/>
                </a:solidFill>
                <a:latin typeface="Gilroy" panose="00000500000000000000"/>
                <a:ea typeface="Lato" panose="020F0502020204030203" pitchFamily="34" charset="0"/>
                <a:cs typeface="Lato" panose="020F0502020204030203" pitchFamily="34" charset="0"/>
              </a:rPr>
              <a:t>weighted average hedging was 97.8%</a:t>
            </a: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closed on a </a:t>
            </a:r>
            <a:r>
              <a:rPr lang="en-US" sz="1200" b="1">
                <a:solidFill>
                  <a:schemeClr val="tx1"/>
                </a:solidFill>
                <a:latin typeface="Gilroy" panose="00000500000000000000"/>
                <a:ea typeface="Lato" panose="020F0502020204030203" pitchFamily="34" charset="0"/>
                <a:cs typeface="Lato" panose="020F0502020204030203" pitchFamily="34" charset="0"/>
              </a:rPr>
              <a:t>$112.5M loan with Apollo at an all-in rate of 6.04%</a:t>
            </a:r>
            <a:r>
              <a:rPr lang="en-US" sz="1200">
                <a:solidFill>
                  <a:schemeClr val="tx1"/>
                </a:solidFill>
                <a:latin typeface="Gilroy" panose="00000500000000000000"/>
                <a:ea typeface="Lato" panose="020F0502020204030203" pitchFamily="34" charset="0"/>
                <a:cs typeface="Lato" panose="020F0502020204030203" pitchFamily="34" charset="0"/>
              </a:rPr>
              <a:t> in February</a:t>
            </a: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already have </a:t>
            </a:r>
            <a:r>
              <a:rPr lang="en-US" sz="1200" b="1">
                <a:solidFill>
                  <a:schemeClr val="tx1"/>
                </a:solidFill>
                <a:latin typeface="Gilroy" panose="00000500000000000000"/>
                <a:ea typeface="Lato" panose="020F0502020204030203" pitchFamily="34" charset="0"/>
                <a:cs typeface="Lato" panose="020F0502020204030203" pitchFamily="34" charset="0"/>
              </a:rPr>
              <a:t>$95M of forward swaps in place to account for the expiration of the $140M cap in April 2025</a:t>
            </a: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To maintain REIT compliance, </a:t>
            </a:r>
            <a:r>
              <a:rPr lang="en-US" sz="1200" b="1">
                <a:solidFill>
                  <a:schemeClr val="tx1"/>
                </a:solidFill>
                <a:latin typeface="Gilroy" panose="00000500000000000000"/>
                <a:ea typeface="Lato" panose="020F0502020204030203" pitchFamily="34" charset="0"/>
                <a:cs typeface="Lato" panose="020F0502020204030203" pitchFamily="34" charset="0"/>
              </a:rPr>
              <a:t>$20M of a swap was sold in September 2024 </a:t>
            </a:r>
            <a:r>
              <a:rPr lang="en-US" sz="1200">
                <a:solidFill>
                  <a:schemeClr val="tx1"/>
                </a:solidFill>
                <a:latin typeface="Gilroy" panose="00000500000000000000"/>
                <a:ea typeface="Lato" panose="020F0502020204030203" pitchFamily="34" charset="0"/>
                <a:cs typeface="Lato" panose="020F0502020204030203" pitchFamily="34" charset="0"/>
              </a:rPr>
              <a:t>to prevent fund from being over hedged after recent property dispositions</a:t>
            </a: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forecasts here factor in the property disposition plan for 2025</a:t>
            </a:r>
          </a:p>
        </p:txBody>
      </p:sp>
      <p:sp>
        <p:nvSpPr>
          <p:cNvPr id="10" name="TextBox 9">
            <a:extLst>
              <a:ext uri="{FF2B5EF4-FFF2-40B4-BE49-F238E27FC236}">
                <a16:creationId xmlns:a16="http://schemas.microsoft.com/office/drawing/2014/main" id="{2295E195-B616-DF38-2322-4DC4B04C214B}"/>
              </a:ext>
            </a:extLst>
          </p:cNvPr>
          <p:cNvSpPr txBox="1"/>
          <p:nvPr/>
        </p:nvSpPr>
        <p:spPr>
          <a:xfrm>
            <a:off x="420623" y="6398487"/>
            <a:ext cx="11351553" cy="400110"/>
          </a:xfrm>
          <a:prstGeom prst="rect">
            <a:avLst/>
          </a:prstGeom>
          <a:noFill/>
        </p:spPr>
        <p:txBody>
          <a:bodyPr wrap="square" rtlCol="0">
            <a:spAutoFit/>
          </a:bodyPr>
          <a:lstStyle/>
          <a:p>
            <a:r>
              <a:rPr lang="en-US" sz="1000" i="1">
                <a:latin typeface="Gilroy" panose="00000500000000000000"/>
                <a:ea typeface="Lato" panose="020F0502020204030203" pitchFamily="34" charset="0"/>
                <a:cs typeface="Lato" panose="020F0502020204030203" pitchFamily="34" charset="0"/>
              </a:rPr>
              <a:t>Note: All-in interest rates and % hedged graphs represent weighted averages throughout each year</a:t>
            </a:r>
          </a:p>
          <a:p>
            <a:r>
              <a:rPr lang="en-US" sz="1000" i="1">
                <a:latin typeface="Gilroy" panose="00000500000000000000"/>
                <a:ea typeface="Lato" panose="020F0502020204030203" pitchFamily="34" charset="0"/>
                <a:cs typeface="Lato" panose="020F0502020204030203" pitchFamily="34" charset="0"/>
              </a:rPr>
              <a:t>SOFR forward curve taken as of 4/21/2025</a:t>
            </a:r>
          </a:p>
        </p:txBody>
      </p:sp>
      <p:sp>
        <p:nvSpPr>
          <p:cNvPr id="12" name="Speech Bubble: Rectangle 11">
            <a:extLst>
              <a:ext uri="{FF2B5EF4-FFF2-40B4-BE49-F238E27FC236}">
                <a16:creationId xmlns:a16="http://schemas.microsoft.com/office/drawing/2014/main" id="{CED3020B-1922-988E-36DE-2C60FE0DD7B4}"/>
              </a:ext>
            </a:extLst>
          </p:cNvPr>
          <p:cNvSpPr/>
          <p:nvPr/>
        </p:nvSpPr>
        <p:spPr>
          <a:xfrm>
            <a:off x="8247888" y="6078446"/>
            <a:ext cx="1005840" cy="320040"/>
          </a:xfrm>
          <a:prstGeom prst="wedgeRectCallout">
            <a:avLst>
              <a:gd name="adj1" fmla="val -2838"/>
              <a:gd name="adj2" fmla="val -10575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$140M cap expired 4/16/25</a:t>
            </a:r>
          </a:p>
        </p:txBody>
      </p:sp>
      <p:sp>
        <p:nvSpPr>
          <p:cNvPr id="2" name="Speech Bubble: Rectangle 1">
            <a:extLst>
              <a:ext uri="{FF2B5EF4-FFF2-40B4-BE49-F238E27FC236}">
                <a16:creationId xmlns:a16="http://schemas.microsoft.com/office/drawing/2014/main" id="{145F7BA1-0532-E294-729B-135662E4AEAE}"/>
              </a:ext>
            </a:extLst>
          </p:cNvPr>
          <p:cNvSpPr/>
          <p:nvPr/>
        </p:nvSpPr>
        <p:spPr>
          <a:xfrm>
            <a:off x="6781800" y="4858933"/>
            <a:ext cx="1005840" cy="320040"/>
          </a:xfrm>
          <a:prstGeom prst="wedgeRectCallout">
            <a:avLst>
              <a:gd name="adj1" fmla="val 49207"/>
              <a:gd name="adj2" fmla="val 10808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$20M swap sold Q3-24</a:t>
            </a:r>
          </a:p>
        </p:txBody>
      </p:sp>
      <p:sp>
        <p:nvSpPr>
          <p:cNvPr id="20" name="Rectangle 19">
            <a:extLst>
              <a:ext uri="{FF2B5EF4-FFF2-40B4-BE49-F238E27FC236}">
                <a16:creationId xmlns:a16="http://schemas.microsoft.com/office/drawing/2014/main" id="{D9BAD38A-1BC6-5ADB-3313-C77FE00BCA16}"/>
              </a:ext>
            </a:extLst>
          </p:cNvPr>
          <p:cNvSpPr/>
          <p:nvPr/>
        </p:nvSpPr>
        <p:spPr>
          <a:xfrm>
            <a:off x="10771364" y="4314139"/>
            <a:ext cx="548640" cy="1554480"/>
          </a:xfrm>
          <a:prstGeom prst="rect">
            <a:avLst/>
          </a:prstGeom>
          <a:noFill/>
          <a:ln w="1905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AFCACF16-8AA2-E660-1174-27B8968FC160}"/>
              </a:ext>
            </a:extLst>
          </p:cNvPr>
          <p:cNvSpPr/>
          <p:nvPr/>
        </p:nvSpPr>
        <p:spPr>
          <a:xfrm>
            <a:off x="10733622" y="3926497"/>
            <a:ext cx="1097280" cy="320040"/>
          </a:xfrm>
          <a:prstGeom prst="wedgeRectCallout">
            <a:avLst>
              <a:gd name="adj1" fmla="val -20801"/>
              <a:gd name="adj2" fmla="val 68943"/>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$200M in swaps expire 12/16/26</a:t>
            </a:r>
          </a:p>
        </p:txBody>
      </p:sp>
      <p:sp>
        <p:nvSpPr>
          <p:cNvPr id="11" name="Rectangle 10">
            <a:extLst>
              <a:ext uri="{FF2B5EF4-FFF2-40B4-BE49-F238E27FC236}">
                <a16:creationId xmlns:a16="http://schemas.microsoft.com/office/drawing/2014/main" id="{A97118AC-CB4D-C2D9-8DF6-351FE76E6EE3}"/>
              </a:ext>
            </a:extLst>
          </p:cNvPr>
          <p:cNvSpPr/>
          <p:nvPr/>
        </p:nvSpPr>
        <p:spPr>
          <a:xfrm>
            <a:off x="8750808" y="4308951"/>
            <a:ext cx="548640" cy="1554480"/>
          </a:xfrm>
          <a:prstGeom prst="rect">
            <a:avLst/>
          </a:prstGeom>
          <a:noFill/>
          <a:ln w="1905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BC1C6CE-7DC8-306D-577A-C3ECB97BE0EC}"/>
              </a:ext>
            </a:extLst>
          </p:cNvPr>
          <p:cNvSpPr/>
          <p:nvPr/>
        </p:nvSpPr>
        <p:spPr>
          <a:xfrm>
            <a:off x="7749406" y="4303436"/>
            <a:ext cx="548640" cy="1554480"/>
          </a:xfrm>
          <a:prstGeom prst="rect">
            <a:avLst/>
          </a:prstGeom>
          <a:noFill/>
          <a:ln w="1905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hart 14">
            <a:extLst>
              <a:ext uri="{FF2B5EF4-FFF2-40B4-BE49-F238E27FC236}">
                <a16:creationId xmlns:a16="http://schemas.microsoft.com/office/drawing/2014/main" id="{00000000-0008-0000-0300-000008000000}"/>
              </a:ext>
            </a:extLst>
          </p:cNvPr>
          <p:cNvGraphicFramePr>
            <a:graphicFrameLocks/>
          </p:cNvGraphicFramePr>
          <p:nvPr>
            <p:extLst>
              <p:ext uri="{D42A27DB-BD31-4B8C-83A1-F6EECF244321}">
                <p14:modId xmlns:p14="http://schemas.microsoft.com/office/powerpoint/2010/main" val="3165742180"/>
              </p:ext>
            </p:extLst>
          </p:nvPr>
        </p:nvGraphicFramePr>
        <p:xfrm>
          <a:off x="760337" y="1231787"/>
          <a:ext cx="5333444" cy="264526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00000000-0008-0000-0300-000009000000}"/>
              </a:ext>
            </a:extLst>
          </p:cNvPr>
          <p:cNvGraphicFramePr>
            <a:graphicFrameLocks/>
          </p:cNvGraphicFramePr>
          <p:nvPr>
            <p:extLst>
              <p:ext uri="{D42A27DB-BD31-4B8C-83A1-F6EECF244321}">
                <p14:modId xmlns:p14="http://schemas.microsoft.com/office/powerpoint/2010/main" val="653712491"/>
              </p:ext>
            </p:extLst>
          </p:nvPr>
        </p:nvGraphicFramePr>
        <p:xfrm>
          <a:off x="760333" y="3877056"/>
          <a:ext cx="5330951" cy="259218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324358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33DE6-B4A1-5A9F-8BDA-B0F615263094}"/>
            </a:ext>
          </a:extLst>
        </p:cNvPr>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1438996443"/>
              </p:ext>
            </p:extLst>
          </p:nvPr>
        </p:nvGraphicFramePr>
        <p:xfrm>
          <a:off x="549123" y="1095165"/>
          <a:ext cx="7498078" cy="2926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hink-cell data - do not delete" hidden="1">
            <a:extLst>
              <a:ext uri="{FF2B5EF4-FFF2-40B4-BE49-F238E27FC236}">
                <a16:creationId xmlns:a16="http://schemas.microsoft.com/office/drawing/2014/main" id="{B7529B50-0146-4F3F-7FBB-90FFD53A2BDD}"/>
              </a:ext>
            </a:extLst>
          </p:cNvPr>
          <p:cNvGraphicFramePr>
            <a:graphicFrameLocks noChangeAspect="1"/>
          </p:cNvGraphicFramePr>
          <p:nvPr>
            <p:custDataLst>
              <p:tags r:id="rId1"/>
            </p:custDataLst>
            <p:extLst>
              <p:ext uri="{D42A27DB-BD31-4B8C-83A1-F6EECF244321}">
                <p14:modId xmlns:p14="http://schemas.microsoft.com/office/powerpoint/2010/main" val="1145416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7" name="think-cell data - do not delete" hidden="1">
                        <a:extLst>
                          <a:ext uri="{FF2B5EF4-FFF2-40B4-BE49-F238E27FC236}">
                            <a16:creationId xmlns:a16="http://schemas.microsoft.com/office/drawing/2014/main" id="{B7529B50-0146-4F3F-7FBB-90FFD53A2B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673D895D-4861-B68A-3C30-A5B333993C16}"/>
              </a:ext>
            </a:extLst>
          </p:cNvPr>
          <p:cNvCxnSpPr>
            <a:cxnSpLocks/>
          </p:cNvCxnSpPr>
          <p:nvPr/>
        </p:nvCxnSpPr>
        <p:spPr>
          <a:xfrm>
            <a:off x="4527717" y="2660943"/>
            <a:ext cx="0" cy="1023655"/>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E5BA22-E5C1-56F1-F22C-4DF281A88ED5}"/>
              </a:ext>
            </a:extLst>
          </p:cNvPr>
          <p:cNvCxnSpPr/>
          <p:nvPr/>
        </p:nvCxnSpPr>
        <p:spPr>
          <a:xfrm>
            <a:off x="6122997" y="1581478"/>
            <a:ext cx="0" cy="210312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F8D16E-3688-6742-4049-69F60F6ED22B}"/>
              </a:ext>
            </a:extLst>
          </p:cNvPr>
          <p:cNvCxnSpPr/>
          <p:nvPr/>
        </p:nvCxnSpPr>
        <p:spPr>
          <a:xfrm>
            <a:off x="7552368" y="1581478"/>
            <a:ext cx="0" cy="210312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693A6516-A23F-6E4E-0DB1-A4FB9EF5B8AD}"/>
              </a:ext>
            </a:extLst>
          </p:cNvPr>
          <p:cNvSpPr>
            <a:spLocks noGrp="1"/>
          </p:cNvSpPr>
          <p:nvPr>
            <p:ph type="title"/>
          </p:nvPr>
        </p:nvSpPr>
        <p:spPr/>
        <p:txBody>
          <a:bodyPr vert="horz"/>
          <a:lstStyle/>
          <a:p>
            <a:r>
              <a:rPr lang="en-US"/>
              <a:t>Fund Forecast </a:t>
            </a:r>
            <a:r>
              <a:rPr lang="en-US" b="0"/>
              <a:t>| Effective Hedging Analysis</a:t>
            </a:r>
          </a:p>
        </p:txBody>
      </p:sp>
      <p:sp>
        <p:nvSpPr>
          <p:cNvPr id="12" name="Speech Bubble: Rectangle 11">
            <a:extLst>
              <a:ext uri="{FF2B5EF4-FFF2-40B4-BE49-F238E27FC236}">
                <a16:creationId xmlns:a16="http://schemas.microsoft.com/office/drawing/2014/main" id="{0824BE15-8483-0F02-B63E-F35ECC47EBE6}"/>
              </a:ext>
            </a:extLst>
          </p:cNvPr>
          <p:cNvSpPr/>
          <p:nvPr/>
        </p:nvSpPr>
        <p:spPr>
          <a:xfrm>
            <a:off x="1293981" y="2466496"/>
            <a:ext cx="1005840" cy="320040"/>
          </a:xfrm>
          <a:prstGeom prst="wedgeRectCallout">
            <a:avLst>
              <a:gd name="adj1" fmla="val -1423"/>
              <a:gd name="adj2" fmla="val -154733"/>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$140M cap expired 4/16/25</a:t>
            </a:r>
          </a:p>
        </p:txBody>
      </p:sp>
      <p:sp>
        <p:nvSpPr>
          <p:cNvPr id="21" name="Speech Bubble: Rectangle 20">
            <a:extLst>
              <a:ext uri="{FF2B5EF4-FFF2-40B4-BE49-F238E27FC236}">
                <a16:creationId xmlns:a16="http://schemas.microsoft.com/office/drawing/2014/main" id="{46EE3147-C3BD-AE7F-2BDB-056C409B65FF}"/>
              </a:ext>
            </a:extLst>
          </p:cNvPr>
          <p:cNvSpPr/>
          <p:nvPr/>
        </p:nvSpPr>
        <p:spPr>
          <a:xfrm>
            <a:off x="6192847" y="2914178"/>
            <a:ext cx="1097280" cy="320040"/>
          </a:xfrm>
          <a:prstGeom prst="wedgeRectCallout">
            <a:avLst>
              <a:gd name="adj1" fmla="val -53641"/>
              <a:gd name="adj2" fmla="val -30182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$200M in swaps expire 12/16/26</a:t>
            </a:r>
          </a:p>
        </p:txBody>
      </p:sp>
      <p:sp>
        <p:nvSpPr>
          <p:cNvPr id="16" name="Rectangle 15">
            <a:extLst>
              <a:ext uri="{FF2B5EF4-FFF2-40B4-BE49-F238E27FC236}">
                <a16:creationId xmlns:a16="http://schemas.microsoft.com/office/drawing/2014/main" id="{F52AD17E-3030-41DD-513C-80C2898E8F73}"/>
              </a:ext>
            </a:extLst>
          </p:cNvPr>
          <p:cNvSpPr/>
          <p:nvPr/>
        </p:nvSpPr>
        <p:spPr>
          <a:xfrm>
            <a:off x="8808238" y="1231786"/>
            <a:ext cx="2834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7" name="Rectangle 16">
            <a:extLst>
              <a:ext uri="{FF2B5EF4-FFF2-40B4-BE49-F238E27FC236}">
                <a16:creationId xmlns:a16="http://schemas.microsoft.com/office/drawing/2014/main" id="{6F21CEED-0676-6A72-F4A3-627128943D38}"/>
              </a:ext>
            </a:extLst>
          </p:cNvPr>
          <p:cNvSpPr/>
          <p:nvPr/>
        </p:nvSpPr>
        <p:spPr>
          <a:xfrm>
            <a:off x="8808238" y="1506106"/>
            <a:ext cx="2834640" cy="493776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8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are tracking to be </a:t>
            </a:r>
            <a:r>
              <a:rPr lang="en-US" sz="1200" b="1">
                <a:solidFill>
                  <a:schemeClr val="tx1"/>
                </a:solidFill>
                <a:latin typeface="Gilroy" panose="00000500000000000000"/>
                <a:ea typeface="Lato" panose="020F0502020204030203" pitchFamily="34" charset="0"/>
                <a:cs typeface="Lato" panose="020F0502020204030203" pitchFamily="34" charset="0"/>
              </a:rPr>
              <a:t>above our hedging target in each quarter until Q1 2027</a:t>
            </a:r>
            <a:r>
              <a:rPr lang="en-US" sz="1200">
                <a:solidFill>
                  <a:schemeClr val="tx1"/>
                </a:solidFill>
                <a:latin typeface="Gilroy" panose="00000500000000000000"/>
                <a:ea typeface="Lato" panose="020F0502020204030203" pitchFamily="34" charset="0"/>
                <a:cs typeface="Lato" panose="020F0502020204030203" pitchFamily="34" charset="0"/>
              </a:rPr>
              <a:t> when $200M in swaps expire</a:t>
            </a:r>
          </a:p>
          <a:p>
            <a:pPr marL="171450" indent="-171450">
              <a:spcBef>
                <a:spcPts val="1800"/>
              </a:spcBef>
              <a:buFont typeface="Arial" panose="020B0604020202020204" pitchFamily="34" charset="0"/>
              <a:buChar char="•"/>
            </a:pPr>
            <a:endParaRPr lang="en-US" sz="12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18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already have </a:t>
            </a:r>
            <a:r>
              <a:rPr lang="en-US" sz="1200" b="1">
                <a:solidFill>
                  <a:schemeClr val="tx1"/>
                </a:solidFill>
                <a:latin typeface="Gilroy" panose="00000500000000000000"/>
                <a:ea typeface="Lato" panose="020F0502020204030203" pitchFamily="34" charset="0"/>
                <a:cs typeface="Lato" panose="020F0502020204030203" pitchFamily="34" charset="0"/>
              </a:rPr>
              <a:t>$95M of forward swaps in place</a:t>
            </a:r>
            <a:r>
              <a:rPr lang="en-US" sz="1200">
                <a:solidFill>
                  <a:schemeClr val="tx1"/>
                </a:solidFill>
                <a:latin typeface="Gilroy" panose="00000500000000000000"/>
                <a:ea typeface="Lato" panose="020F0502020204030203" pitchFamily="34" charset="0"/>
                <a:cs typeface="Lato" panose="020F0502020204030203" pitchFamily="34" charset="0"/>
              </a:rPr>
              <a:t> to account for the expiration of the $140M cap in April 2025</a:t>
            </a:r>
          </a:p>
          <a:p>
            <a:pPr marL="171450" indent="-171450">
              <a:spcBef>
                <a:spcPts val="1800"/>
              </a:spcBef>
              <a:buFont typeface="Arial" panose="020B0604020202020204" pitchFamily="34" charset="0"/>
              <a:buChar char="•"/>
            </a:pPr>
            <a:endParaRPr lang="en-US" sz="12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18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a:t>
            </a:r>
            <a:r>
              <a:rPr lang="en-US" sz="1200" b="1">
                <a:solidFill>
                  <a:schemeClr val="tx1"/>
                </a:solidFill>
                <a:latin typeface="Gilroy" panose="00000500000000000000"/>
                <a:ea typeface="Lato" panose="020F0502020204030203" pitchFamily="34" charset="0"/>
                <a:cs typeface="Lato" panose="020F0502020204030203" pitchFamily="34" charset="0"/>
              </a:rPr>
              <a:t>hedging trend remains above 90% throughout 2025 </a:t>
            </a:r>
            <a:r>
              <a:rPr lang="en-US" sz="1200">
                <a:solidFill>
                  <a:schemeClr val="tx1"/>
                </a:solidFill>
                <a:latin typeface="Gilroy" panose="00000500000000000000"/>
                <a:ea typeface="Lato" panose="020F0502020204030203" pitchFamily="34" charset="0"/>
                <a:cs typeface="Lato" panose="020F0502020204030203" pitchFamily="34" charset="0"/>
              </a:rPr>
              <a:t>as the cap expiration is offset by $68.8M of dispositions and the $95M in forward swaps commencing</a:t>
            </a:r>
          </a:p>
        </p:txBody>
      </p:sp>
      <p:grpSp>
        <p:nvGrpSpPr>
          <p:cNvPr id="18" name="Group 17">
            <a:extLst>
              <a:ext uri="{FF2B5EF4-FFF2-40B4-BE49-F238E27FC236}">
                <a16:creationId xmlns:a16="http://schemas.microsoft.com/office/drawing/2014/main" id="{4C359180-F1A2-C13C-5B7B-12E0D14A7160}"/>
              </a:ext>
            </a:extLst>
          </p:cNvPr>
          <p:cNvGrpSpPr/>
          <p:nvPr/>
        </p:nvGrpSpPr>
        <p:grpSpPr>
          <a:xfrm>
            <a:off x="8235854" y="3746386"/>
            <a:ext cx="468989" cy="457200"/>
            <a:chOff x="9083709" y="2630560"/>
            <a:chExt cx="594360" cy="594359"/>
          </a:xfrm>
        </p:grpSpPr>
        <p:sp>
          <p:nvSpPr>
            <p:cNvPr id="19" name="Oval 18">
              <a:extLst>
                <a:ext uri="{FF2B5EF4-FFF2-40B4-BE49-F238E27FC236}">
                  <a16:creationId xmlns:a16="http://schemas.microsoft.com/office/drawing/2014/main" id="{60FF0922-6DA9-3577-031F-47416B329EA6}"/>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a:extLst>
                <a:ext uri="{FF2B5EF4-FFF2-40B4-BE49-F238E27FC236}">
                  <a16:creationId xmlns:a16="http://schemas.microsoft.com/office/drawing/2014/main" id="{4B82149F-C201-8EBD-4009-F3350A17EF2C}"/>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hevron 22">
              <a:extLst>
                <a:ext uri="{FF2B5EF4-FFF2-40B4-BE49-F238E27FC236}">
                  <a16:creationId xmlns:a16="http://schemas.microsoft.com/office/drawing/2014/main" id="{6F7B845A-84DA-6808-A795-8621E9A5B6CA}"/>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Rectangle 14">
            <a:extLst>
              <a:ext uri="{FF2B5EF4-FFF2-40B4-BE49-F238E27FC236}">
                <a16:creationId xmlns:a16="http://schemas.microsoft.com/office/drawing/2014/main" id="{08B13161-7D82-BC58-F6EF-96CB19F4BE44}"/>
              </a:ext>
            </a:extLst>
          </p:cNvPr>
          <p:cNvSpPr/>
          <p:nvPr/>
        </p:nvSpPr>
        <p:spPr>
          <a:xfrm>
            <a:off x="4116878" y="2168764"/>
            <a:ext cx="822960" cy="49217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latin typeface="Gilroy" panose="00000500000000000000"/>
                <a:ea typeface="Lato" panose="020F0502020204030203" pitchFamily="34" charset="0"/>
                <a:cs typeface="Lato" panose="020F0502020204030203" pitchFamily="34" charset="0"/>
              </a:rPr>
              <a:t>May 2026: Revolver Expires</a:t>
            </a:r>
          </a:p>
        </p:txBody>
      </p:sp>
      <p:sp>
        <p:nvSpPr>
          <p:cNvPr id="20" name="Rectangle 19">
            <a:extLst>
              <a:ext uri="{FF2B5EF4-FFF2-40B4-BE49-F238E27FC236}">
                <a16:creationId xmlns:a16="http://schemas.microsoft.com/office/drawing/2014/main" id="{775BE01A-425C-FDB5-C825-DB1DF7DCBF69}"/>
              </a:ext>
            </a:extLst>
          </p:cNvPr>
          <p:cNvSpPr/>
          <p:nvPr/>
        </p:nvSpPr>
        <p:spPr>
          <a:xfrm>
            <a:off x="5698019" y="1075070"/>
            <a:ext cx="822960" cy="49217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latin typeface="Gilroy" panose="00000500000000000000"/>
                <a:ea typeface="Lato" panose="020F0502020204030203" pitchFamily="34" charset="0"/>
                <a:cs typeface="Lato" panose="020F0502020204030203" pitchFamily="34" charset="0"/>
              </a:rPr>
              <a:t>Dec 2026:</a:t>
            </a:r>
          </a:p>
          <a:p>
            <a:pPr algn="ctr"/>
            <a:r>
              <a:rPr lang="en-US" sz="900" i="1">
                <a:latin typeface="Gilroy" panose="00000500000000000000"/>
                <a:ea typeface="Lato" panose="020F0502020204030203" pitchFamily="34" charset="0"/>
                <a:cs typeface="Lato" panose="020F0502020204030203" pitchFamily="34" charset="0"/>
              </a:rPr>
              <a:t>$104M TL A Expires</a:t>
            </a:r>
          </a:p>
        </p:txBody>
      </p:sp>
      <p:sp>
        <p:nvSpPr>
          <p:cNvPr id="24" name="Rectangle 23">
            <a:extLst>
              <a:ext uri="{FF2B5EF4-FFF2-40B4-BE49-F238E27FC236}">
                <a16:creationId xmlns:a16="http://schemas.microsoft.com/office/drawing/2014/main" id="{EFAD3A1A-15E5-D210-6F58-6939DFCF0B92}"/>
              </a:ext>
            </a:extLst>
          </p:cNvPr>
          <p:cNvSpPr/>
          <p:nvPr/>
        </p:nvSpPr>
        <p:spPr>
          <a:xfrm>
            <a:off x="7139029" y="1080167"/>
            <a:ext cx="822960" cy="49217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latin typeface="Gilroy" panose="00000500000000000000"/>
                <a:ea typeface="Lato" panose="020F0502020204030203" pitchFamily="34" charset="0"/>
                <a:cs typeface="Lato" panose="020F0502020204030203" pitchFamily="34" charset="0"/>
              </a:rPr>
              <a:t>Jun 2027:</a:t>
            </a:r>
          </a:p>
          <a:p>
            <a:pPr algn="ctr"/>
            <a:r>
              <a:rPr lang="en-US" sz="900" i="1">
                <a:latin typeface="Gilroy" panose="00000500000000000000"/>
                <a:ea typeface="Lato" panose="020F0502020204030203" pitchFamily="34" charset="0"/>
                <a:cs typeface="Lato" panose="020F0502020204030203" pitchFamily="34" charset="0"/>
              </a:rPr>
              <a:t>$267M TL B</a:t>
            </a:r>
          </a:p>
          <a:p>
            <a:pPr algn="ctr"/>
            <a:r>
              <a:rPr lang="en-US" sz="900" i="1">
                <a:latin typeface="Gilroy" panose="00000500000000000000"/>
                <a:ea typeface="Lato" panose="020F0502020204030203" pitchFamily="34" charset="0"/>
                <a:cs typeface="Lato" panose="020F0502020204030203" pitchFamily="34" charset="0"/>
              </a:rPr>
              <a:t>Expires</a:t>
            </a:r>
          </a:p>
        </p:txBody>
      </p:sp>
      <p:graphicFrame>
        <p:nvGraphicFramePr>
          <p:cNvPr id="8" name="Table 7">
            <a:extLst>
              <a:ext uri="{FF2B5EF4-FFF2-40B4-BE49-F238E27FC236}">
                <a16:creationId xmlns:a16="http://schemas.microsoft.com/office/drawing/2014/main" id="{D2B15EA5-0C0F-EA85-C9DF-0BECD370A303}"/>
              </a:ext>
            </a:extLst>
          </p:cNvPr>
          <p:cNvGraphicFramePr>
            <a:graphicFrameLocks noGrp="1"/>
          </p:cNvGraphicFramePr>
          <p:nvPr/>
        </p:nvGraphicFramePr>
        <p:xfrm>
          <a:off x="549122" y="4066426"/>
          <a:ext cx="7498078" cy="2377440"/>
        </p:xfrm>
        <a:graphic>
          <a:graphicData uri="http://schemas.openxmlformats.org/drawingml/2006/table">
            <a:tbl>
              <a:tblPr/>
              <a:tblGrid>
                <a:gridCol w="2142308">
                  <a:extLst>
                    <a:ext uri="{9D8B030D-6E8A-4147-A177-3AD203B41FA5}">
                      <a16:colId xmlns:a16="http://schemas.microsoft.com/office/drawing/2014/main" val="1304315836"/>
                    </a:ext>
                  </a:extLst>
                </a:gridCol>
                <a:gridCol w="1071154">
                  <a:extLst>
                    <a:ext uri="{9D8B030D-6E8A-4147-A177-3AD203B41FA5}">
                      <a16:colId xmlns:a16="http://schemas.microsoft.com/office/drawing/2014/main" val="2110501720"/>
                    </a:ext>
                  </a:extLst>
                </a:gridCol>
                <a:gridCol w="1071154">
                  <a:extLst>
                    <a:ext uri="{9D8B030D-6E8A-4147-A177-3AD203B41FA5}">
                      <a16:colId xmlns:a16="http://schemas.microsoft.com/office/drawing/2014/main" val="1221987978"/>
                    </a:ext>
                  </a:extLst>
                </a:gridCol>
                <a:gridCol w="1071154">
                  <a:extLst>
                    <a:ext uri="{9D8B030D-6E8A-4147-A177-3AD203B41FA5}">
                      <a16:colId xmlns:a16="http://schemas.microsoft.com/office/drawing/2014/main" val="2796131762"/>
                    </a:ext>
                  </a:extLst>
                </a:gridCol>
                <a:gridCol w="1071154">
                  <a:extLst>
                    <a:ext uri="{9D8B030D-6E8A-4147-A177-3AD203B41FA5}">
                      <a16:colId xmlns:a16="http://schemas.microsoft.com/office/drawing/2014/main" val="3425954483"/>
                    </a:ext>
                  </a:extLst>
                </a:gridCol>
                <a:gridCol w="1071154">
                  <a:extLst>
                    <a:ext uri="{9D8B030D-6E8A-4147-A177-3AD203B41FA5}">
                      <a16:colId xmlns:a16="http://schemas.microsoft.com/office/drawing/2014/main" val="1620776449"/>
                    </a:ext>
                  </a:extLst>
                </a:gridCol>
              </a:tblGrid>
              <a:tr h="210312">
                <a:tc>
                  <a:txBody>
                    <a:bodyPr/>
                    <a:lstStyle/>
                    <a:p>
                      <a:pPr algn="l" fontAlgn="b"/>
                      <a:r>
                        <a:rPr lang="en-US" sz="1200" b="1" i="0" u="none" strike="noStrike">
                          <a:solidFill>
                            <a:schemeClr val="accent1"/>
                          </a:solidFill>
                          <a:effectLst/>
                          <a:latin typeface="Gilroy" panose="00000500000000000000"/>
                        </a:rPr>
                        <a:t>In-Place Hedging</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Type</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Amount</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Rate</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Start Qtr</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End Qtr</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6738508"/>
                  </a:ext>
                </a:extLst>
              </a:tr>
              <a:tr h="210312">
                <a:tc>
                  <a:txBody>
                    <a:bodyPr/>
                    <a:lstStyle/>
                    <a:p>
                      <a:pPr algn="l" fontAlgn="b"/>
                      <a:r>
                        <a:rPr lang="en-US" sz="1200" b="0" i="0" u="none" strike="noStrike">
                          <a:solidFill>
                            <a:srgbClr val="000000"/>
                          </a:solidFill>
                          <a:effectLst/>
                          <a:latin typeface="Gilroy" panose="00000500000000000000"/>
                        </a:rPr>
                        <a:t>$112.5M Apollo Refi – 5 Yr</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Refi</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$112.5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3.94%</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Q1 2024</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Q1 2029</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300256182"/>
                  </a:ext>
                </a:extLst>
              </a:tr>
              <a:tr h="210312">
                <a:tc>
                  <a:txBody>
                    <a:bodyPr/>
                    <a:lstStyle/>
                    <a:p>
                      <a:pPr algn="l" fontAlgn="b"/>
                      <a:r>
                        <a:rPr lang="en-US" sz="1200" b="0" i="0" u="none" strike="noStrike">
                          <a:solidFill>
                            <a:srgbClr val="000000"/>
                          </a:solidFill>
                          <a:effectLst/>
                          <a:latin typeface="Gilroy" panose="00000500000000000000"/>
                        </a:rPr>
                        <a:t>$140M Cap - 3 Yr</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Cap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$140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3.00%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2022</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Q1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1219090047"/>
                  </a:ext>
                </a:extLst>
              </a:tr>
              <a:tr h="210312">
                <a:tc>
                  <a:txBody>
                    <a:bodyPr/>
                    <a:lstStyle/>
                    <a:p>
                      <a:pPr algn="l" fontAlgn="b"/>
                      <a:r>
                        <a:rPr lang="en-US" sz="1200" b="0" i="0" u="none" strike="noStrike">
                          <a:solidFill>
                            <a:srgbClr val="000000"/>
                          </a:solidFill>
                          <a:effectLst/>
                          <a:latin typeface="Gilroy" panose="00000500000000000000"/>
                        </a:rPr>
                        <a:t>$150M Swap - 5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$150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2.74%</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2022</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Q4 2026</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2111170168"/>
                  </a:ext>
                </a:extLst>
              </a:tr>
              <a:tr h="210312">
                <a:tc>
                  <a:txBody>
                    <a:bodyPr/>
                    <a:lstStyle/>
                    <a:p>
                      <a:pPr algn="l" fontAlgn="b"/>
                      <a:r>
                        <a:rPr lang="en-US" sz="1200" b="0" i="0" u="none" strike="noStrike">
                          <a:solidFill>
                            <a:srgbClr val="000000"/>
                          </a:solidFill>
                          <a:effectLst/>
                          <a:latin typeface="Gilroy" panose="00000500000000000000"/>
                        </a:rPr>
                        <a:t>$50M Swap - 5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$50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2.92%</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2022</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Q4 2026</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1663190165"/>
                  </a:ext>
                </a:extLst>
              </a:tr>
              <a:tr h="210312">
                <a:tc>
                  <a:txBody>
                    <a:bodyPr/>
                    <a:lstStyle/>
                    <a:p>
                      <a:pPr algn="l" fontAlgn="b"/>
                      <a:r>
                        <a:rPr lang="en-US" sz="1200" b="0" i="0" u="none" strike="noStrike">
                          <a:solidFill>
                            <a:srgbClr val="000000"/>
                          </a:solidFill>
                          <a:effectLst/>
                          <a:latin typeface="Gilroy" panose="00000500000000000000"/>
                        </a:rPr>
                        <a:t>$50M Swap - 4.25 Yr</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3.60%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Q1 2023</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548888805"/>
                  </a:ext>
                </a:extLst>
              </a:tr>
              <a:tr h="210312">
                <a:tc>
                  <a:txBody>
                    <a:bodyPr/>
                    <a:lstStyle/>
                    <a:p>
                      <a:pPr algn="l" fontAlgn="b"/>
                      <a:r>
                        <a:rPr lang="en-US" sz="1200" b="0" i="0" u="none" strike="noStrike">
                          <a:solidFill>
                            <a:srgbClr val="000000"/>
                          </a:solidFill>
                          <a:effectLst/>
                          <a:latin typeface="Gilroy" panose="00000500000000000000"/>
                        </a:rPr>
                        <a:t>$50M </a:t>
                      </a:r>
                      <a:r>
                        <a:rPr lang="en-US" sz="1200" b="0" i="0" u="none" strike="noStrike" err="1">
                          <a:solidFill>
                            <a:srgbClr val="000000"/>
                          </a:solidFill>
                          <a:effectLst/>
                          <a:latin typeface="Gilroy" panose="00000500000000000000"/>
                        </a:rPr>
                        <a:t>Fwd</a:t>
                      </a:r>
                      <a:r>
                        <a:rPr lang="en-US" sz="1200" b="0" i="0" u="none" strike="noStrike">
                          <a:solidFill>
                            <a:srgbClr val="000000"/>
                          </a:solidFill>
                          <a:effectLst/>
                          <a:latin typeface="Gilroy" panose="00000500000000000000"/>
                        </a:rPr>
                        <a:t> Swap - 2.13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$50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2.79%</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1172622850"/>
                  </a:ext>
                </a:extLst>
              </a:tr>
              <a:tr h="210312">
                <a:tc>
                  <a:txBody>
                    <a:bodyPr/>
                    <a:lstStyle/>
                    <a:p>
                      <a:pPr algn="l" fontAlgn="b"/>
                      <a:r>
                        <a:rPr lang="en-US" sz="1200" b="0" i="0" u="none" strike="noStrike">
                          <a:solidFill>
                            <a:srgbClr val="000000"/>
                          </a:solidFill>
                          <a:effectLst/>
                          <a:latin typeface="Gilroy" panose="00000500000000000000"/>
                        </a:rPr>
                        <a:t>$15M </a:t>
                      </a:r>
                      <a:r>
                        <a:rPr lang="en-US" sz="1200" b="0" i="0" u="none" strike="noStrike" err="1">
                          <a:solidFill>
                            <a:srgbClr val="000000"/>
                          </a:solidFill>
                          <a:effectLst/>
                          <a:latin typeface="Gilroy" panose="00000500000000000000"/>
                        </a:rPr>
                        <a:t>Fwd</a:t>
                      </a:r>
                      <a:r>
                        <a:rPr lang="en-US" sz="1200" b="0" i="0" u="none" strike="noStrike">
                          <a:solidFill>
                            <a:srgbClr val="000000"/>
                          </a:solidFill>
                          <a:effectLst/>
                          <a:latin typeface="Gilroy" panose="00000500000000000000"/>
                        </a:rPr>
                        <a:t> Swap - 2.13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4.26%</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842778669"/>
                  </a:ext>
                </a:extLst>
              </a:tr>
              <a:tr h="210312">
                <a:tc>
                  <a:txBody>
                    <a:bodyPr/>
                    <a:lstStyle/>
                    <a:p>
                      <a:pPr algn="l" fontAlgn="b"/>
                      <a:r>
                        <a:rPr lang="en-US" sz="1200" b="0" i="0" u="none" strike="noStrike">
                          <a:solidFill>
                            <a:srgbClr val="000000"/>
                          </a:solidFill>
                          <a:effectLst/>
                          <a:latin typeface="Gilroy" panose="00000500000000000000"/>
                        </a:rPr>
                        <a:t>$15M </a:t>
                      </a:r>
                      <a:r>
                        <a:rPr lang="en-US" sz="1200" b="0" i="0" u="none" strike="noStrike" err="1">
                          <a:solidFill>
                            <a:srgbClr val="000000"/>
                          </a:solidFill>
                          <a:effectLst/>
                          <a:latin typeface="Gilroy" panose="00000500000000000000"/>
                        </a:rPr>
                        <a:t>Fwd</a:t>
                      </a:r>
                      <a:r>
                        <a:rPr lang="en-US" sz="1200" b="0" i="0" u="none" strike="noStrike">
                          <a:solidFill>
                            <a:srgbClr val="000000"/>
                          </a:solidFill>
                          <a:effectLst/>
                          <a:latin typeface="Gilroy" panose="00000500000000000000"/>
                        </a:rPr>
                        <a:t> Swap - 2.13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3.80%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2670755217"/>
                  </a:ext>
                </a:extLst>
              </a:tr>
              <a:tr h="210312">
                <a:tc>
                  <a:txBody>
                    <a:bodyPr/>
                    <a:lstStyle/>
                    <a:p>
                      <a:pPr algn="l" fontAlgn="b"/>
                      <a:r>
                        <a:rPr lang="en-US" sz="1200" b="0" i="0" u="none" strike="noStrike">
                          <a:solidFill>
                            <a:srgbClr val="000000"/>
                          </a:solidFill>
                          <a:effectLst/>
                          <a:latin typeface="Gilroy" panose="00000500000000000000"/>
                        </a:rPr>
                        <a:t>$15M </a:t>
                      </a:r>
                      <a:r>
                        <a:rPr lang="en-US" sz="1200" b="0" i="0" u="none" strike="noStrike" err="1">
                          <a:solidFill>
                            <a:srgbClr val="000000"/>
                          </a:solidFill>
                          <a:effectLst/>
                          <a:latin typeface="Gilroy" panose="00000500000000000000"/>
                        </a:rPr>
                        <a:t>Fwd</a:t>
                      </a:r>
                      <a:r>
                        <a:rPr lang="en-US" sz="1200" b="0" i="0" u="none" strike="noStrike">
                          <a:solidFill>
                            <a:srgbClr val="000000"/>
                          </a:solidFill>
                          <a:effectLst/>
                          <a:latin typeface="Gilroy" panose="00000500000000000000"/>
                        </a:rPr>
                        <a:t> Swap - 2.13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tc>
                  <a:txBody>
                    <a:bodyPr/>
                    <a:lstStyle/>
                    <a:p>
                      <a:pPr algn="ctr" fontAlgn="b"/>
                      <a:r>
                        <a:rPr lang="en-US" sz="1200" b="0" i="0" u="none" strike="noStrike">
                          <a:solidFill>
                            <a:srgbClr val="0000FF"/>
                          </a:solidFill>
                          <a:effectLst/>
                          <a:latin typeface="Gilroy" panose="00000500000000000000"/>
                        </a:rPr>
                        <a:t>$15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tc>
                  <a:txBody>
                    <a:bodyPr/>
                    <a:lstStyle/>
                    <a:p>
                      <a:pPr algn="ctr" fontAlgn="b"/>
                      <a:r>
                        <a:rPr lang="en-US" sz="1200" b="0" i="0" u="none" strike="noStrike">
                          <a:solidFill>
                            <a:srgbClr val="0000FF"/>
                          </a:solidFill>
                          <a:effectLst/>
                          <a:latin typeface="Gilroy" panose="00000500000000000000"/>
                        </a:rPr>
                        <a:t>3.29%</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tc>
                  <a:txBody>
                    <a:bodyPr/>
                    <a:lstStyle/>
                    <a:p>
                      <a:pPr algn="ctr" fontAlgn="b"/>
                      <a:r>
                        <a:rPr lang="en-US" sz="1200" b="0" i="0" u="none" strike="noStrike">
                          <a:solidFill>
                            <a:srgbClr val="0000FF"/>
                          </a:solidFill>
                          <a:effectLst/>
                          <a:latin typeface="Gilroy" panose="00000500000000000000"/>
                        </a:rPr>
                        <a:t>Q2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763367682"/>
                  </a:ext>
                </a:extLst>
              </a:tr>
            </a:tbl>
          </a:graphicData>
        </a:graphic>
      </p:graphicFrame>
    </p:spTree>
    <p:extLst>
      <p:ext uri="{BB962C8B-B14F-4D97-AF65-F5344CB8AC3E}">
        <p14:creationId xmlns:p14="http://schemas.microsoft.com/office/powerpoint/2010/main" val="1154782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DE77764-9654-6026-A7BC-A962D9D74954}"/>
            </a:ext>
          </a:extLst>
        </p:cNvPr>
        <p:cNvGrpSpPr/>
        <p:nvPr/>
      </p:nvGrpSpPr>
      <p:grpSpPr>
        <a:xfrm>
          <a:off x="0" y="0"/>
          <a:ext cx="0" cy="0"/>
          <a:chOff x="0" y="0"/>
          <a:chExt cx="0" cy="0"/>
        </a:xfrm>
      </p:grpSpPr>
      <p:graphicFrame>
        <p:nvGraphicFramePr>
          <p:cNvPr id="22" name="think-cell data - do not delete" hidden="1">
            <a:extLst>
              <a:ext uri="{FF2B5EF4-FFF2-40B4-BE49-F238E27FC236}">
                <a16:creationId xmlns:a16="http://schemas.microsoft.com/office/drawing/2014/main" id="{F8BB2BEA-5122-079E-8C63-26560280D4D8}"/>
              </a:ext>
            </a:extLst>
          </p:cNvPr>
          <p:cNvGraphicFramePr>
            <a:graphicFrameLocks noChangeAspect="1"/>
          </p:cNvGraphicFramePr>
          <p:nvPr>
            <p:custDataLst>
              <p:tags r:id="rId1"/>
            </p:custDataLst>
            <p:extLst>
              <p:ext uri="{D42A27DB-BD31-4B8C-83A1-F6EECF244321}">
                <p14:modId xmlns:p14="http://schemas.microsoft.com/office/powerpoint/2010/main" val="16139575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2" name="think-cell data - do not delete" hidden="1">
                        <a:extLst>
                          <a:ext uri="{FF2B5EF4-FFF2-40B4-BE49-F238E27FC236}">
                            <a16:creationId xmlns:a16="http://schemas.microsoft.com/office/drawing/2014/main" id="{F8BB2BEA-5122-079E-8C63-26560280D4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9F2279C9-4F4F-82AC-5FE4-CBDDFB3AC60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76E627-6D77-808C-C268-1BD97238324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156821F-4E1D-77EF-083D-C33709F6FA53}"/>
              </a:ext>
            </a:extLst>
          </p:cNvPr>
          <p:cNvSpPr>
            <a:spLocks noGrp="1"/>
          </p:cNvSpPr>
          <p:nvPr>
            <p:ph type="title"/>
          </p:nvPr>
        </p:nvSpPr>
        <p:spPr/>
        <p:txBody>
          <a:bodyPr vert="horz"/>
          <a:lstStyle/>
          <a:p>
            <a:r>
              <a:rPr lang="it-IT"/>
              <a:t>Fund Performance Overview </a:t>
            </a:r>
            <a:r>
              <a:rPr lang="it-IT" b="0"/>
              <a:t>| Quarterly </a:t>
            </a:r>
            <a:r>
              <a:rPr lang="en-US" b="0"/>
              <a:t>FFO &amp; AFFO Forecast</a:t>
            </a:r>
          </a:p>
        </p:txBody>
      </p:sp>
      <p:sp>
        <p:nvSpPr>
          <p:cNvPr id="13" name="Rectangle 12">
            <a:extLst>
              <a:ext uri="{FF2B5EF4-FFF2-40B4-BE49-F238E27FC236}">
                <a16:creationId xmlns:a16="http://schemas.microsoft.com/office/drawing/2014/main" id="{3E790277-8943-E046-7A41-8A34EDDF7366}"/>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4" name="Group 13">
            <a:extLst>
              <a:ext uri="{FF2B5EF4-FFF2-40B4-BE49-F238E27FC236}">
                <a16:creationId xmlns:a16="http://schemas.microsoft.com/office/drawing/2014/main" id="{35B3ECC4-9AB3-521C-E286-8A3AE2839F59}"/>
              </a:ext>
            </a:extLst>
          </p:cNvPr>
          <p:cNvGrpSpPr/>
          <p:nvPr/>
        </p:nvGrpSpPr>
        <p:grpSpPr>
          <a:xfrm>
            <a:off x="2666999" y="1393493"/>
            <a:ext cx="457200" cy="457200"/>
            <a:chOff x="9083709" y="2630560"/>
            <a:chExt cx="594360" cy="594359"/>
          </a:xfrm>
        </p:grpSpPr>
        <p:sp>
          <p:nvSpPr>
            <p:cNvPr id="15" name="Oval 14">
              <a:extLst>
                <a:ext uri="{FF2B5EF4-FFF2-40B4-BE49-F238E27FC236}">
                  <a16:creationId xmlns:a16="http://schemas.microsoft.com/office/drawing/2014/main" id="{12867F95-A7C5-643B-B5C1-F50D9EC46C82}"/>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6" name="Arrow: Chevron 15">
              <a:extLst>
                <a:ext uri="{FF2B5EF4-FFF2-40B4-BE49-F238E27FC236}">
                  <a16:creationId xmlns:a16="http://schemas.microsoft.com/office/drawing/2014/main" id="{D24C6473-BA47-F9E9-5705-1D0E659D9826}"/>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7" name="Arrow: Chevron 16">
              <a:extLst>
                <a:ext uri="{FF2B5EF4-FFF2-40B4-BE49-F238E27FC236}">
                  <a16:creationId xmlns:a16="http://schemas.microsoft.com/office/drawing/2014/main" id="{90E73CE7-5CA7-D171-CAE2-38A83ED0072F}"/>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8" name="Rectangle 17">
            <a:extLst>
              <a:ext uri="{FF2B5EF4-FFF2-40B4-BE49-F238E27FC236}">
                <a16:creationId xmlns:a16="http://schemas.microsoft.com/office/drawing/2014/main" id="{4468E619-3C56-97F6-561B-AC18756F8C76}"/>
              </a:ext>
            </a:extLst>
          </p:cNvPr>
          <p:cNvSpPr/>
          <p:nvPr/>
        </p:nvSpPr>
        <p:spPr>
          <a:xfrm>
            <a:off x="3199845" y="1164893"/>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Gap between FFO and AFFO is largest in Q1 through Q3 2025 </a:t>
            </a:r>
            <a:r>
              <a:rPr lang="en-US" sz="1200">
                <a:solidFill>
                  <a:schemeClr val="tx1"/>
                </a:solidFill>
                <a:latin typeface="Gilroy" panose="00000500000000000000"/>
                <a:ea typeface="Lato" panose="020F0502020204030203" pitchFamily="34" charset="0"/>
                <a:cs typeface="Lato" panose="020F0502020204030203" pitchFamily="34" charset="0"/>
              </a:rPr>
              <a:t>due to high </a:t>
            </a:r>
            <a:r>
              <a:rPr lang="en-US" sz="1200" err="1">
                <a:solidFill>
                  <a:schemeClr val="tx1"/>
                </a:solidFill>
                <a:latin typeface="Gilroy" panose="00000500000000000000"/>
                <a:ea typeface="Lato" panose="020F0502020204030203" pitchFamily="34" charset="0"/>
                <a:cs typeface="Lato" panose="020F0502020204030203" pitchFamily="34" charset="0"/>
              </a:rPr>
              <a:t>CapEx</a:t>
            </a:r>
            <a:r>
              <a:rPr lang="en-US" sz="1200">
                <a:solidFill>
                  <a:schemeClr val="tx1"/>
                </a:solidFill>
                <a:latin typeface="Gilroy" panose="00000500000000000000"/>
                <a:ea typeface="Lato" panose="020F0502020204030203" pitchFamily="34" charset="0"/>
                <a:cs typeface="Lato" panose="020F0502020204030203" pitchFamily="34" charset="0"/>
              </a:rPr>
              <a:t>, TI &amp; LC in these quarters</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AFFO is at lowest in Q2 2025 due to $8M of </a:t>
            </a:r>
            <a:r>
              <a:rPr lang="en-US" sz="1200" err="1">
                <a:solidFill>
                  <a:schemeClr val="tx1"/>
                </a:solidFill>
                <a:latin typeface="Gilroy" panose="00000500000000000000"/>
                <a:ea typeface="Lato" panose="020F0502020204030203" pitchFamily="34" charset="0"/>
                <a:cs typeface="Lato" panose="020F0502020204030203" pitchFamily="34" charset="0"/>
              </a:rPr>
              <a:t>CapEx</a:t>
            </a:r>
            <a:r>
              <a:rPr lang="en-US" sz="1200">
                <a:solidFill>
                  <a:schemeClr val="tx1"/>
                </a:solidFill>
                <a:latin typeface="Gilroy" panose="00000500000000000000"/>
                <a:ea typeface="Lato" panose="020F0502020204030203" pitchFamily="34" charset="0"/>
                <a:cs typeface="Lato" panose="020F0502020204030203" pitchFamily="34" charset="0"/>
              </a:rPr>
              <a:t>, TI &amp; LCs occurring in this quarter alone</a:t>
            </a:r>
            <a:endParaRPr lang="en-US" sz="1200" b="1">
              <a:solidFill>
                <a:schemeClr val="tx1"/>
              </a:solidFill>
              <a:latin typeface="Gilroy" panose="0000050000000000000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9B65C390-9F4B-9C11-B0C5-12C7678E6750}"/>
              </a:ext>
            </a:extLst>
          </p:cNvPr>
          <p:cNvPicPr>
            <a:picLocks noChangeAspect="1"/>
          </p:cNvPicPr>
          <p:nvPr/>
        </p:nvPicPr>
        <p:blipFill>
          <a:blip r:embed="rId6"/>
          <a:stretch>
            <a:fillRect/>
          </a:stretch>
        </p:blipFill>
        <p:spPr>
          <a:xfrm>
            <a:off x="766617" y="2240999"/>
            <a:ext cx="10662828" cy="4230991"/>
          </a:xfrm>
          <a:prstGeom prst="rect">
            <a:avLst/>
          </a:prstGeom>
        </p:spPr>
      </p:pic>
      <p:sp>
        <p:nvSpPr>
          <p:cNvPr id="2" name="TextBox 1">
            <a:extLst>
              <a:ext uri="{FF2B5EF4-FFF2-40B4-BE49-F238E27FC236}">
                <a16:creationId xmlns:a16="http://schemas.microsoft.com/office/drawing/2014/main" id="{DAD0A884-EC53-46F1-11FF-E5C6060ED8F6}"/>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2102056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B7359-5DD7-24A7-0E8E-94CE40E803D5}"/>
            </a:ext>
          </a:extLst>
        </p:cNvPr>
        <p:cNvGrpSpPr/>
        <p:nvPr/>
      </p:nvGrpSpPr>
      <p:grpSpPr>
        <a:xfrm>
          <a:off x="0" y="0"/>
          <a:ext cx="0" cy="0"/>
          <a:chOff x="0" y="0"/>
          <a:chExt cx="0" cy="0"/>
        </a:xfrm>
      </p:grpSpPr>
      <p:graphicFrame>
        <p:nvGraphicFramePr>
          <p:cNvPr id="22" name="think-cell data - do not delete" hidden="1">
            <a:extLst>
              <a:ext uri="{FF2B5EF4-FFF2-40B4-BE49-F238E27FC236}">
                <a16:creationId xmlns:a16="http://schemas.microsoft.com/office/drawing/2014/main" id="{BD21A367-AC9A-D3B7-F68D-F1EE004816E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2" name="think-cell data - do not delete" hidden="1">
                        <a:extLst>
                          <a:ext uri="{FF2B5EF4-FFF2-40B4-BE49-F238E27FC236}">
                            <a16:creationId xmlns:a16="http://schemas.microsoft.com/office/drawing/2014/main" id="{BD21A367-AC9A-D3B7-F68D-F1EE004816E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18D951BA-3690-9683-ECD4-0C747488D36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CD238F-E138-3A02-21FC-B14F98572E8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579C088-1DD4-C07E-06A6-58BBB8C45DC6}"/>
              </a:ext>
            </a:extLst>
          </p:cNvPr>
          <p:cNvSpPr>
            <a:spLocks noGrp="1"/>
          </p:cNvSpPr>
          <p:nvPr>
            <p:ph type="title"/>
          </p:nvPr>
        </p:nvSpPr>
        <p:spPr/>
        <p:txBody>
          <a:bodyPr vert="horz"/>
          <a:lstStyle/>
          <a:p>
            <a:r>
              <a:rPr lang="it-IT"/>
              <a:t>Financing Strategy &amp; Summary</a:t>
            </a:r>
            <a:r>
              <a:rPr lang="it-IT" b="0"/>
              <a:t>| </a:t>
            </a:r>
            <a:r>
              <a:rPr lang="en-US" b="0"/>
              <a:t>$308M Refi</a:t>
            </a:r>
          </a:p>
        </p:txBody>
      </p:sp>
      <p:sp>
        <p:nvSpPr>
          <p:cNvPr id="13" name="Rectangle 12">
            <a:extLst>
              <a:ext uri="{FF2B5EF4-FFF2-40B4-BE49-F238E27FC236}">
                <a16:creationId xmlns:a16="http://schemas.microsoft.com/office/drawing/2014/main" id="{3AC38021-6423-C44D-1F0C-2F90319AAFEF}"/>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4" name="Group 13">
            <a:extLst>
              <a:ext uri="{FF2B5EF4-FFF2-40B4-BE49-F238E27FC236}">
                <a16:creationId xmlns:a16="http://schemas.microsoft.com/office/drawing/2014/main" id="{91F2A98E-D0C0-AA6D-A755-980609BA3820}"/>
              </a:ext>
            </a:extLst>
          </p:cNvPr>
          <p:cNvGrpSpPr/>
          <p:nvPr/>
        </p:nvGrpSpPr>
        <p:grpSpPr>
          <a:xfrm>
            <a:off x="2666999" y="1393493"/>
            <a:ext cx="457200" cy="457200"/>
            <a:chOff x="9083709" y="2630560"/>
            <a:chExt cx="594360" cy="594359"/>
          </a:xfrm>
        </p:grpSpPr>
        <p:sp>
          <p:nvSpPr>
            <p:cNvPr id="15" name="Oval 14">
              <a:extLst>
                <a:ext uri="{FF2B5EF4-FFF2-40B4-BE49-F238E27FC236}">
                  <a16:creationId xmlns:a16="http://schemas.microsoft.com/office/drawing/2014/main" id="{A95A0E0C-F4A8-F6D2-56F8-DBB7B5874535}"/>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6" name="Arrow: Chevron 15">
              <a:extLst>
                <a:ext uri="{FF2B5EF4-FFF2-40B4-BE49-F238E27FC236}">
                  <a16:creationId xmlns:a16="http://schemas.microsoft.com/office/drawing/2014/main" id="{E0DAB8C5-A8C1-450F-C375-4E8F59CBA5CE}"/>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7" name="Arrow: Chevron 16">
              <a:extLst>
                <a:ext uri="{FF2B5EF4-FFF2-40B4-BE49-F238E27FC236}">
                  <a16:creationId xmlns:a16="http://schemas.microsoft.com/office/drawing/2014/main" id="{3B304EBA-5F0D-BF6A-FFB6-3783FDFA4C12}"/>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8" name="Rectangle 17">
            <a:extLst>
              <a:ext uri="{FF2B5EF4-FFF2-40B4-BE49-F238E27FC236}">
                <a16:creationId xmlns:a16="http://schemas.microsoft.com/office/drawing/2014/main" id="{6AD8DBA1-6F36-3F3C-78B2-FA2BABFE1C64}"/>
              </a:ext>
            </a:extLst>
          </p:cNvPr>
          <p:cNvSpPr/>
          <p:nvPr/>
        </p:nvSpPr>
        <p:spPr>
          <a:xfrm>
            <a:off x="3199845" y="1192637"/>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The fund is actively in the market for refinance of 61 assets totaling 3.5M SF and is expecting proceeds of ~$308M</a:t>
            </a:r>
            <a:endParaRPr lang="en-US" sz="12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Once the refi is closed the fund plans to pay off the </a:t>
            </a:r>
            <a:r>
              <a:rPr lang="en-US" sz="1200" b="1">
                <a:solidFill>
                  <a:schemeClr val="tx1"/>
                </a:solidFill>
                <a:latin typeface="Gilroy" panose="00000500000000000000"/>
                <a:ea typeface="Lato" panose="020F0502020204030203" pitchFamily="34" charset="0"/>
                <a:cs typeface="Lato" panose="020F0502020204030203" pitchFamily="34" charset="0"/>
              </a:rPr>
              <a:t>$104M Term Loan A, Term Loan B down from $267.5M to $100M and keep $50M commitments on the revolver (to be extended May 26’) </a:t>
            </a:r>
            <a:r>
              <a:rPr lang="en-US" sz="1200">
                <a:solidFill>
                  <a:schemeClr val="tx1"/>
                </a:solidFill>
                <a:latin typeface="Gilroy" panose="00000500000000000000"/>
                <a:ea typeface="Lato" panose="020F0502020204030203" pitchFamily="34" charset="0"/>
                <a:cs typeface="Lato" panose="020F0502020204030203" pitchFamily="34" charset="0"/>
              </a:rPr>
              <a:t>to fund future </a:t>
            </a:r>
            <a:r>
              <a:rPr lang="en-US" sz="1200" err="1">
                <a:solidFill>
                  <a:schemeClr val="tx1"/>
                </a:solidFill>
                <a:latin typeface="Gilroy" panose="00000500000000000000"/>
                <a:ea typeface="Lato" panose="020F0502020204030203" pitchFamily="34" charset="0"/>
                <a:cs typeface="Lato" panose="020F0502020204030203" pitchFamily="34" charset="0"/>
              </a:rPr>
              <a:t>CapEx</a:t>
            </a:r>
            <a:r>
              <a:rPr lang="en-US" sz="1200">
                <a:solidFill>
                  <a:schemeClr val="tx1"/>
                </a:solidFill>
                <a:latin typeface="Gilroy" panose="00000500000000000000"/>
                <a:ea typeface="Lato" panose="020F0502020204030203" pitchFamily="34" charset="0"/>
                <a:cs typeface="Lato" panose="020F0502020204030203" pitchFamily="34" charset="0"/>
              </a:rPr>
              <a:t>, TI, and LCs </a:t>
            </a:r>
          </a:p>
        </p:txBody>
      </p:sp>
      <p:graphicFrame>
        <p:nvGraphicFramePr>
          <p:cNvPr id="6" name="Table 5">
            <a:extLst>
              <a:ext uri="{FF2B5EF4-FFF2-40B4-BE49-F238E27FC236}">
                <a16:creationId xmlns:a16="http://schemas.microsoft.com/office/drawing/2014/main" id="{DF1A8C6A-3DD5-8AE4-59CF-73F509E3B0D4}"/>
              </a:ext>
            </a:extLst>
          </p:cNvPr>
          <p:cNvGraphicFramePr>
            <a:graphicFrameLocks noGrp="1"/>
          </p:cNvGraphicFramePr>
          <p:nvPr>
            <p:extLst>
              <p:ext uri="{D42A27DB-BD31-4B8C-83A1-F6EECF244321}">
                <p14:modId xmlns:p14="http://schemas.microsoft.com/office/powerpoint/2010/main" val="3984045326"/>
              </p:ext>
            </p:extLst>
          </p:nvPr>
        </p:nvGraphicFramePr>
        <p:xfrm>
          <a:off x="762554" y="2469291"/>
          <a:ext cx="5748997" cy="3776472"/>
        </p:xfrm>
        <a:graphic>
          <a:graphicData uri="http://schemas.openxmlformats.org/drawingml/2006/table">
            <a:tbl>
              <a:tblPr firstRow="1" bandRow="1">
                <a:tableStyleId>{5C22544A-7EE6-4342-B048-85BDC9FD1C3A}</a:tableStyleId>
              </a:tblPr>
              <a:tblGrid>
                <a:gridCol w="1359877">
                  <a:extLst>
                    <a:ext uri="{9D8B030D-6E8A-4147-A177-3AD203B41FA5}">
                      <a16:colId xmlns:a16="http://schemas.microsoft.com/office/drawing/2014/main" val="1332499313"/>
                    </a:ext>
                  </a:extLst>
                </a:gridCol>
                <a:gridCol w="2011680">
                  <a:extLst>
                    <a:ext uri="{9D8B030D-6E8A-4147-A177-3AD203B41FA5}">
                      <a16:colId xmlns:a16="http://schemas.microsoft.com/office/drawing/2014/main" val="3136139656"/>
                    </a:ext>
                  </a:extLst>
                </a:gridCol>
                <a:gridCol w="2377440">
                  <a:extLst>
                    <a:ext uri="{9D8B030D-6E8A-4147-A177-3AD203B41FA5}">
                      <a16:colId xmlns:a16="http://schemas.microsoft.com/office/drawing/2014/main" val="2313741780"/>
                    </a:ext>
                  </a:extLst>
                </a:gridCol>
              </a:tblGrid>
              <a:tr h="484632">
                <a:tc gridSpan="3">
                  <a:txBody>
                    <a:bodyPr/>
                    <a:lstStyle/>
                    <a:p>
                      <a:pPr algn="ctr"/>
                      <a:r>
                        <a:rPr lang="en-US" sz="1800" b="1">
                          <a:solidFill>
                            <a:schemeClr val="bg1"/>
                          </a:solidFill>
                          <a:latin typeface="Gilroy" panose="00000500000000000000"/>
                        </a:rPr>
                        <a:t>Refinance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l"/>
                      <a:endParaRPr lang="en-US" sz="1200" b="1">
                        <a:solidFill>
                          <a:schemeClr val="bg1"/>
                        </a:solidFill>
                        <a:latin typeface="Gilroy" panose="00000500000000000000"/>
                      </a:endParaRPr>
                    </a:p>
                  </a:txBody>
                  <a:tcPr marL="45720" marR="45720"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hMerge="1">
                  <a:txBody>
                    <a:bodyPr/>
                    <a:lstStyle/>
                    <a:p>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484850535"/>
                  </a:ext>
                </a:extLst>
              </a:tr>
              <a:tr h="182880">
                <a:tc rowSpan="4">
                  <a:txBody>
                    <a:bodyPr/>
                    <a:lstStyle/>
                    <a:p>
                      <a:pPr algn="ctr" fontAlgn="b"/>
                      <a:r>
                        <a:rPr lang="en-US" sz="1200" b="1" i="0" u="none" strike="noStrike">
                          <a:solidFill>
                            <a:schemeClr val="tx1"/>
                          </a:solidFill>
                          <a:effectLst/>
                          <a:latin typeface="Gilroy" panose="00000500000000000000"/>
                        </a:rPr>
                        <a:t>Pool Metrics</a:t>
                      </a:r>
                    </a:p>
                  </a:txBody>
                  <a:tcPr marR="45720"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1200" b="1" i="0" u="none" strike="noStrike">
                          <a:solidFill>
                            <a:srgbClr val="000000"/>
                          </a:solidFill>
                          <a:effectLst/>
                          <a:latin typeface="Gilroy" panose="00000500000000000000"/>
                        </a:rPr>
                        <a:t>Area (SF)</a:t>
                      </a:r>
                    </a:p>
                  </a:txBody>
                  <a:tcPr anchor="ctr">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solidFill>
                      <a:schemeClr val="bg1">
                        <a:lumMod val="95000"/>
                      </a:schemeClr>
                    </a:solidFill>
                  </a:tcPr>
                </a:tc>
                <a:tc>
                  <a:txBody>
                    <a:bodyPr/>
                    <a:lstStyle/>
                    <a:p>
                      <a:pPr algn="ctr" fontAlgn="b"/>
                      <a:r>
                        <a:rPr lang="en-US" sz="1200" b="0" i="0" u="none" strike="noStrike">
                          <a:solidFill>
                            <a:srgbClr val="000000"/>
                          </a:solidFill>
                          <a:effectLst/>
                          <a:latin typeface="Gilroy" panose="00000500000000000000"/>
                        </a:rPr>
                        <a:t>3.45M SF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2708923264"/>
                  </a:ext>
                </a:extLst>
              </a:tr>
              <a:tr h="182880">
                <a:tc vMerge="1">
                  <a:txBody>
                    <a:bodyPr/>
                    <a:lstStyle/>
                    <a:p>
                      <a:endParaRPr lang="en-US"/>
                    </a:p>
                  </a:txBody>
                  <a:tcPr/>
                </a:tc>
                <a:tc>
                  <a:txBody>
                    <a:bodyPr/>
                    <a:lstStyle/>
                    <a:p>
                      <a:pPr algn="l" fontAlgn="b"/>
                      <a:r>
                        <a:rPr lang="en-US" sz="1200" b="1" i="0" u="none" strike="noStrike">
                          <a:solidFill>
                            <a:srgbClr val="000000"/>
                          </a:solidFill>
                          <a:effectLst/>
                          <a:latin typeface="Gilroy" panose="00000500000000000000"/>
                        </a:rPr>
                        <a:t>Number of Assets</a:t>
                      </a:r>
                    </a:p>
                  </a:txBody>
                  <a:tcPr anchor="ctr">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solidFill>
                      <a:schemeClr val="bg1">
                        <a:lumMod val="95000"/>
                      </a:schemeClr>
                    </a:solidFill>
                  </a:tcPr>
                </a:tc>
                <a:tc>
                  <a:txBody>
                    <a:bodyPr/>
                    <a:lstStyle/>
                    <a:p>
                      <a:pPr algn="ctr" fontAlgn="b"/>
                      <a:r>
                        <a:rPr lang="en-US" sz="1200" b="0" i="0" u="none" strike="noStrike">
                          <a:solidFill>
                            <a:srgbClr val="000000"/>
                          </a:solidFill>
                          <a:effectLst/>
                          <a:latin typeface="Gilroy" panose="00000500000000000000"/>
                        </a:rPr>
                        <a:t>61 Assets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656909338"/>
                  </a:ext>
                </a:extLst>
              </a:tr>
              <a:tr h="182880">
                <a:tc vMerge="1">
                  <a:txBody>
                    <a:bodyPr/>
                    <a:lstStyle/>
                    <a:p>
                      <a:pPr algn="ctr" fontAlgn="b"/>
                      <a:endParaRPr lang="en-US" sz="1200" b="1" i="0" u="none" strike="noStrike">
                        <a:solidFill>
                          <a:schemeClr val="tx1"/>
                        </a:solidFill>
                        <a:effectLst/>
                        <a:latin typeface="Gilroy" panose="00000500000000000000"/>
                      </a:endParaRPr>
                    </a:p>
                  </a:txBody>
                  <a:tcPr marR="45720" anchor="ctr">
                    <a:lnT w="38100" cmpd="sng">
                      <a:noFill/>
                    </a:lnT>
                    <a:lnB w="12700" cap="flat" cmpd="sng" algn="ctr">
                      <a:noFill/>
                      <a:prstDash val="solid"/>
                      <a:round/>
                      <a:headEnd type="none" w="med" len="med"/>
                      <a:tailEnd type="none" w="med" len="med"/>
                    </a:lnB>
                    <a:solidFill>
                      <a:schemeClr val="tx2">
                        <a:lumMod val="40000"/>
                        <a:lumOff val="60000"/>
                      </a:schemeClr>
                    </a:solidFill>
                  </a:tcPr>
                </a:tc>
                <a:tc>
                  <a:txBody>
                    <a:bodyPr/>
                    <a:lstStyle/>
                    <a:p>
                      <a:pPr algn="l" fontAlgn="b"/>
                      <a:r>
                        <a:rPr lang="en-US" sz="1200" b="1" i="0" u="none" strike="noStrike">
                          <a:solidFill>
                            <a:srgbClr val="000000"/>
                          </a:solidFill>
                          <a:effectLst/>
                          <a:latin typeface="Gilroy" panose="00000500000000000000"/>
                        </a:rPr>
                        <a:t>FMV</a:t>
                      </a:r>
                      <a:r>
                        <a:rPr lang="en-US" sz="1200" b="1" i="0" u="none" strike="noStrike" baseline="30000">
                          <a:solidFill>
                            <a:srgbClr val="000000"/>
                          </a:solidFill>
                          <a:effectLst/>
                          <a:latin typeface="Gilroy" panose="00000500000000000000"/>
                        </a:rPr>
                        <a:t>1</a:t>
                      </a:r>
                      <a:endParaRPr lang="en-US" sz="900" b="1" i="1" u="none" strike="noStrike">
                        <a:solidFill>
                          <a:srgbClr val="000000"/>
                        </a:solidFill>
                        <a:effectLst/>
                        <a:latin typeface="Gilroy" panose="00000500000000000000"/>
                      </a:endParaRPr>
                    </a:p>
                  </a:txBody>
                  <a:tcPr anchor="ctr">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solidFill>
                      <a:schemeClr val="bg1">
                        <a:lumMod val="95000"/>
                      </a:schemeClr>
                    </a:solidFill>
                  </a:tcPr>
                </a:tc>
                <a:tc>
                  <a:txBody>
                    <a:bodyPr/>
                    <a:lstStyle/>
                    <a:p>
                      <a:pPr algn="ctr" fontAlgn="b"/>
                      <a:r>
                        <a:rPr lang="en-US" sz="1200" b="0" i="0" u="none" strike="noStrike">
                          <a:solidFill>
                            <a:srgbClr val="000000"/>
                          </a:solidFill>
                          <a:effectLst/>
                          <a:latin typeface="Gilroy" panose="00000500000000000000"/>
                        </a:rPr>
                        <a:t>$462.7M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2935115254"/>
                  </a:ext>
                </a:extLst>
              </a:tr>
              <a:tr h="182880">
                <a:tc vMerge="1">
                  <a:txBody>
                    <a:bodyPr/>
                    <a:lstStyle/>
                    <a:p>
                      <a:pPr algn="ctr" fontAlgn="b"/>
                      <a:endParaRPr lang="en-US" sz="1200" b="1" i="0" u="none" strike="noStrike">
                        <a:solidFill>
                          <a:schemeClr val="tx1"/>
                        </a:solidFill>
                        <a:effectLst/>
                        <a:latin typeface="Gilroy" panose="00000500000000000000"/>
                      </a:endParaRPr>
                    </a:p>
                  </a:txBody>
                  <a:tcPr marR="45720" anchor="ctr">
                    <a:lnT w="38100" cmpd="sng">
                      <a:noFill/>
                    </a:lnT>
                    <a:lnB w="12700" cap="flat" cmpd="sng" algn="ctr">
                      <a:noFill/>
                      <a:prstDash val="solid"/>
                      <a:round/>
                      <a:headEnd type="none" w="med" len="med"/>
                      <a:tailEnd type="none" w="med" len="med"/>
                    </a:lnB>
                    <a:solidFill>
                      <a:schemeClr val="tx2">
                        <a:lumMod val="40000"/>
                        <a:lumOff val="60000"/>
                      </a:schemeClr>
                    </a:solidFill>
                  </a:tcPr>
                </a:tc>
                <a:tc>
                  <a:txBody>
                    <a:bodyPr/>
                    <a:lstStyle/>
                    <a:p>
                      <a:pPr algn="l" fontAlgn="b"/>
                      <a:r>
                        <a:rPr lang="en-US" sz="1200" b="1" i="0" u="none" strike="noStrike">
                          <a:solidFill>
                            <a:srgbClr val="000000"/>
                          </a:solidFill>
                          <a:effectLst/>
                          <a:latin typeface="Gilroy" panose="00000500000000000000"/>
                        </a:rPr>
                        <a:t>Total Cost</a:t>
                      </a:r>
                      <a:r>
                        <a:rPr lang="en-US" sz="1200" b="1" i="0" u="none" strike="noStrike" baseline="30000">
                          <a:solidFill>
                            <a:srgbClr val="000000"/>
                          </a:solidFill>
                          <a:effectLst/>
                          <a:latin typeface="Gilroy" panose="00000500000000000000"/>
                        </a:rPr>
                        <a:t>1</a:t>
                      </a:r>
                      <a:endParaRPr lang="en-US" sz="900" b="1" i="1" u="none" strike="noStrike">
                        <a:solidFill>
                          <a:srgbClr val="000000"/>
                        </a:solidFill>
                        <a:effectLst/>
                        <a:latin typeface="Gilroy" panose="00000500000000000000"/>
                      </a:endParaRPr>
                    </a:p>
                  </a:txBody>
                  <a:tcPr anchor="ct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200" b="0" i="0" u="none" strike="noStrike">
                          <a:solidFill>
                            <a:srgbClr val="000000"/>
                          </a:solidFill>
                          <a:effectLst/>
                          <a:latin typeface="Gilroy" panose="00000500000000000000"/>
                        </a:rPr>
                        <a:t>$355.3M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4236081"/>
                  </a:ext>
                </a:extLst>
              </a:tr>
              <a:tr h="182880">
                <a:tc rowSpan="2">
                  <a:txBody>
                    <a:bodyPr/>
                    <a:lstStyle/>
                    <a:p>
                      <a:pPr algn="ctr" fontAlgn="b"/>
                      <a:r>
                        <a:rPr lang="en-US" sz="1200" b="1" i="0" u="none" strike="noStrike">
                          <a:solidFill>
                            <a:schemeClr val="tx1"/>
                          </a:solidFill>
                          <a:effectLst/>
                          <a:latin typeface="Gilroy" panose="00000500000000000000"/>
                        </a:rPr>
                        <a:t>Loan Proceeds</a:t>
                      </a:r>
                    </a:p>
                  </a:txBody>
                  <a:tcPr marR="4572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l" fontAlgn="b"/>
                      <a:r>
                        <a:rPr lang="en-US" sz="1200" b="1" i="0" u="none" strike="noStrike">
                          <a:solidFill>
                            <a:srgbClr val="000000"/>
                          </a:solidFill>
                          <a:effectLst/>
                          <a:latin typeface="Gilroy" panose="00000500000000000000"/>
                        </a:rPr>
                        <a:t>Loan Amount</a:t>
                      </a:r>
                      <a:r>
                        <a:rPr lang="en-US" sz="1200" b="1" i="0" u="none" strike="noStrike" baseline="30000">
                          <a:solidFill>
                            <a:srgbClr val="000000"/>
                          </a:solidFill>
                          <a:effectLst/>
                          <a:latin typeface="Gilroy" panose="00000500000000000000"/>
                        </a:rPr>
                        <a:t>2</a:t>
                      </a:r>
                      <a:endParaRPr lang="en-US" sz="1200" b="1" i="0" u="none" strike="noStrike">
                        <a:solidFill>
                          <a:srgbClr val="000000"/>
                        </a:solidFill>
                        <a:effectLst/>
                        <a:latin typeface="Gilroy" panose="0000050000000000000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Gilroy" panose="00000500000000000000"/>
                        </a:rPr>
                        <a:t>$308M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5651040"/>
                  </a:ext>
                </a:extLst>
              </a:tr>
              <a:tr h="182880">
                <a:tc vMerge="1">
                  <a:txBody>
                    <a:bodyPr/>
                    <a:lstStyle/>
                    <a:p>
                      <a:pPr algn="l" fontAlgn="b"/>
                      <a:endParaRPr lang="en-US" sz="1200" b="1" i="0" u="none" strike="noStrike">
                        <a:solidFill>
                          <a:srgbClr val="000000"/>
                        </a:solidFill>
                        <a:effectLst/>
                        <a:latin typeface="Gilroy" panose="00000500000000000000"/>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r>
                        <a:rPr lang="en-US" sz="1200" b="1" i="0" u="none" strike="noStrike">
                          <a:solidFill>
                            <a:srgbClr val="000000"/>
                          </a:solidFill>
                          <a:effectLst/>
                          <a:latin typeface="Gilroy" panose="00000500000000000000"/>
                        </a:rPr>
                        <a:t>Loan-to-Cost</a:t>
                      </a:r>
                      <a:r>
                        <a:rPr lang="en-US" sz="1200" b="1" i="0" u="none" strike="noStrike" baseline="30000">
                          <a:solidFill>
                            <a:srgbClr val="000000"/>
                          </a:solidFill>
                          <a:effectLst/>
                          <a:latin typeface="Gilroy" panose="00000500000000000000"/>
                        </a:rPr>
                        <a:t>1</a:t>
                      </a:r>
                      <a:endParaRPr lang="en-US" sz="1200" b="1" i="0" u="none" strike="noStrike">
                        <a:solidFill>
                          <a:srgbClr val="000000"/>
                        </a:solidFill>
                        <a:effectLst/>
                        <a:latin typeface="Gilroy" panose="00000500000000000000"/>
                      </a:endParaRPr>
                    </a:p>
                  </a:txBody>
                  <a:tcPr anchor="ctr">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Gilroy" panose="00000500000000000000"/>
                        </a:rPr>
                        <a:t>86.7%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16755"/>
                  </a:ext>
                </a:extLst>
              </a:tr>
              <a:tr h="182880">
                <a:tc rowSpan="5">
                  <a:txBody>
                    <a:bodyPr/>
                    <a:lstStyle/>
                    <a:p>
                      <a:pPr algn="ctr" fontAlgn="b"/>
                      <a:r>
                        <a:rPr lang="en-US" sz="1200" b="1" i="0" u="none" strike="noStrike">
                          <a:solidFill>
                            <a:schemeClr val="tx1"/>
                          </a:solidFill>
                          <a:effectLst/>
                          <a:latin typeface="Gilroy" panose="00000500000000000000"/>
                        </a:rPr>
                        <a:t>Interest Rate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l" fontAlgn="b"/>
                      <a:r>
                        <a:rPr lang="en-US" sz="1200" b="1" i="0" u="none" strike="noStrike">
                          <a:solidFill>
                            <a:srgbClr val="000000"/>
                          </a:solidFill>
                          <a:effectLst/>
                          <a:latin typeface="Gilroy" panose="00000500000000000000"/>
                        </a:rPr>
                        <a:t>Interest Rate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20000"/>
                        <a:lumOff val="80000"/>
                      </a:schemeClr>
                    </a:solidFill>
                  </a:tcPr>
                </a:tc>
                <a:tc>
                  <a:txBody>
                    <a:bodyPr/>
                    <a:lstStyle/>
                    <a:p>
                      <a:pPr algn="ctr" fontAlgn="b"/>
                      <a:r>
                        <a:rPr lang="en-US" sz="1200" b="0" i="0" u="none" strike="noStrike">
                          <a:solidFill>
                            <a:srgbClr val="000000"/>
                          </a:solidFill>
                          <a:effectLst/>
                          <a:latin typeface="Gilroy" panose="00000500000000000000"/>
                        </a:rPr>
                        <a:t>4.50% Cap (</a:t>
                      </a:r>
                      <a:r>
                        <a:rPr lang="en-US" sz="1200" b="0" i="1" u="none" strike="noStrike">
                          <a:solidFill>
                            <a:srgbClr val="000000"/>
                          </a:solidFill>
                          <a:effectLst/>
                          <a:latin typeface="Gilroy" panose="00000500000000000000"/>
                        </a:rPr>
                        <a:t>1-Month SOFR</a:t>
                      </a:r>
                      <a:r>
                        <a:rPr lang="en-US" sz="1200" b="0" i="0" u="none" strike="noStrike">
                          <a:solidFill>
                            <a:srgbClr val="000000"/>
                          </a:solidFill>
                          <a:effectLst/>
                          <a:latin typeface="Gilroy" panose="0000050000000000000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89576731"/>
                  </a:ext>
                </a:extLst>
              </a:tr>
              <a:tr h="182880">
                <a:tc vMerge="1">
                  <a:txBody>
                    <a:bodyPr/>
                    <a:lstStyle/>
                    <a:p>
                      <a:pPr algn="ctr" fontAlgn="b"/>
                      <a:endParaRPr lang="en-US" sz="1200" b="1" i="0" u="none" strike="noStrike">
                        <a:solidFill>
                          <a:srgbClr val="000000"/>
                        </a:solidFill>
                        <a:effectLst/>
                        <a:latin typeface="Gilroy" panose="0000050000000000000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r>
                        <a:rPr lang="en-US" sz="1200" b="1" i="0" u="none" strike="noStrike">
                          <a:solidFill>
                            <a:srgbClr val="000000"/>
                          </a:solidFill>
                          <a:effectLst/>
                          <a:latin typeface="Gilroy" panose="00000500000000000000"/>
                        </a:rPr>
                        <a:t>Spread</a:t>
                      </a:r>
                    </a:p>
                  </a:txBody>
                  <a:tcPr anchor="ctr">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20000"/>
                        <a:lumOff val="80000"/>
                      </a:schemeClr>
                    </a:solidFill>
                  </a:tcPr>
                </a:tc>
                <a:tc>
                  <a:txBody>
                    <a:bodyPr/>
                    <a:lstStyle/>
                    <a:p>
                      <a:pPr algn="ctr" fontAlgn="b"/>
                      <a:r>
                        <a:rPr lang="en-US" sz="1200" b="0" i="0" u="none" strike="noStrike">
                          <a:solidFill>
                            <a:srgbClr val="000000"/>
                          </a:solidFill>
                          <a:effectLst/>
                          <a:latin typeface="Gilroy" panose="00000500000000000000"/>
                        </a:rPr>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00241599"/>
                  </a:ext>
                </a:extLst>
              </a:tr>
              <a:tr h="182880">
                <a:tc vMerge="1">
                  <a:txBody>
                    <a:bodyPr/>
                    <a:lstStyle/>
                    <a:p>
                      <a:endParaRPr lang="en-US"/>
                    </a:p>
                  </a:txBody>
                  <a:tcPr/>
                </a:tc>
                <a:tc>
                  <a:txBody>
                    <a:bodyPr/>
                    <a:lstStyle/>
                    <a:p>
                      <a:pPr algn="l" fontAlgn="b"/>
                      <a:r>
                        <a:rPr lang="en-US" sz="1200" b="1" i="0" u="none" strike="noStrike">
                          <a:solidFill>
                            <a:srgbClr val="000000"/>
                          </a:solidFill>
                          <a:effectLst/>
                          <a:latin typeface="Gilroy" panose="00000500000000000000"/>
                        </a:rPr>
                        <a:t>All-In Rate</a:t>
                      </a:r>
                    </a:p>
                  </a:txBody>
                  <a:tcPr anchor="ctr">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20000"/>
                        <a:lumOff val="80000"/>
                      </a:schemeClr>
                    </a:solidFill>
                  </a:tcPr>
                </a:tc>
                <a:tc>
                  <a:txBody>
                    <a:bodyPr/>
                    <a:lstStyle/>
                    <a:p>
                      <a:pPr algn="ctr" fontAlgn="b"/>
                      <a:r>
                        <a:rPr lang="en-US" sz="1200" b="0" i="0" u="none" strike="noStrike">
                          <a:solidFill>
                            <a:srgbClr val="000000"/>
                          </a:solidFill>
                          <a:effectLst/>
                          <a:latin typeface="Gilroy" panose="0000050000000000000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9411922"/>
                  </a:ext>
                </a:extLst>
              </a:tr>
              <a:tr h="182880">
                <a:tc vMerge="1">
                  <a:txBody>
                    <a:bodyPr/>
                    <a:lstStyle/>
                    <a:p>
                      <a:endParaRPr lang="en-US"/>
                    </a:p>
                  </a:txBody>
                  <a:tcPr/>
                </a:tc>
                <a:tc>
                  <a:txBody>
                    <a:bodyPr/>
                    <a:lstStyle/>
                    <a:p>
                      <a:pPr algn="l" fontAlgn="b"/>
                      <a:r>
                        <a:rPr lang="en-US" sz="1200" b="1" i="0" u="none" strike="noStrike">
                          <a:solidFill>
                            <a:srgbClr val="000000"/>
                          </a:solidFill>
                          <a:effectLst/>
                          <a:latin typeface="Gilroy" panose="00000500000000000000"/>
                        </a:rPr>
                        <a:t>Interest Only</a:t>
                      </a:r>
                    </a:p>
                  </a:txBody>
                  <a:tcPr anchor="ctr">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20000"/>
                        <a:lumOff val="80000"/>
                      </a:schemeClr>
                    </a:solidFill>
                  </a:tcPr>
                </a:tc>
                <a:tc>
                  <a:txBody>
                    <a:bodyPr/>
                    <a:lstStyle/>
                    <a:p>
                      <a:pPr algn="ctr" fontAlgn="b"/>
                      <a:r>
                        <a:rPr lang="en-US" sz="1200" b="0" i="0" u="none" strike="noStrike">
                          <a:solidFill>
                            <a:srgbClr val="000000"/>
                          </a:solidFill>
                          <a:effectLst/>
                          <a:latin typeface="Gilroy" panose="00000500000000000000"/>
                        </a:rPr>
                        <a:t>Full Term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38866767"/>
                  </a:ext>
                </a:extLst>
              </a:tr>
              <a:tr h="182880">
                <a:tc vMerge="1">
                  <a:txBody>
                    <a:bodyPr/>
                    <a:lstStyle/>
                    <a:p>
                      <a:pPr algn="ctr" fontAlgn="b"/>
                      <a:endParaRPr lang="en-US" sz="1200" b="1" i="0" u="none" strike="noStrike">
                        <a:solidFill>
                          <a:srgbClr val="000000"/>
                        </a:solidFill>
                        <a:effectLst/>
                        <a:latin typeface="Gilroy" panose="0000050000000000000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r>
                        <a:rPr lang="en-US" sz="1200" b="1" i="0" u="none" strike="noStrike">
                          <a:solidFill>
                            <a:srgbClr val="000000"/>
                          </a:solidFill>
                          <a:effectLst/>
                          <a:latin typeface="Gilroy" panose="00000500000000000000"/>
                        </a:rPr>
                        <a:t>Origination &amp; Upfront Fee</a:t>
                      </a:r>
                    </a:p>
                  </a:txBody>
                  <a:tcPr anchor="ctr">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Gilroy" panose="00000500000000000000"/>
                        </a:rPr>
                        <a:t>Est. 250bps </a:t>
                      </a:r>
                      <a:br>
                        <a:rPr lang="en-US" sz="1200" b="0" i="0" u="none" strike="noStrike">
                          <a:solidFill>
                            <a:srgbClr val="000000"/>
                          </a:solidFill>
                          <a:effectLst/>
                          <a:latin typeface="Gilroy" panose="00000500000000000000"/>
                        </a:rPr>
                      </a:br>
                      <a:r>
                        <a:rPr lang="en-US" sz="900" b="0" i="0" u="none" strike="noStrike">
                          <a:solidFill>
                            <a:srgbClr val="000000"/>
                          </a:solidFill>
                          <a:effectLst/>
                          <a:latin typeface="Gilroy" panose="00000500000000000000"/>
                        </a:rPr>
                        <a:t>(100 bps orgination,40-50bps broker,50-60bps legal &amp; other plus $1.5M Cap Cost)</a:t>
                      </a:r>
                      <a:endParaRPr lang="en-US" sz="900" b="0" i="1" u="none" strike="noStrike">
                        <a:solidFill>
                          <a:srgbClr val="000000"/>
                        </a:solidFill>
                        <a:effectLst/>
                        <a:latin typeface="Gilroy" panose="000005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0132752"/>
                  </a:ext>
                </a:extLst>
              </a:tr>
            </a:tbl>
          </a:graphicData>
        </a:graphic>
      </p:graphicFrame>
      <p:sp>
        <p:nvSpPr>
          <p:cNvPr id="7" name="TextBox 6">
            <a:extLst>
              <a:ext uri="{FF2B5EF4-FFF2-40B4-BE49-F238E27FC236}">
                <a16:creationId xmlns:a16="http://schemas.microsoft.com/office/drawing/2014/main" id="{CBF8D1A0-D6EB-1639-3CB6-719F54E994D4}"/>
              </a:ext>
            </a:extLst>
          </p:cNvPr>
          <p:cNvSpPr txBox="1"/>
          <p:nvPr/>
        </p:nvSpPr>
        <p:spPr>
          <a:xfrm>
            <a:off x="420623" y="6398487"/>
            <a:ext cx="11351553" cy="400110"/>
          </a:xfrm>
          <a:prstGeom prst="rect">
            <a:avLst/>
          </a:prstGeom>
          <a:noFill/>
        </p:spPr>
        <p:txBody>
          <a:bodyPr wrap="square" rtlCol="0">
            <a:spAutoFit/>
          </a:bodyPr>
          <a:lstStyle/>
          <a:p>
            <a:pPr marL="228600" indent="-228600">
              <a:buAutoNum type="arabicPeriod"/>
            </a:pPr>
            <a:r>
              <a:rPr lang="en-US" sz="1000" i="1">
                <a:latin typeface="Gilroy" panose="00000500000000000000"/>
                <a:ea typeface="Lato" panose="020F0502020204030203" pitchFamily="34" charset="0"/>
                <a:cs typeface="Lato" panose="020F0502020204030203" pitchFamily="34" charset="0"/>
              </a:rPr>
              <a:t>Metrics as of 3/31/2025</a:t>
            </a:r>
          </a:p>
          <a:p>
            <a:pPr marL="228600" indent="-228600">
              <a:buAutoNum type="arabicPeriod"/>
            </a:pPr>
            <a:r>
              <a:rPr lang="en-US" sz="1000" i="1">
                <a:latin typeface="Gilroy" panose="00000500000000000000"/>
                <a:ea typeface="Lato" panose="020F0502020204030203" pitchFamily="34" charset="0"/>
                <a:cs typeface="Lato" panose="020F0502020204030203" pitchFamily="34" charset="0"/>
              </a:rPr>
              <a:t>$308M loan is the estimate provided by the CBRE debt team sizing off an 8.0% Debt Yield </a:t>
            </a:r>
          </a:p>
        </p:txBody>
      </p:sp>
      <p:graphicFrame>
        <p:nvGraphicFramePr>
          <p:cNvPr id="12" name="Table 11">
            <a:extLst>
              <a:ext uri="{FF2B5EF4-FFF2-40B4-BE49-F238E27FC236}">
                <a16:creationId xmlns:a16="http://schemas.microsoft.com/office/drawing/2014/main" id="{2924CC7B-E880-B30B-CAD1-F7F3DD550866}"/>
              </a:ext>
            </a:extLst>
          </p:cNvPr>
          <p:cNvGraphicFramePr>
            <a:graphicFrameLocks noGrp="1"/>
          </p:cNvGraphicFramePr>
          <p:nvPr>
            <p:extLst>
              <p:ext uri="{D42A27DB-BD31-4B8C-83A1-F6EECF244321}">
                <p14:modId xmlns:p14="http://schemas.microsoft.com/office/powerpoint/2010/main" val="596272848"/>
              </p:ext>
            </p:extLst>
          </p:nvPr>
        </p:nvGraphicFramePr>
        <p:xfrm>
          <a:off x="7875008" y="2469291"/>
          <a:ext cx="3554437" cy="1583055"/>
        </p:xfrm>
        <a:graphic>
          <a:graphicData uri="http://schemas.openxmlformats.org/drawingml/2006/table">
            <a:tbl>
              <a:tblPr firstRow="1" bandRow="1">
                <a:tableStyleId>{5C22544A-7EE6-4342-B048-85BDC9FD1C3A}</a:tableStyleId>
              </a:tblPr>
              <a:tblGrid>
                <a:gridCol w="1359877">
                  <a:extLst>
                    <a:ext uri="{9D8B030D-6E8A-4147-A177-3AD203B41FA5}">
                      <a16:colId xmlns:a16="http://schemas.microsoft.com/office/drawing/2014/main" val="1332499313"/>
                    </a:ext>
                  </a:extLst>
                </a:gridCol>
                <a:gridCol w="1097280">
                  <a:extLst>
                    <a:ext uri="{9D8B030D-6E8A-4147-A177-3AD203B41FA5}">
                      <a16:colId xmlns:a16="http://schemas.microsoft.com/office/drawing/2014/main" val="3136139656"/>
                    </a:ext>
                  </a:extLst>
                </a:gridCol>
                <a:gridCol w="1097280">
                  <a:extLst>
                    <a:ext uri="{9D8B030D-6E8A-4147-A177-3AD203B41FA5}">
                      <a16:colId xmlns:a16="http://schemas.microsoft.com/office/drawing/2014/main" val="2313741780"/>
                    </a:ext>
                  </a:extLst>
                </a:gridCol>
              </a:tblGrid>
              <a:tr h="485775">
                <a:tc gridSpan="3">
                  <a:txBody>
                    <a:bodyPr/>
                    <a:lstStyle/>
                    <a:p>
                      <a:pPr algn="ctr"/>
                      <a:r>
                        <a:rPr lang="en-US" sz="1800" b="1">
                          <a:solidFill>
                            <a:schemeClr val="bg1"/>
                          </a:solidFill>
                          <a:latin typeface="Gilroy" panose="00000500000000000000"/>
                        </a:rPr>
                        <a:t>Credit Facility Commitments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l"/>
                      <a:endParaRPr lang="en-US" sz="1200" b="1">
                        <a:solidFill>
                          <a:schemeClr val="bg1"/>
                        </a:solidFill>
                        <a:latin typeface="Gilroy" panose="00000500000000000000"/>
                      </a:endParaRPr>
                    </a:p>
                  </a:txBody>
                  <a:tcPr marL="45720" marR="45720"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hMerge="1">
                  <a:txBody>
                    <a:bodyPr/>
                    <a:lstStyle/>
                    <a:p>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484850535"/>
                  </a:ext>
                </a:extLst>
              </a:tr>
              <a:tr h="182880">
                <a:tc>
                  <a:txBody>
                    <a:bodyPr/>
                    <a:lstStyle/>
                    <a:p>
                      <a:pPr algn="ctr" fontAlgn="b"/>
                      <a:r>
                        <a:rPr lang="en-US" sz="1200" b="1" i="1" u="none" strike="noStrike">
                          <a:solidFill>
                            <a:schemeClr val="bg1"/>
                          </a:solidFill>
                          <a:effectLst/>
                          <a:latin typeface="Gilroy" panose="00000500000000000000"/>
                        </a:rPr>
                        <a:t>Loan</a:t>
                      </a:r>
                    </a:p>
                  </a:txBody>
                  <a:tcPr marR="4572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sz="1200" b="1" i="1" u="none" strike="noStrike">
                          <a:solidFill>
                            <a:schemeClr val="bg1"/>
                          </a:solidFill>
                          <a:effectLst/>
                          <a:latin typeface="Gilroy" panose="00000500000000000000"/>
                        </a:rPr>
                        <a:t>Before Refi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sz="1200" b="1" i="1" u="none" strike="noStrike">
                          <a:solidFill>
                            <a:schemeClr val="bg1"/>
                          </a:solidFill>
                          <a:effectLst/>
                          <a:latin typeface="Gilroy" panose="00000500000000000000"/>
                        </a:rPr>
                        <a:t>After Refi</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2852991197"/>
                  </a:ext>
                </a:extLst>
              </a:tr>
              <a:tr h="182880">
                <a:tc>
                  <a:txBody>
                    <a:bodyPr/>
                    <a:lstStyle/>
                    <a:p>
                      <a:pPr algn="ctr" fontAlgn="b"/>
                      <a:r>
                        <a:rPr lang="en-US" sz="1200" b="1" i="0" u="none" strike="noStrike">
                          <a:solidFill>
                            <a:schemeClr val="bg1"/>
                          </a:solidFill>
                          <a:effectLst/>
                          <a:latin typeface="Gilroy" panose="00000500000000000000"/>
                        </a:rPr>
                        <a:t>Term Loan A</a:t>
                      </a:r>
                    </a:p>
                  </a:txBody>
                  <a:tcPr marR="45720" anchor="ctr">
                    <a:lnL w="12700" cap="flat" cmpd="sng" algn="ctr">
                      <a:solidFill>
                        <a:schemeClr val="tx1"/>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b"/>
                      <a:r>
                        <a:rPr lang="en-US" sz="1200" b="1" i="0" u="none" strike="noStrike">
                          <a:solidFill>
                            <a:srgbClr val="000000"/>
                          </a:solidFill>
                          <a:effectLst/>
                          <a:latin typeface="Gilroy" panose="00000500000000000000"/>
                        </a:rPr>
                        <a:t>$104M</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1" u="none" strike="noStrike">
                          <a:solidFill>
                            <a:srgbClr val="000000"/>
                          </a:solidFill>
                          <a:effectLst/>
                          <a:latin typeface="Gilroy" panose="00000500000000000000"/>
                        </a:rPr>
                        <a:t>Paid Off</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08923264"/>
                  </a:ext>
                </a:extLst>
              </a:tr>
              <a:tr h="182880">
                <a:tc>
                  <a:txBody>
                    <a:bodyPr/>
                    <a:lstStyle/>
                    <a:p>
                      <a:pPr algn="ctr" fontAlgn="b"/>
                      <a:r>
                        <a:rPr lang="en-US" sz="1200" b="1" i="0" u="none" strike="noStrike">
                          <a:solidFill>
                            <a:schemeClr val="bg1"/>
                          </a:solidFill>
                          <a:effectLst/>
                          <a:latin typeface="Gilroy" panose="00000500000000000000"/>
                        </a:rPr>
                        <a:t>Term Loan B</a:t>
                      </a:r>
                    </a:p>
                  </a:txBody>
                  <a:tcPr marR="45720" anchor="ctr">
                    <a:lnL w="12700" cap="flat" cmpd="sng" algn="ctr">
                      <a:solidFill>
                        <a:schemeClr val="tx1"/>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b"/>
                      <a:r>
                        <a:rPr lang="en-US" sz="1200" b="1" i="0" u="none" strike="noStrike">
                          <a:solidFill>
                            <a:srgbClr val="000000"/>
                          </a:solidFill>
                          <a:effectLst/>
                          <a:latin typeface="Gilroy" panose="00000500000000000000"/>
                        </a:rPr>
                        <a:t>$267.5M</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rgbClr val="000000"/>
                          </a:solidFill>
                          <a:effectLst/>
                          <a:latin typeface="Gilroy" panose="00000500000000000000"/>
                        </a:rPr>
                        <a:t>$100M</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5865283"/>
                  </a:ext>
                </a:extLst>
              </a:tr>
              <a:tr h="182880">
                <a:tc>
                  <a:txBody>
                    <a:bodyPr/>
                    <a:lstStyle/>
                    <a:p>
                      <a:pPr algn="ctr" fontAlgn="b"/>
                      <a:r>
                        <a:rPr lang="en-US" sz="1200" b="1" i="0" u="none" strike="noStrike">
                          <a:solidFill>
                            <a:schemeClr val="bg1"/>
                          </a:solidFill>
                          <a:effectLst/>
                          <a:latin typeface="Gilroy" panose="00000500000000000000"/>
                        </a:rPr>
                        <a:t>Revolver</a:t>
                      </a:r>
                    </a:p>
                  </a:txBody>
                  <a:tcPr marR="45720" anchor="ctr">
                    <a:lnL w="12700" cap="flat" cmpd="sng" algn="ctr">
                      <a:solidFill>
                        <a:schemeClr val="tx1"/>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fontAlgn="b"/>
                      <a:r>
                        <a:rPr lang="en-US" sz="1200" b="1" i="0" u="none" strike="noStrike">
                          <a:solidFill>
                            <a:srgbClr val="000000"/>
                          </a:solidFill>
                          <a:effectLst/>
                          <a:latin typeface="Gilroy" panose="00000500000000000000"/>
                        </a:rPr>
                        <a:t>$150M</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rgbClr val="000000"/>
                          </a:solidFill>
                          <a:effectLst/>
                          <a:latin typeface="Gilroy" panose="00000500000000000000"/>
                        </a:rPr>
                        <a:t>$50M</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7862977"/>
                  </a:ext>
                </a:extLst>
              </a:tr>
            </a:tbl>
          </a:graphicData>
        </a:graphic>
      </p:graphicFrame>
    </p:spTree>
    <p:extLst>
      <p:ext uri="{BB962C8B-B14F-4D97-AF65-F5344CB8AC3E}">
        <p14:creationId xmlns:p14="http://schemas.microsoft.com/office/powerpoint/2010/main" val="27732114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1814-F6A1-4C46-2319-EA8095A19C88}"/>
            </a:ext>
          </a:extLst>
        </p:cNvPr>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00000000-0008-0000-0100-00000D000000}"/>
              </a:ext>
            </a:extLst>
          </p:cNvPr>
          <p:cNvGraphicFramePr>
            <a:graphicFrameLocks/>
          </p:cNvGraphicFramePr>
          <p:nvPr>
            <p:extLst>
              <p:ext uri="{D42A27DB-BD31-4B8C-83A1-F6EECF244321}">
                <p14:modId xmlns:p14="http://schemas.microsoft.com/office/powerpoint/2010/main" val="3460234702"/>
              </p:ext>
            </p:extLst>
          </p:nvPr>
        </p:nvGraphicFramePr>
        <p:xfrm>
          <a:off x="6254908" y="2706554"/>
          <a:ext cx="5474494" cy="36051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think-cell data - do not delete" hidden="1">
            <a:extLst>
              <a:ext uri="{FF2B5EF4-FFF2-40B4-BE49-F238E27FC236}">
                <a16:creationId xmlns:a16="http://schemas.microsoft.com/office/drawing/2014/main" id="{99AA4077-1238-541F-74A0-421D4C02A1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22" name="think-cell data - do not delete" hidden="1">
                        <a:extLst>
                          <a:ext uri="{FF2B5EF4-FFF2-40B4-BE49-F238E27FC236}">
                            <a16:creationId xmlns:a16="http://schemas.microsoft.com/office/drawing/2014/main" id="{99AA4077-1238-541F-74A0-421D4C02A1A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F77AACD1-BB84-ECAD-361D-E28A76BC7E7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EC3EC6C-4E8D-448B-3D5D-98216BBAB9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0F2A76D-0BF0-6B39-9A63-C0773AA588D6}"/>
              </a:ext>
            </a:extLst>
          </p:cNvPr>
          <p:cNvSpPr>
            <a:spLocks noGrp="1"/>
          </p:cNvSpPr>
          <p:nvPr>
            <p:ph type="title"/>
          </p:nvPr>
        </p:nvSpPr>
        <p:spPr/>
        <p:txBody>
          <a:bodyPr vert="horz"/>
          <a:lstStyle/>
          <a:p>
            <a:r>
              <a:rPr lang="it-IT"/>
              <a:t>Fund Performance Overview </a:t>
            </a:r>
            <a:r>
              <a:rPr lang="it-IT" b="0"/>
              <a:t>| Quarterly </a:t>
            </a:r>
            <a:r>
              <a:rPr lang="en-US" b="0"/>
              <a:t>FFO &amp; AFFO Forecast</a:t>
            </a:r>
          </a:p>
        </p:txBody>
      </p:sp>
      <p:sp>
        <p:nvSpPr>
          <p:cNvPr id="13" name="Rectangle 12">
            <a:extLst>
              <a:ext uri="{FF2B5EF4-FFF2-40B4-BE49-F238E27FC236}">
                <a16:creationId xmlns:a16="http://schemas.microsoft.com/office/drawing/2014/main" id="{98B7DAEE-C872-C132-36F0-DBCE99ED01F6}"/>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4" name="Group 13">
            <a:extLst>
              <a:ext uri="{FF2B5EF4-FFF2-40B4-BE49-F238E27FC236}">
                <a16:creationId xmlns:a16="http://schemas.microsoft.com/office/drawing/2014/main" id="{D76F2DBB-19E0-FF60-D67A-055FABF9AAA9}"/>
              </a:ext>
            </a:extLst>
          </p:cNvPr>
          <p:cNvGrpSpPr/>
          <p:nvPr/>
        </p:nvGrpSpPr>
        <p:grpSpPr>
          <a:xfrm>
            <a:off x="2666999" y="1393493"/>
            <a:ext cx="457200" cy="457200"/>
            <a:chOff x="9083709" y="2630560"/>
            <a:chExt cx="594360" cy="594359"/>
          </a:xfrm>
        </p:grpSpPr>
        <p:sp>
          <p:nvSpPr>
            <p:cNvPr id="15" name="Oval 14">
              <a:extLst>
                <a:ext uri="{FF2B5EF4-FFF2-40B4-BE49-F238E27FC236}">
                  <a16:creationId xmlns:a16="http://schemas.microsoft.com/office/drawing/2014/main" id="{49E42EE4-E19A-4B3F-A584-F5F4DE7E8E74}"/>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6" name="Arrow: Chevron 15">
              <a:extLst>
                <a:ext uri="{FF2B5EF4-FFF2-40B4-BE49-F238E27FC236}">
                  <a16:creationId xmlns:a16="http://schemas.microsoft.com/office/drawing/2014/main" id="{9A1F4F08-769E-0C80-F23E-693F8046AB3A}"/>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7" name="Arrow: Chevron 16">
              <a:extLst>
                <a:ext uri="{FF2B5EF4-FFF2-40B4-BE49-F238E27FC236}">
                  <a16:creationId xmlns:a16="http://schemas.microsoft.com/office/drawing/2014/main" id="{7F3D9E67-BB74-4C0E-A044-992EB70B56F0}"/>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8" name="Rectangle 17">
            <a:extLst>
              <a:ext uri="{FF2B5EF4-FFF2-40B4-BE49-F238E27FC236}">
                <a16:creationId xmlns:a16="http://schemas.microsoft.com/office/drawing/2014/main" id="{5D415F97-D7E2-19F5-27BB-ADF7AC2B7A75}"/>
              </a:ext>
            </a:extLst>
          </p:cNvPr>
          <p:cNvSpPr/>
          <p:nvPr/>
        </p:nvSpPr>
        <p:spPr>
          <a:xfrm>
            <a:off x="3199845" y="1164893"/>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If we complete the partial refi of the stabilized pool, the </a:t>
            </a:r>
            <a:r>
              <a:rPr lang="en-US" sz="1200" b="1">
                <a:solidFill>
                  <a:schemeClr val="tx1"/>
                </a:solidFill>
                <a:latin typeface="Gilroy" panose="00000500000000000000"/>
                <a:ea typeface="Lato" panose="020F0502020204030203" pitchFamily="34" charset="0"/>
                <a:cs typeface="Lato" panose="020F0502020204030203" pitchFamily="34" charset="0"/>
              </a:rPr>
              <a:t>FFO decreases by $1.0-1.5M per quarter </a:t>
            </a:r>
            <a:r>
              <a:rPr lang="en-US" sz="1200">
                <a:solidFill>
                  <a:schemeClr val="tx1"/>
                </a:solidFill>
                <a:latin typeface="Gilroy" panose="00000500000000000000"/>
                <a:ea typeface="Lato" panose="020F0502020204030203" pitchFamily="34" charset="0"/>
                <a:cs typeface="Lato" panose="020F0502020204030203" pitchFamily="34" charset="0"/>
              </a:rPr>
              <a:t>due to the higher debt balance of the fund after the refi</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AFFO will be negative until Q4 2026 </a:t>
            </a:r>
            <a:r>
              <a:rPr lang="en-US" sz="1200">
                <a:solidFill>
                  <a:schemeClr val="tx1"/>
                </a:solidFill>
                <a:latin typeface="Gilroy" panose="00000500000000000000"/>
                <a:ea typeface="Lato" panose="020F0502020204030203" pitchFamily="34" charset="0"/>
                <a:cs typeface="Lato" panose="020F0502020204030203" pitchFamily="34" charset="0"/>
              </a:rPr>
              <a:t>in the scenario where we complete the partial refi</a:t>
            </a:r>
            <a:endParaRPr lang="en-US" sz="1200" b="1">
              <a:solidFill>
                <a:schemeClr val="tx1"/>
              </a:solidFill>
              <a:latin typeface="Gilroy" panose="00000500000000000000"/>
              <a:ea typeface="Lato" panose="020F0502020204030203" pitchFamily="34" charset="0"/>
              <a:cs typeface="Lato" panose="020F0502020204030203" pitchFamily="34" charset="0"/>
            </a:endParaRPr>
          </a:p>
        </p:txBody>
      </p:sp>
      <p:graphicFrame>
        <p:nvGraphicFramePr>
          <p:cNvPr id="7" name="Chart 6">
            <a:extLst>
              <a:ext uri="{FF2B5EF4-FFF2-40B4-BE49-F238E27FC236}">
                <a16:creationId xmlns:a16="http://schemas.microsoft.com/office/drawing/2014/main" id="{00000000-0008-0000-0100-00000D000000}"/>
              </a:ext>
            </a:extLst>
          </p:cNvPr>
          <p:cNvGraphicFramePr>
            <a:graphicFrameLocks/>
          </p:cNvGraphicFramePr>
          <p:nvPr>
            <p:extLst>
              <p:ext uri="{D42A27DB-BD31-4B8C-83A1-F6EECF244321}">
                <p14:modId xmlns:p14="http://schemas.microsoft.com/office/powerpoint/2010/main" val="1717200369"/>
              </p:ext>
            </p:extLst>
          </p:nvPr>
        </p:nvGraphicFramePr>
        <p:xfrm>
          <a:off x="462598" y="2706554"/>
          <a:ext cx="5474494" cy="3605140"/>
        </p:xfrm>
        <a:graphic>
          <a:graphicData uri="http://schemas.openxmlformats.org/drawingml/2006/chart">
            <c:chart xmlns:c="http://schemas.openxmlformats.org/drawingml/2006/chart" xmlns:r="http://schemas.openxmlformats.org/officeDocument/2006/relationships" r:id="rId7"/>
          </a:graphicData>
        </a:graphic>
      </p:graphicFrame>
      <p:cxnSp>
        <p:nvCxnSpPr>
          <p:cNvPr id="23" name="Straight Connector 22">
            <a:extLst>
              <a:ext uri="{FF2B5EF4-FFF2-40B4-BE49-F238E27FC236}">
                <a16:creationId xmlns:a16="http://schemas.microsoft.com/office/drawing/2014/main" id="{169AEE7B-EFF1-3DD4-C6BC-1CD9937B9431}"/>
              </a:ext>
            </a:extLst>
          </p:cNvPr>
          <p:cNvCxnSpPr>
            <a:cxnSpLocks/>
          </p:cNvCxnSpPr>
          <p:nvPr/>
        </p:nvCxnSpPr>
        <p:spPr>
          <a:xfrm>
            <a:off x="6112485" y="2164088"/>
            <a:ext cx="0" cy="42510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BD8F4A5-8B88-5157-766C-1160C24E0CAA}"/>
              </a:ext>
            </a:extLst>
          </p:cNvPr>
          <p:cNvSpPr txBox="1"/>
          <p:nvPr/>
        </p:nvSpPr>
        <p:spPr>
          <a:xfrm>
            <a:off x="7392677" y="2385252"/>
            <a:ext cx="2935724" cy="307777"/>
          </a:xfrm>
          <a:prstGeom prst="rect">
            <a:avLst/>
          </a:prstGeom>
          <a:solidFill>
            <a:schemeClr val="accent2">
              <a:lumMod val="60000"/>
              <a:lumOff val="40000"/>
            </a:schemeClr>
          </a:solidFill>
          <a:ln w="28575">
            <a:solidFill>
              <a:schemeClr val="accent2">
                <a:lumMod val="60000"/>
                <a:lumOff val="40000"/>
              </a:schemeClr>
            </a:solidFill>
          </a:ln>
        </p:spPr>
        <p:txBody>
          <a:bodyPr wrap="square" rtlCol="0" anchor="ctr">
            <a:spAutoFit/>
          </a:bodyPr>
          <a:lstStyle/>
          <a:p>
            <a:pPr algn="ctr"/>
            <a:r>
              <a:rPr lang="en-US" sz="1400" b="1">
                <a:solidFill>
                  <a:schemeClr val="bg1"/>
                </a:solidFill>
                <a:latin typeface="Gilroy" panose="00000500000000000000"/>
              </a:rPr>
              <a:t>Identified Dispositions &amp; $308M Refi</a:t>
            </a:r>
          </a:p>
        </p:txBody>
      </p:sp>
      <p:sp>
        <p:nvSpPr>
          <p:cNvPr id="25" name="TextBox 24">
            <a:extLst>
              <a:ext uri="{FF2B5EF4-FFF2-40B4-BE49-F238E27FC236}">
                <a16:creationId xmlns:a16="http://schemas.microsoft.com/office/drawing/2014/main" id="{C482A224-9B4B-DC89-018E-C65C025CDA30}"/>
              </a:ext>
            </a:extLst>
          </p:cNvPr>
          <p:cNvSpPr txBox="1"/>
          <p:nvPr/>
        </p:nvSpPr>
        <p:spPr>
          <a:xfrm>
            <a:off x="1863599" y="2385253"/>
            <a:ext cx="2935724" cy="307777"/>
          </a:xfrm>
          <a:prstGeom prst="rect">
            <a:avLst/>
          </a:prstGeom>
          <a:solidFill>
            <a:schemeClr val="accent1">
              <a:lumMod val="75000"/>
            </a:schemeClr>
          </a:solidFill>
          <a:ln w="28575">
            <a:solidFill>
              <a:schemeClr val="accent1">
                <a:lumMod val="75000"/>
              </a:schemeClr>
            </a:solidFill>
          </a:ln>
        </p:spPr>
        <p:txBody>
          <a:bodyPr wrap="square" rtlCol="0" anchor="ctr">
            <a:spAutoFit/>
          </a:bodyPr>
          <a:lstStyle/>
          <a:p>
            <a:pPr algn="ctr"/>
            <a:r>
              <a:rPr lang="en-US" sz="1400" b="1">
                <a:solidFill>
                  <a:schemeClr val="bg1"/>
                </a:solidFill>
                <a:latin typeface="Gilroy" panose="00000500000000000000"/>
              </a:rPr>
              <a:t>Identified Dispositions &amp; No Refi</a:t>
            </a:r>
          </a:p>
        </p:txBody>
      </p:sp>
    </p:spTree>
    <p:extLst>
      <p:ext uri="{BB962C8B-B14F-4D97-AF65-F5344CB8AC3E}">
        <p14:creationId xmlns:p14="http://schemas.microsoft.com/office/powerpoint/2010/main" val="3975929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46D84-0C39-4D5F-4CAA-46A0D025D5E6}"/>
            </a:ext>
          </a:extLst>
        </p:cNvPr>
        <p:cNvGrpSpPr/>
        <p:nvPr/>
      </p:nvGrpSpPr>
      <p:grpSpPr>
        <a:xfrm>
          <a:off x="0" y="0"/>
          <a:ext cx="0" cy="0"/>
          <a:chOff x="0" y="0"/>
          <a:chExt cx="0" cy="0"/>
        </a:xfrm>
      </p:grpSpPr>
      <p:graphicFrame>
        <p:nvGraphicFramePr>
          <p:cNvPr id="22" name="think-cell data - do not delete" hidden="1">
            <a:extLst>
              <a:ext uri="{FF2B5EF4-FFF2-40B4-BE49-F238E27FC236}">
                <a16:creationId xmlns:a16="http://schemas.microsoft.com/office/drawing/2014/main" id="{5711E5F8-9D49-555B-4F74-0584608E96D0}"/>
              </a:ext>
            </a:extLst>
          </p:cNvPr>
          <p:cNvGraphicFramePr>
            <a:graphicFrameLocks noChangeAspect="1"/>
          </p:cNvGraphicFramePr>
          <p:nvPr>
            <p:custDataLst>
              <p:tags r:id="rId1"/>
            </p:custDataLst>
            <p:extLst>
              <p:ext uri="{D42A27DB-BD31-4B8C-83A1-F6EECF244321}">
                <p14:modId xmlns:p14="http://schemas.microsoft.com/office/powerpoint/2010/main" val="143083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2" name="think-cell data - do not delete" hidden="1">
                        <a:extLst>
                          <a:ext uri="{FF2B5EF4-FFF2-40B4-BE49-F238E27FC236}">
                            <a16:creationId xmlns:a16="http://schemas.microsoft.com/office/drawing/2014/main" id="{5711E5F8-9D49-555B-4F74-0584608E96D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3570675E-8239-DE76-2EB8-F36D39C1DCB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56532D-A398-AB1E-D0B3-07AFD9D0945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1E8FF81-CE7D-365C-40AF-0542DE657BF2}"/>
              </a:ext>
            </a:extLst>
          </p:cNvPr>
          <p:cNvSpPr>
            <a:spLocks noGrp="1"/>
          </p:cNvSpPr>
          <p:nvPr>
            <p:ph type="title"/>
          </p:nvPr>
        </p:nvSpPr>
        <p:spPr/>
        <p:txBody>
          <a:bodyPr vert="horz"/>
          <a:lstStyle/>
          <a:p>
            <a:r>
              <a:rPr lang="it-IT"/>
              <a:t>Fund Performance Overview </a:t>
            </a:r>
            <a:r>
              <a:rPr lang="it-IT" b="0"/>
              <a:t>| </a:t>
            </a:r>
            <a:r>
              <a:rPr lang="en-US" b="0"/>
              <a:t>Distribution Forecast</a:t>
            </a:r>
          </a:p>
        </p:txBody>
      </p:sp>
      <p:sp>
        <p:nvSpPr>
          <p:cNvPr id="13" name="Rectangle 12">
            <a:extLst>
              <a:ext uri="{FF2B5EF4-FFF2-40B4-BE49-F238E27FC236}">
                <a16:creationId xmlns:a16="http://schemas.microsoft.com/office/drawing/2014/main" id="{88985554-FE37-1B9C-8F98-7384A56E5CBA}"/>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4" name="Group 13">
            <a:extLst>
              <a:ext uri="{FF2B5EF4-FFF2-40B4-BE49-F238E27FC236}">
                <a16:creationId xmlns:a16="http://schemas.microsoft.com/office/drawing/2014/main" id="{8E00C540-7331-86A2-49C4-CFC716833610}"/>
              </a:ext>
            </a:extLst>
          </p:cNvPr>
          <p:cNvGrpSpPr/>
          <p:nvPr/>
        </p:nvGrpSpPr>
        <p:grpSpPr>
          <a:xfrm>
            <a:off x="2666999" y="1393493"/>
            <a:ext cx="457200" cy="457200"/>
            <a:chOff x="9083709" y="2630560"/>
            <a:chExt cx="594360" cy="594359"/>
          </a:xfrm>
        </p:grpSpPr>
        <p:sp>
          <p:nvSpPr>
            <p:cNvPr id="15" name="Oval 14">
              <a:extLst>
                <a:ext uri="{FF2B5EF4-FFF2-40B4-BE49-F238E27FC236}">
                  <a16:creationId xmlns:a16="http://schemas.microsoft.com/office/drawing/2014/main" id="{A691F83A-81D7-7EC0-0747-318BD71FB5E3}"/>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6" name="Arrow: Chevron 15">
              <a:extLst>
                <a:ext uri="{FF2B5EF4-FFF2-40B4-BE49-F238E27FC236}">
                  <a16:creationId xmlns:a16="http://schemas.microsoft.com/office/drawing/2014/main" id="{3DB91F98-0C4E-0D6C-823D-5FCD5361D66B}"/>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7" name="Arrow: Chevron 16">
              <a:extLst>
                <a:ext uri="{FF2B5EF4-FFF2-40B4-BE49-F238E27FC236}">
                  <a16:creationId xmlns:a16="http://schemas.microsoft.com/office/drawing/2014/main" id="{49DF0885-0FC8-178D-4963-08CF9039C3FD}"/>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8" name="Rectangle 17">
            <a:extLst>
              <a:ext uri="{FF2B5EF4-FFF2-40B4-BE49-F238E27FC236}">
                <a16:creationId xmlns:a16="http://schemas.microsoft.com/office/drawing/2014/main" id="{160168E6-6865-FEF1-869C-E07A096768E9}"/>
              </a:ext>
            </a:extLst>
          </p:cNvPr>
          <p:cNvSpPr/>
          <p:nvPr/>
        </p:nvSpPr>
        <p:spPr>
          <a:xfrm>
            <a:off x="3199845" y="1164893"/>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If we complete the stabilized pool refi in Q3 2025, we expect to be able to </a:t>
            </a:r>
            <a:r>
              <a:rPr lang="en-US" sz="1200" b="1">
                <a:solidFill>
                  <a:schemeClr val="tx1"/>
                </a:solidFill>
                <a:latin typeface="Gilroy" panose="00000500000000000000"/>
                <a:ea typeface="Lato" panose="020F0502020204030203" pitchFamily="34" charset="0"/>
                <a:cs typeface="Lato" panose="020F0502020204030203" pitchFamily="34" charset="0"/>
              </a:rPr>
              <a:t>distribute $75M of surplus proceeds to investors</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 this case, we assume that after the refi we are able to maintain Core FFO distributions by </a:t>
            </a:r>
            <a:r>
              <a:rPr lang="en-US" sz="1200" b="1">
                <a:solidFill>
                  <a:schemeClr val="tx1"/>
                </a:solidFill>
                <a:latin typeface="Gilroy" panose="00000500000000000000"/>
                <a:ea typeface="Lato" panose="020F0502020204030203" pitchFamily="34" charset="0"/>
                <a:cs typeface="Lato" panose="020F0502020204030203" pitchFamily="34" charset="0"/>
              </a:rPr>
              <a:t>funding Capex, TI &amp; LC of all properties through the NOI growth of the </a:t>
            </a:r>
            <a:r>
              <a:rPr lang="en-US" sz="1200" b="1" err="1">
                <a:solidFill>
                  <a:schemeClr val="tx1"/>
                </a:solidFill>
                <a:latin typeface="Gilroy" panose="00000500000000000000"/>
                <a:ea typeface="Lato" panose="020F0502020204030203" pitchFamily="34" charset="0"/>
                <a:cs typeface="Lato" panose="020F0502020204030203" pitchFamily="34" charset="0"/>
              </a:rPr>
              <a:t>unstabilized</a:t>
            </a:r>
            <a:r>
              <a:rPr lang="en-US" sz="1200" b="1">
                <a:solidFill>
                  <a:schemeClr val="tx1"/>
                </a:solidFill>
                <a:latin typeface="Gilroy" panose="00000500000000000000"/>
                <a:ea typeface="Lato" panose="020F0502020204030203" pitchFamily="34" charset="0"/>
                <a:cs typeface="Lato" panose="020F0502020204030203" pitchFamily="34" charset="0"/>
              </a:rPr>
              <a:t> credit facility pool</a:t>
            </a:r>
          </a:p>
        </p:txBody>
      </p:sp>
      <p:cxnSp>
        <p:nvCxnSpPr>
          <p:cNvPr id="12" name="Straight Connector 11">
            <a:extLst>
              <a:ext uri="{FF2B5EF4-FFF2-40B4-BE49-F238E27FC236}">
                <a16:creationId xmlns:a16="http://schemas.microsoft.com/office/drawing/2014/main" id="{B09E8010-4085-2E65-1838-8ADA59288082}"/>
              </a:ext>
            </a:extLst>
          </p:cNvPr>
          <p:cNvCxnSpPr>
            <a:cxnSpLocks/>
          </p:cNvCxnSpPr>
          <p:nvPr/>
        </p:nvCxnSpPr>
        <p:spPr>
          <a:xfrm>
            <a:off x="6112485" y="2164088"/>
            <a:ext cx="0" cy="42510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D6F867-BCEB-6989-5CDA-9F599B8EACB4}"/>
              </a:ext>
            </a:extLst>
          </p:cNvPr>
          <p:cNvSpPr txBox="1"/>
          <p:nvPr/>
        </p:nvSpPr>
        <p:spPr>
          <a:xfrm>
            <a:off x="7392677" y="2385252"/>
            <a:ext cx="2935724" cy="307777"/>
          </a:xfrm>
          <a:prstGeom prst="rect">
            <a:avLst/>
          </a:prstGeom>
          <a:solidFill>
            <a:schemeClr val="accent2">
              <a:lumMod val="60000"/>
              <a:lumOff val="40000"/>
            </a:schemeClr>
          </a:solidFill>
          <a:ln w="28575">
            <a:solidFill>
              <a:schemeClr val="accent2">
                <a:lumMod val="60000"/>
                <a:lumOff val="40000"/>
              </a:schemeClr>
            </a:solidFill>
          </a:ln>
        </p:spPr>
        <p:txBody>
          <a:bodyPr wrap="square" rtlCol="0" anchor="ctr">
            <a:spAutoFit/>
          </a:bodyPr>
          <a:lstStyle/>
          <a:p>
            <a:pPr algn="ctr"/>
            <a:r>
              <a:rPr lang="en-US" sz="1400" b="1">
                <a:solidFill>
                  <a:schemeClr val="bg1"/>
                </a:solidFill>
                <a:latin typeface="Gilroy" panose="00000500000000000000"/>
              </a:rPr>
              <a:t>Identified Dispositions &amp; $308M Refi</a:t>
            </a:r>
          </a:p>
        </p:txBody>
      </p:sp>
      <p:sp>
        <p:nvSpPr>
          <p:cNvPr id="21" name="TextBox 20">
            <a:extLst>
              <a:ext uri="{FF2B5EF4-FFF2-40B4-BE49-F238E27FC236}">
                <a16:creationId xmlns:a16="http://schemas.microsoft.com/office/drawing/2014/main" id="{982E5E10-2BA6-3A19-2F1F-F96B2E8D2F6C}"/>
              </a:ext>
            </a:extLst>
          </p:cNvPr>
          <p:cNvSpPr txBox="1"/>
          <p:nvPr/>
        </p:nvSpPr>
        <p:spPr>
          <a:xfrm>
            <a:off x="1863599" y="2385253"/>
            <a:ext cx="2935724" cy="307777"/>
          </a:xfrm>
          <a:prstGeom prst="rect">
            <a:avLst/>
          </a:prstGeom>
          <a:solidFill>
            <a:schemeClr val="accent1">
              <a:lumMod val="75000"/>
            </a:schemeClr>
          </a:solidFill>
          <a:ln w="28575">
            <a:solidFill>
              <a:schemeClr val="accent1">
                <a:lumMod val="75000"/>
              </a:schemeClr>
            </a:solidFill>
          </a:ln>
        </p:spPr>
        <p:txBody>
          <a:bodyPr wrap="square" rtlCol="0" anchor="ctr">
            <a:spAutoFit/>
          </a:bodyPr>
          <a:lstStyle/>
          <a:p>
            <a:pPr algn="ctr"/>
            <a:r>
              <a:rPr lang="en-US" sz="1400" b="1">
                <a:solidFill>
                  <a:schemeClr val="bg1"/>
                </a:solidFill>
                <a:latin typeface="Gilroy" panose="00000500000000000000"/>
              </a:rPr>
              <a:t>Identified Dispositions &amp; No Refi</a:t>
            </a:r>
          </a:p>
        </p:txBody>
      </p:sp>
      <p:graphicFrame>
        <p:nvGraphicFramePr>
          <p:cNvPr id="5" name="Chart 4">
            <a:extLst>
              <a:ext uri="{FF2B5EF4-FFF2-40B4-BE49-F238E27FC236}">
                <a16:creationId xmlns:a16="http://schemas.microsoft.com/office/drawing/2014/main" id="{1AF1A5E2-C646-BD68-D6B1-590A987A6439}"/>
              </a:ext>
            </a:extLst>
          </p:cNvPr>
          <p:cNvGraphicFramePr>
            <a:graphicFrameLocks/>
          </p:cNvGraphicFramePr>
          <p:nvPr>
            <p:extLst>
              <p:ext uri="{D42A27DB-BD31-4B8C-83A1-F6EECF244321}">
                <p14:modId xmlns:p14="http://schemas.microsoft.com/office/powerpoint/2010/main" val="1390310657"/>
              </p:ext>
            </p:extLst>
          </p:nvPr>
        </p:nvGraphicFramePr>
        <p:xfrm>
          <a:off x="6215063" y="2755996"/>
          <a:ext cx="5290951" cy="36051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A6349CCE-96D1-40E7-B1ED-DA72B5156FED}"/>
              </a:ext>
            </a:extLst>
          </p:cNvPr>
          <p:cNvGraphicFramePr>
            <a:graphicFrameLocks/>
          </p:cNvGraphicFramePr>
          <p:nvPr>
            <p:extLst>
              <p:ext uri="{D42A27DB-BD31-4B8C-83A1-F6EECF244321}">
                <p14:modId xmlns:p14="http://schemas.microsoft.com/office/powerpoint/2010/main" val="4287771502"/>
              </p:ext>
            </p:extLst>
          </p:nvPr>
        </p:nvGraphicFramePr>
        <p:xfrm>
          <a:off x="685986" y="2755996"/>
          <a:ext cx="5290951" cy="36051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86697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7033E496-7C56-44EF-C217-F904A07A2602}"/>
              </a:ext>
            </a:extLst>
          </p:cNvPr>
          <p:cNvGraphicFramePr>
            <a:graphicFrameLocks noChangeAspect="1"/>
          </p:cNvGraphicFramePr>
          <p:nvPr>
            <p:custDataLst>
              <p:tags r:id="rId1"/>
            </p:custDataLst>
            <p:extLst>
              <p:ext uri="{D42A27DB-BD31-4B8C-83A1-F6EECF244321}">
                <p14:modId xmlns:p14="http://schemas.microsoft.com/office/powerpoint/2010/main" val="3925912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5" name="think-cell data - do not delete" hidden="1">
                        <a:extLst>
                          <a:ext uri="{FF2B5EF4-FFF2-40B4-BE49-F238E27FC236}">
                            <a16:creationId xmlns:a16="http://schemas.microsoft.com/office/drawing/2014/main" id="{7033E496-7C56-44EF-C217-F904A07A26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2F327F8D-C07C-1686-2A57-472811EAFF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935E69-8D23-B0DA-EE18-3DE5B157EC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AAB4701-98DD-4F29-96F5-1D1DC370FB6E}"/>
              </a:ext>
            </a:extLst>
          </p:cNvPr>
          <p:cNvSpPr>
            <a:spLocks noGrp="1"/>
          </p:cNvSpPr>
          <p:nvPr>
            <p:ph type="title"/>
          </p:nvPr>
        </p:nvSpPr>
        <p:spPr/>
        <p:txBody>
          <a:bodyPr vert="horz"/>
          <a:lstStyle/>
          <a:p>
            <a:r>
              <a:rPr lang="it-IT"/>
              <a:t>Fund Performance Overview </a:t>
            </a:r>
            <a:r>
              <a:rPr lang="it-IT" b="0"/>
              <a:t>| </a:t>
            </a:r>
            <a:r>
              <a:rPr lang="en-US" b="0"/>
              <a:t>IRR Forecast</a:t>
            </a:r>
          </a:p>
        </p:txBody>
      </p:sp>
      <p:sp>
        <p:nvSpPr>
          <p:cNvPr id="13" name="Rectangle 12">
            <a:extLst>
              <a:ext uri="{FF2B5EF4-FFF2-40B4-BE49-F238E27FC236}">
                <a16:creationId xmlns:a16="http://schemas.microsoft.com/office/drawing/2014/main" id="{3C33B82D-A3AC-22E5-A19C-FEFC37F26E57}"/>
              </a:ext>
            </a:extLst>
          </p:cNvPr>
          <p:cNvSpPr/>
          <p:nvPr/>
        </p:nvSpPr>
        <p:spPr>
          <a:xfrm>
            <a:off x="762554" y="1169229"/>
            <a:ext cx="1828800" cy="12458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4" name="Group 13">
            <a:extLst>
              <a:ext uri="{FF2B5EF4-FFF2-40B4-BE49-F238E27FC236}">
                <a16:creationId xmlns:a16="http://schemas.microsoft.com/office/drawing/2014/main" id="{323989FA-3DA2-FE01-BDA1-BBA55E216F6F}"/>
              </a:ext>
            </a:extLst>
          </p:cNvPr>
          <p:cNvGrpSpPr/>
          <p:nvPr/>
        </p:nvGrpSpPr>
        <p:grpSpPr>
          <a:xfrm>
            <a:off x="2666999" y="1620938"/>
            <a:ext cx="457200" cy="457200"/>
            <a:chOff x="9083709" y="2630560"/>
            <a:chExt cx="594360" cy="594359"/>
          </a:xfrm>
        </p:grpSpPr>
        <p:sp>
          <p:nvSpPr>
            <p:cNvPr id="15" name="Oval 14">
              <a:extLst>
                <a:ext uri="{FF2B5EF4-FFF2-40B4-BE49-F238E27FC236}">
                  <a16:creationId xmlns:a16="http://schemas.microsoft.com/office/drawing/2014/main" id="{E9000902-CFA5-9403-86F0-803FD6EEC848}"/>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6" name="Arrow: Chevron 15">
              <a:extLst>
                <a:ext uri="{FF2B5EF4-FFF2-40B4-BE49-F238E27FC236}">
                  <a16:creationId xmlns:a16="http://schemas.microsoft.com/office/drawing/2014/main" id="{4C563AF8-2287-60D3-CE5E-864E726362A5}"/>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7" name="Arrow: Chevron 16">
              <a:extLst>
                <a:ext uri="{FF2B5EF4-FFF2-40B4-BE49-F238E27FC236}">
                  <a16:creationId xmlns:a16="http://schemas.microsoft.com/office/drawing/2014/main" id="{021C203C-1E7A-CCBC-3021-A50A17779C85}"/>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8" name="Rectangle 17">
            <a:extLst>
              <a:ext uri="{FF2B5EF4-FFF2-40B4-BE49-F238E27FC236}">
                <a16:creationId xmlns:a16="http://schemas.microsoft.com/office/drawing/2014/main" id="{207D1F93-9FFC-AB32-731E-AED528A022F5}"/>
              </a:ext>
            </a:extLst>
          </p:cNvPr>
          <p:cNvSpPr/>
          <p:nvPr/>
        </p:nvSpPr>
        <p:spPr>
          <a:xfrm>
            <a:off x="3199845" y="1164893"/>
            <a:ext cx="8229600" cy="12501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IRR and equity multiple calculations assume </a:t>
            </a:r>
            <a:r>
              <a:rPr lang="en-US" sz="1200" b="1">
                <a:solidFill>
                  <a:schemeClr val="tx1"/>
                </a:solidFill>
                <a:latin typeface="Gilroy" panose="00000500000000000000"/>
                <a:ea typeface="Lato" panose="020F0502020204030203" pitchFamily="34" charset="0"/>
                <a:cs typeface="Lato" panose="020F0502020204030203" pitchFamily="34" charset="0"/>
              </a:rPr>
              <a:t>fund is sold at the end of 2027 </a:t>
            </a:r>
            <a:r>
              <a:rPr lang="en-US" sz="1200">
                <a:solidFill>
                  <a:schemeClr val="tx1"/>
                </a:solidFill>
                <a:latin typeface="Gilroy" panose="00000500000000000000"/>
                <a:ea typeface="Lato" panose="020F0502020204030203" pitchFamily="34" charset="0"/>
                <a:cs typeface="Lato" panose="020F0502020204030203" pitchFamily="34" charset="0"/>
              </a:rPr>
              <a:t>(i.e., Jan 1, 2028) and factor in all side letters</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When factoring in the pending dispositions, the </a:t>
            </a:r>
            <a:r>
              <a:rPr lang="en-US" sz="1200" b="1">
                <a:solidFill>
                  <a:schemeClr val="tx1"/>
                </a:solidFill>
                <a:latin typeface="Gilroy" panose="00000500000000000000"/>
                <a:ea typeface="Lato" panose="020F0502020204030203" pitchFamily="34" charset="0"/>
                <a:cs typeface="Lato" panose="020F0502020204030203" pitchFamily="34" charset="0"/>
              </a:rPr>
              <a:t>total sale price of the fund is ~$1.40B </a:t>
            </a:r>
            <a:r>
              <a:rPr lang="en-US" sz="1200">
                <a:solidFill>
                  <a:schemeClr val="tx1"/>
                </a:solidFill>
                <a:latin typeface="Gilroy" panose="00000500000000000000"/>
                <a:ea typeface="Lato" panose="020F0502020204030203" pitchFamily="34" charset="0"/>
                <a:cs typeface="Lato" panose="020F0502020204030203" pitchFamily="34" charset="0"/>
              </a:rPr>
              <a:t>at the base case 5.85% exit cap</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a:t>
            </a:r>
            <a:r>
              <a:rPr lang="en-US" sz="1200" b="1">
                <a:solidFill>
                  <a:schemeClr val="tx1"/>
                </a:solidFill>
                <a:latin typeface="Gilroy" panose="00000500000000000000"/>
                <a:ea typeface="Lato" panose="020F0502020204030203" pitchFamily="34" charset="0"/>
                <a:cs typeface="Lato" panose="020F0502020204030203" pitchFamily="34" charset="0"/>
              </a:rPr>
              <a:t>partial refi boosts the IRR by ~10bps </a:t>
            </a:r>
            <a:r>
              <a:rPr lang="en-US" sz="1200">
                <a:solidFill>
                  <a:schemeClr val="tx1"/>
                </a:solidFill>
                <a:latin typeface="Gilroy" panose="00000500000000000000"/>
                <a:ea typeface="Lato" panose="020F0502020204030203" pitchFamily="34" charset="0"/>
                <a:cs typeface="Lato" panose="020F0502020204030203" pitchFamily="34" charset="0"/>
              </a:rPr>
              <a:t>by allowing us to distribute proceeds back earlier but also allowing us to maintain distributions by keeping the revolver</a:t>
            </a:r>
          </a:p>
        </p:txBody>
      </p:sp>
      <p:graphicFrame>
        <p:nvGraphicFramePr>
          <p:cNvPr id="5" name="Table 4">
            <a:extLst>
              <a:ext uri="{FF2B5EF4-FFF2-40B4-BE49-F238E27FC236}">
                <a16:creationId xmlns:a16="http://schemas.microsoft.com/office/drawing/2014/main" id="{1FEDDD26-7041-0B33-2E2E-A09EE44D5743}"/>
              </a:ext>
            </a:extLst>
          </p:cNvPr>
          <p:cNvGraphicFramePr>
            <a:graphicFrameLocks noGrp="1"/>
          </p:cNvGraphicFramePr>
          <p:nvPr>
            <p:extLst>
              <p:ext uri="{D42A27DB-BD31-4B8C-83A1-F6EECF244321}">
                <p14:modId xmlns:p14="http://schemas.microsoft.com/office/powerpoint/2010/main" val="1170316588"/>
              </p:ext>
            </p:extLst>
          </p:nvPr>
        </p:nvGraphicFramePr>
        <p:xfrm>
          <a:off x="2301240" y="2738683"/>
          <a:ext cx="7589520" cy="1615440"/>
        </p:xfrm>
        <a:graphic>
          <a:graphicData uri="http://schemas.openxmlformats.org/drawingml/2006/table">
            <a:tbl>
              <a:tblPr/>
              <a:tblGrid>
                <a:gridCol w="914400">
                  <a:extLst>
                    <a:ext uri="{9D8B030D-6E8A-4147-A177-3AD203B41FA5}">
                      <a16:colId xmlns:a16="http://schemas.microsoft.com/office/drawing/2014/main" val="233053959"/>
                    </a:ext>
                  </a:extLst>
                </a:gridCol>
                <a:gridCol w="914400">
                  <a:extLst>
                    <a:ext uri="{9D8B030D-6E8A-4147-A177-3AD203B41FA5}">
                      <a16:colId xmlns:a16="http://schemas.microsoft.com/office/drawing/2014/main" val="2998159992"/>
                    </a:ext>
                  </a:extLst>
                </a:gridCol>
                <a:gridCol w="914400">
                  <a:extLst>
                    <a:ext uri="{9D8B030D-6E8A-4147-A177-3AD203B41FA5}">
                      <a16:colId xmlns:a16="http://schemas.microsoft.com/office/drawing/2014/main" val="2564059163"/>
                    </a:ext>
                  </a:extLst>
                </a:gridCol>
                <a:gridCol w="914400">
                  <a:extLst>
                    <a:ext uri="{9D8B030D-6E8A-4147-A177-3AD203B41FA5}">
                      <a16:colId xmlns:a16="http://schemas.microsoft.com/office/drawing/2014/main" val="1705307318"/>
                    </a:ext>
                  </a:extLst>
                </a:gridCol>
                <a:gridCol w="914400">
                  <a:extLst>
                    <a:ext uri="{9D8B030D-6E8A-4147-A177-3AD203B41FA5}">
                      <a16:colId xmlns:a16="http://schemas.microsoft.com/office/drawing/2014/main" val="2747736181"/>
                    </a:ext>
                  </a:extLst>
                </a:gridCol>
                <a:gridCol w="914400">
                  <a:extLst>
                    <a:ext uri="{9D8B030D-6E8A-4147-A177-3AD203B41FA5}">
                      <a16:colId xmlns:a16="http://schemas.microsoft.com/office/drawing/2014/main" val="2969686542"/>
                    </a:ext>
                  </a:extLst>
                </a:gridCol>
                <a:gridCol w="914400">
                  <a:extLst>
                    <a:ext uri="{9D8B030D-6E8A-4147-A177-3AD203B41FA5}">
                      <a16:colId xmlns:a16="http://schemas.microsoft.com/office/drawing/2014/main" val="994169078"/>
                    </a:ext>
                  </a:extLst>
                </a:gridCol>
                <a:gridCol w="1188720">
                  <a:extLst>
                    <a:ext uri="{9D8B030D-6E8A-4147-A177-3AD203B41FA5}">
                      <a16:colId xmlns:a16="http://schemas.microsoft.com/office/drawing/2014/main" val="1671762734"/>
                    </a:ext>
                  </a:extLst>
                </a:gridCol>
              </a:tblGrid>
              <a:tr h="365760">
                <a:tc>
                  <a:txBody>
                    <a:bodyPr/>
                    <a:lstStyle/>
                    <a:p>
                      <a:pPr algn="ctr" fontAlgn="b"/>
                      <a:r>
                        <a:rPr lang="en-US" sz="1000" b="1" i="0" u="none" strike="noStrike">
                          <a:solidFill>
                            <a:srgbClr val="FFFFFF"/>
                          </a:solidFill>
                          <a:effectLst/>
                          <a:latin typeface="Gilroy" panose="00000500000000000000"/>
                        </a:rPr>
                        <a:t>Disposition Cap Rate</a:t>
                      </a:r>
                    </a:p>
                  </a:txBody>
                  <a:tcPr marL="45720" marR="4572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Gross IRR</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Net IRR</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Gross EM</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Net EM</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GP Promote</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Sale Price</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Total Pre-Fund Sale Dispositions</a:t>
                      </a:r>
                    </a:p>
                  </a:txBody>
                  <a:tcPr marL="45720" marR="4572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8497B0"/>
                    </a:solidFill>
                  </a:tcPr>
                </a:tc>
                <a:extLst>
                  <a:ext uri="{0D108BD9-81ED-4DB2-BD59-A6C34878D82A}">
                    <a16:rowId xmlns:a16="http://schemas.microsoft.com/office/drawing/2014/main" val="764412019"/>
                  </a:ext>
                </a:extLst>
              </a:tr>
              <a:tr h="182880">
                <a:tc>
                  <a:txBody>
                    <a:bodyPr/>
                    <a:lstStyle/>
                    <a:p>
                      <a:pPr algn="ctr" fontAlgn="b"/>
                      <a:r>
                        <a:rPr lang="en-US" sz="1000" b="0" i="0" u="none" strike="noStrike">
                          <a:solidFill>
                            <a:srgbClr val="000000"/>
                          </a:solidFill>
                          <a:effectLst/>
                          <a:latin typeface="Gilroy" panose="00000500000000000000"/>
                        </a:rPr>
                        <a:t>5.50%</a:t>
                      </a:r>
                    </a:p>
                  </a:txBody>
                  <a:tcPr marL="45720" marR="4572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1000" b="0" i="0" u="none" strike="noStrike">
                          <a:solidFill>
                            <a:srgbClr val="000000"/>
                          </a:solidFill>
                          <a:effectLst/>
                          <a:latin typeface="Gilroy" panose="00000500000000000000"/>
                        </a:rPr>
                        <a:t>14.73%</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11.90%</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2.16x</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1.91x</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$66.7</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$1,419.0</a:t>
                      </a:r>
                    </a:p>
                  </a:txBody>
                  <a:tcPr marL="45720" marR="45720" anchor="ctr">
                    <a:lnL>
                      <a:noFill/>
                    </a:lnL>
                    <a:lnR>
                      <a:noFill/>
                    </a:lnR>
                    <a:lnT>
                      <a:noFill/>
                    </a:lnT>
                    <a:lnB>
                      <a:noFill/>
                    </a:lnB>
                    <a:solidFill>
                      <a:srgbClr val="63BE7B"/>
                    </a:solidFill>
                  </a:tcPr>
                </a:tc>
                <a:tc rowSpan="5">
                  <a:txBody>
                    <a:bodyPr/>
                    <a:lstStyle/>
                    <a:p>
                      <a:pPr algn="ctr" fontAlgn="ctr"/>
                      <a:r>
                        <a:rPr lang="en-US" sz="1000" b="0" i="0" u="none" strike="noStrike">
                          <a:solidFill>
                            <a:srgbClr val="000000"/>
                          </a:solidFill>
                          <a:effectLst/>
                          <a:latin typeface="Gilroy" panose="00000500000000000000"/>
                        </a:rPr>
                        <a:t>$201.1</a:t>
                      </a:r>
                    </a:p>
                    <a:p>
                      <a:pPr algn="ctr" fontAlgn="ctr"/>
                      <a:r>
                        <a:rPr lang="en-US" sz="1000" b="0" i="1" u="none" strike="noStrike">
                          <a:solidFill>
                            <a:srgbClr val="000000"/>
                          </a:solidFill>
                          <a:effectLst/>
                          <a:latin typeface="Gilroy" panose="00000500000000000000"/>
                        </a:rPr>
                        <a:t>($68.8 Pipeline)</a:t>
                      </a:r>
                    </a:p>
                  </a:txBody>
                  <a:tcPr marL="45720" marR="4572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3379413"/>
                  </a:ext>
                </a:extLst>
              </a:tr>
              <a:tr h="182880">
                <a:tc>
                  <a:txBody>
                    <a:bodyPr/>
                    <a:lstStyle/>
                    <a:p>
                      <a:pPr algn="ctr" fontAlgn="b"/>
                      <a:r>
                        <a:rPr lang="en-US" sz="1000" b="0" i="0" u="none" strike="noStrike">
                          <a:solidFill>
                            <a:srgbClr val="000000"/>
                          </a:solidFill>
                          <a:effectLst/>
                          <a:latin typeface="Gilroy" panose="00000500000000000000"/>
                        </a:rPr>
                        <a:t>5.75%</a:t>
                      </a:r>
                    </a:p>
                  </a:txBody>
                  <a:tcPr marL="45720" marR="45720" anchor="ctr">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Gilroy" panose="00000500000000000000"/>
                        </a:rPr>
                        <a:t>13.59%</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4DF82"/>
                    </a:solidFill>
                  </a:tcPr>
                </a:tc>
                <a:tc>
                  <a:txBody>
                    <a:bodyPr/>
                    <a:lstStyle/>
                    <a:p>
                      <a:pPr algn="ctr" fontAlgn="b"/>
                      <a:r>
                        <a:rPr lang="en-US" sz="1000" b="0" i="0" u="none" strike="noStrike">
                          <a:solidFill>
                            <a:srgbClr val="000000"/>
                          </a:solidFill>
                          <a:effectLst/>
                          <a:latin typeface="Gilroy" panose="00000500000000000000"/>
                        </a:rPr>
                        <a:t>10.98%</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0DE82"/>
                    </a:solidFill>
                  </a:tcPr>
                </a:tc>
                <a:tc>
                  <a:txBody>
                    <a:bodyPr/>
                    <a:lstStyle/>
                    <a:p>
                      <a:pPr algn="ctr" fontAlgn="b"/>
                      <a:r>
                        <a:rPr lang="en-US" sz="1000" b="0" i="0" u="none" strike="noStrike">
                          <a:solidFill>
                            <a:srgbClr val="000000"/>
                          </a:solidFill>
                          <a:effectLst/>
                          <a:latin typeface="Gilroy" panose="00000500000000000000"/>
                        </a:rPr>
                        <a:t>2.03x</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5DF82"/>
                    </a:solidFill>
                  </a:tcPr>
                </a:tc>
                <a:tc>
                  <a:txBody>
                    <a:bodyPr/>
                    <a:lstStyle/>
                    <a:p>
                      <a:pPr algn="ctr" fontAlgn="b"/>
                      <a:r>
                        <a:rPr lang="en-US" sz="1000" b="0" i="0" u="none" strike="noStrike">
                          <a:solidFill>
                            <a:srgbClr val="000000"/>
                          </a:solidFill>
                          <a:effectLst/>
                          <a:latin typeface="Gilroy" panose="00000500000000000000"/>
                        </a:rPr>
                        <a:t>1.82x</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1DE82"/>
                    </a:solidFill>
                  </a:tcPr>
                </a:tc>
                <a:tc>
                  <a:txBody>
                    <a:bodyPr/>
                    <a:lstStyle/>
                    <a:p>
                      <a:pPr algn="ctr" fontAlgn="b"/>
                      <a:r>
                        <a:rPr lang="en-US" sz="1000" b="0" i="0" u="none" strike="noStrike">
                          <a:solidFill>
                            <a:srgbClr val="000000"/>
                          </a:solidFill>
                          <a:effectLst/>
                          <a:latin typeface="Gilroy" panose="00000500000000000000"/>
                        </a:rPr>
                        <a:t>$52.6</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E1E383"/>
                    </a:solidFill>
                  </a:tcPr>
                </a:tc>
                <a:tc>
                  <a:txBody>
                    <a:bodyPr/>
                    <a:lstStyle/>
                    <a:p>
                      <a:pPr algn="ctr" fontAlgn="b"/>
                      <a:r>
                        <a:rPr lang="en-US" sz="1000" b="0" i="0" u="none" strike="noStrike">
                          <a:solidFill>
                            <a:srgbClr val="000000"/>
                          </a:solidFill>
                          <a:effectLst/>
                          <a:latin typeface="Gilroy" panose="00000500000000000000"/>
                        </a:rPr>
                        <a:t>$1,357.3</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5DF82"/>
                    </a:solidFill>
                  </a:tcPr>
                </a:tc>
                <a:tc vMerge="1">
                  <a:txBody>
                    <a:bodyPr/>
                    <a:lstStyle/>
                    <a:p>
                      <a:endParaRPr lang="en-US"/>
                    </a:p>
                  </a:txBody>
                  <a:tcPr/>
                </a:tc>
                <a:extLst>
                  <a:ext uri="{0D108BD9-81ED-4DB2-BD59-A6C34878D82A}">
                    <a16:rowId xmlns:a16="http://schemas.microsoft.com/office/drawing/2014/main" val="2592365995"/>
                  </a:ext>
                </a:extLst>
              </a:tr>
              <a:tr h="182880">
                <a:tc>
                  <a:txBody>
                    <a:bodyPr/>
                    <a:lstStyle/>
                    <a:p>
                      <a:pPr algn="ctr" fontAlgn="b"/>
                      <a:r>
                        <a:rPr lang="en-US" sz="1000" b="0" i="0" u="none" strike="noStrike">
                          <a:solidFill>
                            <a:srgbClr val="000000"/>
                          </a:solidFill>
                          <a:effectLst/>
                          <a:latin typeface="Gilroy" panose="00000500000000000000"/>
                        </a:rPr>
                        <a:t>5.85%</a:t>
                      </a:r>
                    </a:p>
                  </a:txBody>
                  <a:tcPr marL="45720" marR="4572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4"/>
                    </a:solidFill>
                  </a:tcPr>
                </a:tc>
                <a:tc>
                  <a:txBody>
                    <a:bodyPr/>
                    <a:lstStyle/>
                    <a:p>
                      <a:pPr algn="ctr" fontAlgn="b"/>
                      <a:r>
                        <a:rPr lang="en-US" sz="1000" b="0" i="0" u="none" strike="noStrike">
                          <a:solidFill>
                            <a:srgbClr val="000000"/>
                          </a:solidFill>
                          <a:effectLst/>
                          <a:latin typeface="Gilroy" panose="00000500000000000000"/>
                        </a:rPr>
                        <a:t>13.15%</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10.58%</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1.99x</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1.78x</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$49.2</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$1,334.1</a:t>
                      </a:r>
                    </a:p>
                  </a:txBody>
                  <a:tcPr marL="45720" marR="4572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vMerge="1">
                  <a:txBody>
                    <a:bodyPr/>
                    <a:lstStyle/>
                    <a:p>
                      <a:endParaRPr lang="en-US"/>
                    </a:p>
                  </a:txBody>
                  <a:tcPr/>
                </a:tc>
                <a:extLst>
                  <a:ext uri="{0D108BD9-81ED-4DB2-BD59-A6C34878D82A}">
                    <a16:rowId xmlns:a16="http://schemas.microsoft.com/office/drawing/2014/main" val="3203514380"/>
                  </a:ext>
                </a:extLst>
              </a:tr>
              <a:tr h="182880">
                <a:tc>
                  <a:txBody>
                    <a:bodyPr/>
                    <a:lstStyle/>
                    <a:p>
                      <a:pPr algn="ctr" fontAlgn="b"/>
                      <a:r>
                        <a:rPr lang="en-US" sz="1000" b="0" i="0" u="none" strike="noStrike">
                          <a:solidFill>
                            <a:srgbClr val="000000"/>
                          </a:solidFill>
                          <a:effectLst/>
                          <a:latin typeface="Gilroy" panose="00000500000000000000"/>
                        </a:rPr>
                        <a:t>6.00%</a:t>
                      </a:r>
                    </a:p>
                  </a:txBody>
                  <a:tcPr marL="45720" marR="45720"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Gilroy" panose="00000500000000000000"/>
                        </a:rPr>
                        <a:t>12.49%</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97A"/>
                    </a:solidFill>
                  </a:tcPr>
                </a:tc>
                <a:tc>
                  <a:txBody>
                    <a:bodyPr/>
                    <a:lstStyle/>
                    <a:p>
                      <a:pPr algn="ctr" fontAlgn="b"/>
                      <a:r>
                        <a:rPr lang="en-US" sz="1000" b="0" i="0" u="none" strike="noStrike">
                          <a:solidFill>
                            <a:srgbClr val="000000"/>
                          </a:solidFill>
                          <a:effectLst/>
                          <a:latin typeface="Gilroy" panose="00000500000000000000"/>
                        </a:rPr>
                        <a:t>9.98%</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87A"/>
                    </a:solidFill>
                  </a:tcPr>
                </a:tc>
                <a:tc>
                  <a:txBody>
                    <a:bodyPr/>
                    <a:lstStyle/>
                    <a:p>
                      <a:pPr algn="ctr" fontAlgn="b"/>
                      <a:r>
                        <a:rPr lang="en-US" sz="1000" b="0" i="0" u="none" strike="noStrike">
                          <a:solidFill>
                            <a:srgbClr val="000000"/>
                          </a:solidFill>
                          <a:effectLst/>
                          <a:latin typeface="Gilroy" panose="00000500000000000000"/>
                        </a:rPr>
                        <a:t>1.92x</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87A"/>
                    </a:solidFill>
                  </a:tcPr>
                </a:tc>
                <a:tc>
                  <a:txBody>
                    <a:bodyPr/>
                    <a:lstStyle/>
                    <a:p>
                      <a:pPr algn="ctr" fontAlgn="b"/>
                      <a:r>
                        <a:rPr lang="en-US" sz="1000" b="0" i="0" u="none" strike="noStrike">
                          <a:solidFill>
                            <a:srgbClr val="000000"/>
                          </a:solidFill>
                          <a:effectLst/>
                          <a:latin typeface="Gilroy" panose="00000500000000000000"/>
                        </a:rPr>
                        <a:t>1.73x</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77A"/>
                    </a:solidFill>
                  </a:tcPr>
                </a:tc>
                <a:tc>
                  <a:txBody>
                    <a:bodyPr/>
                    <a:lstStyle/>
                    <a:p>
                      <a:pPr algn="ctr" fontAlgn="b"/>
                      <a:r>
                        <a:rPr lang="en-US" sz="1000" b="0" i="0" u="none" strike="noStrike">
                          <a:solidFill>
                            <a:srgbClr val="000000"/>
                          </a:solidFill>
                          <a:effectLst/>
                          <a:latin typeface="Gilroy" panose="00000500000000000000"/>
                        </a:rPr>
                        <a:t>$45.1</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D7B"/>
                    </a:solidFill>
                  </a:tcPr>
                </a:tc>
                <a:tc>
                  <a:txBody>
                    <a:bodyPr/>
                    <a:lstStyle/>
                    <a:p>
                      <a:pPr algn="ctr" fontAlgn="b"/>
                      <a:r>
                        <a:rPr lang="en-US" sz="1000" b="0" i="0" u="none" strike="noStrike">
                          <a:solidFill>
                            <a:srgbClr val="000000"/>
                          </a:solidFill>
                          <a:effectLst/>
                          <a:latin typeface="Gilroy" panose="00000500000000000000"/>
                        </a:rPr>
                        <a:t>$1,300.7</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87A"/>
                    </a:solidFill>
                  </a:tcPr>
                </a:tc>
                <a:tc vMerge="1">
                  <a:txBody>
                    <a:bodyPr/>
                    <a:lstStyle/>
                    <a:p>
                      <a:endParaRPr lang="en-US"/>
                    </a:p>
                  </a:txBody>
                  <a:tcPr/>
                </a:tc>
                <a:extLst>
                  <a:ext uri="{0D108BD9-81ED-4DB2-BD59-A6C34878D82A}">
                    <a16:rowId xmlns:a16="http://schemas.microsoft.com/office/drawing/2014/main" val="3411649365"/>
                  </a:ext>
                </a:extLst>
              </a:tr>
              <a:tr h="182880">
                <a:tc>
                  <a:txBody>
                    <a:bodyPr/>
                    <a:lstStyle/>
                    <a:p>
                      <a:pPr algn="ctr" fontAlgn="b"/>
                      <a:r>
                        <a:rPr lang="en-US" sz="1000" b="0" i="0" u="none" strike="noStrike">
                          <a:solidFill>
                            <a:srgbClr val="000000"/>
                          </a:solidFill>
                          <a:effectLst/>
                          <a:latin typeface="Gilroy" panose="00000500000000000000"/>
                        </a:rPr>
                        <a:t>6.25%</a:t>
                      </a:r>
                    </a:p>
                  </a:txBody>
                  <a:tcPr marL="45720" marR="4572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Gilroy" panose="00000500000000000000"/>
                        </a:rPr>
                        <a:t>11.42%</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9.03%</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1.82x</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1.64x</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$37.3</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$1,248.7</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vMerge="1">
                  <a:txBody>
                    <a:bodyPr/>
                    <a:lstStyle/>
                    <a:p>
                      <a:endParaRPr lang="en-US"/>
                    </a:p>
                  </a:txBody>
                  <a:tcPr/>
                </a:tc>
                <a:extLst>
                  <a:ext uri="{0D108BD9-81ED-4DB2-BD59-A6C34878D82A}">
                    <a16:rowId xmlns:a16="http://schemas.microsoft.com/office/drawing/2014/main" val="4147851218"/>
                  </a:ext>
                </a:extLst>
              </a:tr>
            </a:tbl>
          </a:graphicData>
        </a:graphic>
      </p:graphicFrame>
      <p:graphicFrame>
        <p:nvGraphicFramePr>
          <p:cNvPr id="7" name="Table 6">
            <a:extLst>
              <a:ext uri="{FF2B5EF4-FFF2-40B4-BE49-F238E27FC236}">
                <a16:creationId xmlns:a16="http://schemas.microsoft.com/office/drawing/2014/main" id="{23438BE4-12FD-D44E-222E-50F672CED333}"/>
              </a:ext>
            </a:extLst>
          </p:cNvPr>
          <p:cNvGraphicFramePr>
            <a:graphicFrameLocks noGrp="1"/>
          </p:cNvGraphicFramePr>
          <p:nvPr>
            <p:extLst>
              <p:ext uri="{D42A27DB-BD31-4B8C-83A1-F6EECF244321}">
                <p14:modId xmlns:p14="http://schemas.microsoft.com/office/powerpoint/2010/main" val="3380866049"/>
              </p:ext>
            </p:extLst>
          </p:nvPr>
        </p:nvGraphicFramePr>
        <p:xfrm>
          <a:off x="2301240" y="4675810"/>
          <a:ext cx="7589520" cy="1615440"/>
        </p:xfrm>
        <a:graphic>
          <a:graphicData uri="http://schemas.openxmlformats.org/drawingml/2006/table">
            <a:tbl>
              <a:tblPr/>
              <a:tblGrid>
                <a:gridCol w="914400">
                  <a:extLst>
                    <a:ext uri="{9D8B030D-6E8A-4147-A177-3AD203B41FA5}">
                      <a16:colId xmlns:a16="http://schemas.microsoft.com/office/drawing/2014/main" val="2555697522"/>
                    </a:ext>
                  </a:extLst>
                </a:gridCol>
                <a:gridCol w="914400">
                  <a:extLst>
                    <a:ext uri="{9D8B030D-6E8A-4147-A177-3AD203B41FA5}">
                      <a16:colId xmlns:a16="http://schemas.microsoft.com/office/drawing/2014/main" val="478036388"/>
                    </a:ext>
                  </a:extLst>
                </a:gridCol>
                <a:gridCol w="914400">
                  <a:extLst>
                    <a:ext uri="{9D8B030D-6E8A-4147-A177-3AD203B41FA5}">
                      <a16:colId xmlns:a16="http://schemas.microsoft.com/office/drawing/2014/main" val="2958697448"/>
                    </a:ext>
                  </a:extLst>
                </a:gridCol>
                <a:gridCol w="914400">
                  <a:extLst>
                    <a:ext uri="{9D8B030D-6E8A-4147-A177-3AD203B41FA5}">
                      <a16:colId xmlns:a16="http://schemas.microsoft.com/office/drawing/2014/main" val="1644561942"/>
                    </a:ext>
                  </a:extLst>
                </a:gridCol>
                <a:gridCol w="914400">
                  <a:extLst>
                    <a:ext uri="{9D8B030D-6E8A-4147-A177-3AD203B41FA5}">
                      <a16:colId xmlns:a16="http://schemas.microsoft.com/office/drawing/2014/main" val="4257666467"/>
                    </a:ext>
                  </a:extLst>
                </a:gridCol>
                <a:gridCol w="914400">
                  <a:extLst>
                    <a:ext uri="{9D8B030D-6E8A-4147-A177-3AD203B41FA5}">
                      <a16:colId xmlns:a16="http://schemas.microsoft.com/office/drawing/2014/main" val="2395958545"/>
                    </a:ext>
                  </a:extLst>
                </a:gridCol>
                <a:gridCol w="914400">
                  <a:extLst>
                    <a:ext uri="{9D8B030D-6E8A-4147-A177-3AD203B41FA5}">
                      <a16:colId xmlns:a16="http://schemas.microsoft.com/office/drawing/2014/main" val="2521799153"/>
                    </a:ext>
                  </a:extLst>
                </a:gridCol>
                <a:gridCol w="1188720">
                  <a:extLst>
                    <a:ext uri="{9D8B030D-6E8A-4147-A177-3AD203B41FA5}">
                      <a16:colId xmlns:a16="http://schemas.microsoft.com/office/drawing/2014/main" val="4178616916"/>
                    </a:ext>
                  </a:extLst>
                </a:gridCol>
              </a:tblGrid>
              <a:tr h="0">
                <a:tc>
                  <a:txBody>
                    <a:bodyPr/>
                    <a:lstStyle/>
                    <a:p>
                      <a:pPr algn="ctr" fontAlgn="b"/>
                      <a:r>
                        <a:rPr lang="en-US" sz="1000" b="1" i="0" u="none" strike="noStrike">
                          <a:solidFill>
                            <a:srgbClr val="FFFFFF"/>
                          </a:solidFill>
                          <a:effectLst/>
                          <a:latin typeface="Gilroy" panose="00000500000000000000"/>
                        </a:rPr>
                        <a:t>Disposition Cap Rate</a:t>
                      </a:r>
                    </a:p>
                  </a:txBody>
                  <a:tcPr marL="45720" marR="4572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Gross IRR</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Net IRR</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Gross EM</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Net EM</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GP Promote</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Sale Price</a:t>
                      </a:r>
                    </a:p>
                  </a:txBody>
                  <a:tcPr marL="45720" marR="45720" anchor="ctr">
                    <a:lnL>
                      <a:noFill/>
                    </a:lnL>
                    <a:lnR>
                      <a:noFill/>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Gilroy" panose="00000500000000000000"/>
                        </a:rPr>
                        <a:t>Total Pre-Fund Sale Dispositions</a:t>
                      </a:r>
                    </a:p>
                  </a:txBody>
                  <a:tcPr marL="45720" marR="4572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8497B0"/>
                    </a:solidFill>
                  </a:tcPr>
                </a:tc>
                <a:extLst>
                  <a:ext uri="{0D108BD9-81ED-4DB2-BD59-A6C34878D82A}">
                    <a16:rowId xmlns:a16="http://schemas.microsoft.com/office/drawing/2014/main" val="329522385"/>
                  </a:ext>
                </a:extLst>
              </a:tr>
              <a:tr h="182880">
                <a:tc>
                  <a:txBody>
                    <a:bodyPr/>
                    <a:lstStyle/>
                    <a:p>
                      <a:pPr algn="ctr" fontAlgn="b"/>
                      <a:r>
                        <a:rPr lang="en-US" sz="1000" b="0" i="0" u="none" strike="noStrike">
                          <a:solidFill>
                            <a:srgbClr val="000000"/>
                          </a:solidFill>
                          <a:effectLst/>
                          <a:latin typeface="Gilroy" panose="00000500000000000000"/>
                        </a:rPr>
                        <a:t>5.50%</a:t>
                      </a:r>
                    </a:p>
                  </a:txBody>
                  <a:tcPr marL="45720" marR="4572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1000" b="0" i="0" u="none" strike="noStrike">
                          <a:solidFill>
                            <a:srgbClr val="000000"/>
                          </a:solidFill>
                          <a:effectLst/>
                          <a:latin typeface="Gilroy" panose="00000500000000000000"/>
                        </a:rPr>
                        <a:t>14.90%</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12.01%</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2.12x</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1.88x</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$65.4</a:t>
                      </a:r>
                    </a:p>
                  </a:txBody>
                  <a:tcPr marL="45720" marR="45720" anchor="ctr">
                    <a:lnL>
                      <a:noFill/>
                    </a:lnL>
                    <a:lnR>
                      <a:noFill/>
                    </a:lnR>
                    <a:lnT>
                      <a:noFill/>
                    </a:lnT>
                    <a:lnB>
                      <a:noFill/>
                    </a:lnB>
                    <a:solidFill>
                      <a:srgbClr val="63BE7B"/>
                    </a:solidFill>
                  </a:tcPr>
                </a:tc>
                <a:tc>
                  <a:txBody>
                    <a:bodyPr/>
                    <a:lstStyle/>
                    <a:p>
                      <a:pPr algn="ctr" fontAlgn="b"/>
                      <a:r>
                        <a:rPr lang="en-US" sz="1000" b="0" i="0" u="none" strike="noStrike">
                          <a:solidFill>
                            <a:srgbClr val="000000"/>
                          </a:solidFill>
                          <a:effectLst/>
                          <a:latin typeface="Gilroy" panose="00000500000000000000"/>
                        </a:rPr>
                        <a:t>$1,419.0</a:t>
                      </a:r>
                    </a:p>
                  </a:txBody>
                  <a:tcPr marL="45720" marR="45720" anchor="ctr">
                    <a:lnL>
                      <a:noFill/>
                    </a:lnL>
                    <a:lnR>
                      <a:noFill/>
                    </a:lnR>
                    <a:lnT>
                      <a:noFill/>
                    </a:lnT>
                    <a:lnB>
                      <a:noFill/>
                    </a:lnB>
                    <a:solidFill>
                      <a:srgbClr val="63BE7B"/>
                    </a:solidFill>
                  </a:tcPr>
                </a:tc>
                <a:tc rowSpan="5">
                  <a:txBody>
                    <a:bodyPr/>
                    <a:lstStyle/>
                    <a:p>
                      <a:pPr algn="ctr" fontAlgn="ctr"/>
                      <a:r>
                        <a:rPr lang="en-US" sz="1000" b="0" i="0" u="none" strike="noStrike">
                          <a:solidFill>
                            <a:srgbClr val="000000"/>
                          </a:solidFill>
                          <a:effectLst/>
                          <a:latin typeface="Gilroy" panose="00000500000000000000"/>
                        </a:rPr>
                        <a:t>$201.1</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b="0" i="1" u="none" strike="noStrike">
                          <a:solidFill>
                            <a:srgbClr val="000000"/>
                          </a:solidFill>
                          <a:effectLst/>
                          <a:latin typeface="Gilroy" panose="00000500000000000000"/>
                        </a:rPr>
                        <a:t>($68.8 Pipeline)</a:t>
                      </a:r>
                    </a:p>
                  </a:txBody>
                  <a:tcPr marL="45720" marR="4572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45488118"/>
                  </a:ext>
                </a:extLst>
              </a:tr>
              <a:tr h="182880">
                <a:tc>
                  <a:txBody>
                    <a:bodyPr/>
                    <a:lstStyle/>
                    <a:p>
                      <a:pPr algn="ctr" fontAlgn="b"/>
                      <a:r>
                        <a:rPr lang="en-US" sz="1000" b="0" i="0" u="none" strike="noStrike">
                          <a:solidFill>
                            <a:srgbClr val="000000"/>
                          </a:solidFill>
                          <a:effectLst/>
                          <a:latin typeface="Gilroy" panose="00000500000000000000"/>
                        </a:rPr>
                        <a:t>5.75%</a:t>
                      </a:r>
                    </a:p>
                  </a:txBody>
                  <a:tcPr marL="45720" marR="45720" anchor="ctr">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Gilroy" panose="00000500000000000000"/>
                        </a:rPr>
                        <a:t>13.73%</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4DF82"/>
                    </a:solidFill>
                  </a:tcPr>
                </a:tc>
                <a:tc>
                  <a:txBody>
                    <a:bodyPr/>
                    <a:lstStyle/>
                    <a:p>
                      <a:pPr algn="ctr" fontAlgn="b"/>
                      <a:r>
                        <a:rPr lang="en-US" sz="1000" b="0" i="0" u="none" strike="noStrike">
                          <a:solidFill>
                            <a:srgbClr val="000000"/>
                          </a:solidFill>
                          <a:effectLst/>
                          <a:latin typeface="Gilroy" panose="00000500000000000000"/>
                        </a:rPr>
                        <a:t>11.06%</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1DE82"/>
                    </a:solidFill>
                  </a:tcPr>
                </a:tc>
                <a:tc>
                  <a:txBody>
                    <a:bodyPr/>
                    <a:lstStyle/>
                    <a:p>
                      <a:pPr algn="ctr" fontAlgn="b"/>
                      <a:r>
                        <a:rPr lang="en-US" sz="1000" b="0" i="0" u="none" strike="noStrike">
                          <a:solidFill>
                            <a:srgbClr val="000000"/>
                          </a:solidFill>
                          <a:effectLst/>
                          <a:latin typeface="Gilroy" panose="00000500000000000000"/>
                        </a:rPr>
                        <a:t>2.00x</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5DF82"/>
                    </a:solidFill>
                  </a:tcPr>
                </a:tc>
                <a:tc>
                  <a:txBody>
                    <a:bodyPr/>
                    <a:lstStyle/>
                    <a:p>
                      <a:pPr algn="ctr" fontAlgn="b"/>
                      <a:r>
                        <a:rPr lang="en-US" sz="1000" b="0" i="0" u="none" strike="noStrike">
                          <a:solidFill>
                            <a:srgbClr val="000000"/>
                          </a:solidFill>
                          <a:effectLst/>
                          <a:latin typeface="Gilroy" panose="00000500000000000000"/>
                        </a:rPr>
                        <a:t>1.79x</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2DE82"/>
                    </a:solidFill>
                  </a:tcPr>
                </a:tc>
                <a:tc>
                  <a:txBody>
                    <a:bodyPr/>
                    <a:lstStyle/>
                    <a:p>
                      <a:pPr algn="ctr" fontAlgn="b"/>
                      <a:r>
                        <a:rPr lang="en-US" sz="1000" b="0" i="0" u="none" strike="noStrike">
                          <a:solidFill>
                            <a:srgbClr val="000000"/>
                          </a:solidFill>
                          <a:effectLst/>
                          <a:latin typeface="Gilroy" panose="00000500000000000000"/>
                        </a:rPr>
                        <a:t>$51.4</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DE283"/>
                    </a:solidFill>
                  </a:tcPr>
                </a:tc>
                <a:tc>
                  <a:txBody>
                    <a:bodyPr/>
                    <a:lstStyle/>
                    <a:p>
                      <a:pPr algn="ctr" fontAlgn="b"/>
                      <a:r>
                        <a:rPr lang="en-US" sz="1000" b="0" i="0" u="none" strike="noStrike">
                          <a:solidFill>
                            <a:srgbClr val="000000"/>
                          </a:solidFill>
                          <a:effectLst/>
                          <a:latin typeface="Gilroy" panose="00000500000000000000"/>
                        </a:rPr>
                        <a:t>$1,357.3</a:t>
                      </a:r>
                    </a:p>
                  </a:txBody>
                  <a:tcPr marL="45720" marR="45720" anchor="ctr">
                    <a:lnL>
                      <a:noFill/>
                    </a:lnL>
                    <a:lnR>
                      <a:noFill/>
                    </a:lnR>
                    <a:lnT>
                      <a:noFill/>
                    </a:lnT>
                    <a:lnB w="12700" cap="flat" cmpd="sng" algn="ctr">
                      <a:solidFill>
                        <a:schemeClr val="tx1"/>
                      </a:solidFill>
                      <a:prstDash val="solid"/>
                      <a:round/>
                      <a:headEnd type="none" w="med" len="med"/>
                      <a:tailEnd type="none" w="med" len="med"/>
                    </a:lnB>
                    <a:solidFill>
                      <a:srgbClr val="D5DF82"/>
                    </a:solidFill>
                  </a:tcPr>
                </a:tc>
                <a:tc vMerge="1">
                  <a:txBody>
                    <a:bodyPr/>
                    <a:lstStyle/>
                    <a:p>
                      <a:endParaRPr lang="en-US"/>
                    </a:p>
                  </a:txBody>
                  <a:tcPr/>
                </a:tc>
                <a:extLst>
                  <a:ext uri="{0D108BD9-81ED-4DB2-BD59-A6C34878D82A}">
                    <a16:rowId xmlns:a16="http://schemas.microsoft.com/office/drawing/2014/main" val="3953188885"/>
                  </a:ext>
                </a:extLst>
              </a:tr>
              <a:tr h="182880">
                <a:tc>
                  <a:txBody>
                    <a:bodyPr/>
                    <a:lstStyle/>
                    <a:p>
                      <a:pPr algn="ctr" fontAlgn="b"/>
                      <a:r>
                        <a:rPr lang="en-US" sz="1000" b="0" i="0" u="none" strike="noStrike">
                          <a:solidFill>
                            <a:srgbClr val="000000"/>
                          </a:solidFill>
                          <a:effectLst/>
                          <a:latin typeface="Gilroy" panose="00000500000000000000"/>
                        </a:rPr>
                        <a:t>5.85%</a:t>
                      </a:r>
                    </a:p>
                  </a:txBody>
                  <a:tcPr marL="45720" marR="4572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4"/>
                    </a:solidFill>
                  </a:tcPr>
                </a:tc>
                <a:tc>
                  <a:txBody>
                    <a:bodyPr/>
                    <a:lstStyle/>
                    <a:p>
                      <a:pPr algn="ctr" fontAlgn="b"/>
                      <a:r>
                        <a:rPr lang="en-US" sz="1000" b="0" i="0" u="none" strike="noStrike">
                          <a:solidFill>
                            <a:srgbClr val="000000"/>
                          </a:solidFill>
                          <a:effectLst/>
                          <a:latin typeface="Gilroy" panose="00000500000000000000"/>
                        </a:rPr>
                        <a:t>13.27%</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10.66%</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1.95x</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1.75x</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$47.4</a:t>
                      </a:r>
                    </a:p>
                  </a:txBody>
                  <a:tcPr marL="45720" marR="4572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US" sz="1000" b="0" i="0" u="none" strike="noStrike">
                          <a:solidFill>
                            <a:srgbClr val="000000"/>
                          </a:solidFill>
                          <a:effectLst/>
                          <a:latin typeface="Gilroy" panose="00000500000000000000"/>
                        </a:rPr>
                        <a:t>$1,334.1</a:t>
                      </a:r>
                    </a:p>
                  </a:txBody>
                  <a:tcPr marL="45720" marR="4572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vMerge="1">
                  <a:txBody>
                    <a:bodyPr/>
                    <a:lstStyle/>
                    <a:p>
                      <a:endParaRPr lang="en-US"/>
                    </a:p>
                  </a:txBody>
                  <a:tcPr/>
                </a:tc>
                <a:extLst>
                  <a:ext uri="{0D108BD9-81ED-4DB2-BD59-A6C34878D82A}">
                    <a16:rowId xmlns:a16="http://schemas.microsoft.com/office/drawing/2014/main" val="818999623"/>
                  </a:ext>
                </a:extLst>
              </a:tr>
              <a:tr h="182880">
                <a:tc>
                  <a:txBody>
                    <a:bodyPr/>
                    <a:lstStyle/>
                    <a:p>
                      <a:pPr algn="ctr" fontAlgn="b"/>
                      <a:r>
                        <a:rPr lang="en-US" sz="1000" b="0" i="0" u="none" strike="noStrike">
                          <a:solidFill>
                            <a:srgbClr val="000000"/>
                          </a:solidFill>
                          <a:effectLst/>
                          <a:latin typeface="Gilroy" panose="00000500000000000000"/>
                        </a:rPr>
                        <a:t>6.00%</a:t>
                      </a:r>
                    </a:p>
                  </a:txBody>
                  <a:tcPr marL="45720" marR="45720"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Gilroy" panose="00000500000000000000"/>
                        </a:rPr>
                        <a:t>12.59%</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97A"/>
                    </a:solidFill>
                  </a:tcPr>
                </a:tc>
                <a:tc>
                  <a:txBody>
                    <a:bodyPr/>
                    <a:lstStyle/>
                    <a:p>
                      <a:pPr algn="ctr" fontAlgn="b"/>
                      <a:r>
                        <a:rPr lang="en-US" sz="1000" b="0" i="0" u="none" strike="noStrike">
                          <a:solidFill>
                            <a:srgbClr val="000000"/>
                          </a:solidFill>
                          <a:effectLst/>
                          <a:latin typeface="Gilroy" panose="00000500000000000000"/>
                        </a:rPr>
                        <a:t>10.03%</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87A"/>
                    </a:solidFill>
                  </a:tcPr>
                </a:tc>
                <a:tc>
                  <a:txBody>
                    <a:bodyPr/>
                    <a:lstStyle/>
                    <a:p>
                      <a:pPr algn="ctr" fontAlgn="b"/>
                      <a:r>
                        <a:rPr lang="en-US" sz="1000" b="0" i="0" u="none" strike="noStrike">
                          <a:solidFill>
                            <a:srgbClr val="000000"/>
                          </a:solidFill>
                          <a:effectLst/>
                          <a:latin typeface="Gilroy" panose="00000500000000000000"/>
                        </a:rPr>
                        <a:t>1.89x</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87A"/>
                    </a:solidFill>
                  </a:tcPr>
                </a:tc>
                <a:tc>
                  <a:txBody>
                    <a:bodyPr/>
                    <a:lstStyle/>
                    <a:p>
                      <a:pPr algn="ctr" fontAlgn="b"/>
                      <a:r>
                        <a:rPr lang="en-US" sz="1000" b="0" i="0" u="none" strike="noStrike">
                          <a:solidFill>
                            <a:srgbClr val="000000"/>
                          </a:solidFill>
                          <a:effectLst/>
                          <a:latin typeface="Gilroy" panose="00000500000000000000"/>
                        </a:rPr>
                        <a:t>1.70x</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77A"/>
                    </a:solidFill>
                  </a:tcPr>
                </a:tc>
                <a:tc>
                  <a:txBody>
                    <a:bodyPr/>
                    <a:lstStyle/>
                    <a:p>
                      <a:pPr algn="ctr" fontAlgn="b"/>
                      <a:r>
                        <a:rPr lang="en-US" sz="1000" b="0" i="0" u="none" strike="noStrike">
                          <a:solidFill>
                            <a:srgbClr val="000000"/>
                          </a:solidFill>
                          <a:effectLst/>
                          <a:latin typeface="Gilroy" panose="00000500000000000000"/>
                        </a:rPr>
                        <a:t>$43.3</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D7B"/>
                    </a:solidFill>
                  </a:tcPr>
                </a:tc>
                <a:tc>
                  <a:txBody>
                    <a:bodyPr/>
                    <a:lstStyle/>
                    <a:p>
                      <a:pPr algn="ctr" fontAlgn="b"/>
                      <a:r>
                        <a:rPr lang="en-US" sz="1000" b="0" i="0" u="none" strike="noStrike">
                          <a:solidFill>
                            <a:srgbClr val="000000"/>
                          </a:solidFill>
                          <a:effectLst/>
                          <a:latin typeface="Gilroy" panose="00000500000000000000"/>
                        </a:rPr>
                        <a:t>$1,300.7</a:t>
                      </a:r>
                    </a:p>
                  </a:txBody>
                  <a:tcPr marL="45720" marR="45720" anchor="ctr">
                    <a:lnL>
                      <a:noFill/>
                    </a:lnL>
                    <a:lnR>
                      <a:noFill/>
                    </a:lnR>
                    <a:lnT w="12700" cap="flat" cmpd="sng" algn="ctr">
                      <a:solidFill>
                        <a:schemeClr val="tx1"/>
                      </a:solidFill>
                      <a:prstDash val="solid"/>
                      <a:round/>
                      <a:headEnd type="none" w="med" len="med"/>
                      <a:tailEnd type="none" w="med" len="med"/>
                    </a:lnT>
                    <a:lnB>
                      <a:noFill/>
                    </a:lnB>
                    <a:solidFill>
                      <a:srgbClr val="FCB87A"/>
                    </a:solidFill>
                  </a:tcPr>
                </a:tc>
                <a:tc vMerge="1">
                  <a:txBody>
                    <a:bodyPr/>
                    <a:lstStyle/>
                    <a:p>
                      <a:endParaRPr lang="en-US"/>
                    </a:p>
                  </a:txBody>
                  <a:tcPr/>
                </a:tc>
                <a:extLst>
                  <a:ext uri="{0D108BD9-81ED-4DB2-BD59-A6C34878D82A}">
                    <a16:rowId xmlns:a16="http://schemas.microsoft.com/office/drawing/2014/main" val="3638004159"/>
                  </a:ext>
                </a:extLst>
              </a:tr>
              <a:tr h="182880">
                <a:tc>
                  <a:txBody>
                    <a:bodyPr/>
                    <a:lstStyle/>
                    <a:p>
                      <a:pPr algn="ctr" fontAlgn="b"/>
                      <a:r>
                        <a:rPr lang="en-US" sz="1000" b="0" i="0" u="none" strike="noStrike">
                          <a:solidFill>
                            <a:srgbClr val="000000"/>
                          </a:solidFill>
                          <a:effectLst/>
                          <a:latin typeface="Gilroy" panose="00000500000000000000"/>
                        </a:rPr>
                        <a:t>6.25%</a:t>
                      </a:r>
                    </a:p>
                  </a:txBody>
                  <a:tcPr marL="45720" marR="4572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Gilroy" panose="00000500000000000000"/>
                        </a:rPr>
                        <a:t>11.49%</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9.04%</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1.79x</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1.61x</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$35.6</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1000" b="0" i="0" u="none" strike="noStrike">
                          <a:solidFill>
                            <a:srgbClr val="000000"/>
                          </a:solidFill>
                          <a:effectLst/>
                          <a:latin typeface="Gilroy" panose="00000500000000000000"/>
                        </a:rPr>
                        <a:t>$1,248.7</a:t>
                      </a:r>
                    </a:p>
                  </a:txBody>
                  <a:tcPr marL="45720" marR="45720" anchor="ctr">
                    <a:lnL>
                      <a:noFill/>
                    </a:lnL>
                    <a:lnR>
                      <a:noFill/>
                    </a:lnR>
                    <a:lnT>
                      <a:noFill/>
                    </a:lnT>
                    <a:lnB w="12700" cap="flat" cmpd="sng" algn="ctr">
                      <a:solidFill>
                        <a:srgbClr val="000000"/>
                      </a:solidFill>
                      <a:prstDash val="solid"/>
                      <a:round/>
                      <a:headEnd type="none" w="med" len="med"/>
                      <a:tailEnd type="none" w="med" len="med"/>
                    </a:lnB>
                    <a:solidFill>
                      <a:srgbClr val="F8696B"/>
                    </a:solidFill>
                  </a:tcPr>
                </a:tc>
                <a:tc vMerge="1">
                  <a:txBody>
                    <a:bodyPr/>
                    <a:lstStyle/>
                    <a:p>
                      <a:endParaRPr lang="en-US"/>
                    </a:p>
                  </a:txBody>
                  <a:tcPr/>
                </a:tc>
                <a:extLst>
                  <a:ext uri="{0D108BD9-81ED-4DB2-BD59-A6C34878D82A}">
                    <a16:rowId xmlns:a16="http://schemas.microsoft.com/office/drawing/2014/main" val="1018426674"/>
                  </a:ext>
                </a:extLst>
              </a:tr>
            </a:tbl>
          </a:graphicData>
        </a:graphic>
      </p:graphicFrame>
      <p:sp>
        <p:nvSpPr>
          <p:cNvPr id="19" name="TextBox 18">
            <a:extLst>
              <a:ext uri="{FF2B5EF4-FFF2-40B4-BE49-F238E27FC236}">
                <a16:creationId xmlns:a16="http://schemas.microsoft.com/office/drawing/2014/main" id="{CFF3C8AE-29CE-9FFA-ACD8-558EDBF4D75A}"/>
              </a:ext>
            </a:extLst>
          </p:cNvPr>
          <p:cNvSpPr txBox="1"/>
          <p:nvPr/>
        </p:nvSpPr>
        <p:spPr>
          <a:xfrm>
            <a:off x="8192818" y="2467289"/>
            <a:ext cx="1740249" cy="307777"/>
          </a:xfrm>
          <a:prstGeom prst="rect">
            <a:avLst/>
          </a:prstGeom>
          <a:noFill/>
        </p:spPr>
        <p:txBody>
          <a:bodyPr wrap="square" rtlCol="0">
            <a:spAutoFit/>
          </a:bodyPr>
          <a:lstStyle/>
          <a:p>
            <a:r>
              <a:rPr lang="en-US" sz="1400" i="1">
                <a:solidFill>
                  <a:srgbClr val="44546A"/>
                </a:solidFill>
                <a:latin typeface="Gilroy" panose="00000500000000000000"/>
              </a:rPr>
              <a:t>End of Year 2028 Sale</a:t>
            </a:r>
          </a:p>
        </p:txBody>
      </p:sp>
      <p:sp>
        <p:nvSpPr>
          <p:cNvPr id="20" name="TextBox 19">
            <a:extLst>
              <a:ext uri="{FF2B5EF4-FFF2-40B4-BE49-F238E27FC236}">
                <a16:creationId xmlns:a16="http://schemas.microsoft.com/office/drawing/2014/main" id="{4E760D2B-C55F-3254-41FB-06D2A9766A3A}"/>
              </a:ext>
            </a:extLst>
          </p:cNvPr>
          <p:cNvSpPr txBox="1"/>
          <p:nvPr/>
        </p:nvSpPr>
        <p:spPr>
          <a:xfrm>
            <a:off x="2232166" y="2467290"/>
            <a:ext cx="3054699" cy="307777"/>
          </a:xfrm>
          <a:prstGeom prst="rect">
            <a:avLst/>
          </a:prstGeom>
          <a:noFill/>
        </p:spPr>
        <p:txBody>
          <a:bodyPr wrap="square" rtlCol="0">
            <a:spAutoFit/>
          </a:bodyPr>
          <a:lstStyle/>
          <a:p>
            <a:r>
              <a:rPr lang="en-US" sz="1400" b="1" i="1">
                <a:solidFill>
                  <a:srgbClr val="44546A"/>
                </a:solidFill>
                <a:latin typeface="Gilroy" panose="00000500000000000000"/>
              </a:rPr>
              <a:t>Identified Dispositions &amp; No Refi</a:t>
            </a:r>
            <a:endParaRPr lang="en-US" sz="1400" i="1">
              <a:solidFill>
                <a:srgbClr val="44546A"/>
              </a:solidFill>
              <a:latin typeface="Gilroy" panose="00000500000000000000"/>
            </a:endParaRPr>
          </a:p>
        </p:txBody>
      </p:sp>
      <p:sp>
        <p:nvSpPr>
          <p:cNvPr id="21" name="TextBox 20">
            <a:extLst>
              <a:ext uri="{FF2B5EF4-FFF2-40B4-BE49-F238E27FC236}">
                <a16:creationId xmlns:a16="http://schemas.microsoft.com/office/drawing/2014/main" id="{711D8070-0EAB-777A-4CDE-DED129D9734B}"/>
              </a:ext>
            </a:extLst>
          </p:cNvPr>
          <p:cNvSpPr txBox="1"/>
          <p:nvPr/>
        </p:nvSpPr>
        <p:spPr>
          <a:xfrm>
            <a:off x="8192818" y="4392472"/>
            <a:ext cx="1740249" cy="307777"/>
          </a:xfrm>
          <a:prstGeom prst="rect">
            <a:avLst/>
          </a:prstGeom>
          <a:noFill/>
        </p:spPr>
        <p:txBody>
          <a:bodyPr wrap="square" rtlCol="0">
            <a:spAutoFit/>
          </a:bodyPr>
          <a:lstStyle/>
          <a:p>
            <a:r>
              <a:rPr lang="en-US" sz="1400" i="1">
                <a:solidFill>
                  <a:srgbClr val="44546A"/>
                </a:solidFill>
                <a:latin typeface="Gilroy" panose="00000500000000000000"/>
              </a:rPr>
              <a:t>End of Year 2028 Sale</a:t>
            </a:r>
          </a:p>
        </p:txBody>
      </p:sp>
      <p:sp>
        <p:nvSpPr>
          <p:cNvPr id="22" name="TextBox 21">
            <a:extLst>
              <a:ext uri="{FF2B5EF4-FFF2-40B4-BE49-F238E27FC236}">
                <a16:creationId xmlns:a16="http://schemas.microsoft.com/office/drawing/2014/main" id="{46FD59BA-42C4-DAED-4030-087D1458F693}"/>
              </a:ext>
            </a:extLst>
          </p:cNvPr>
          <p:cNvSpPr txBox="1"/>
          <p:nvPr/>
        </p:nvSpPr>
        <p:spPr>
          <a:xfrm>
            <a:off x="2232166" y="4392473"/>
            <a:ext cx="3054699" cy="307777"/>
          </a:xfrm>
          <a:prstGeom prst="rect">
            <a:avLst/>
          </a:prstGeom>
          <a:noFill/>
        </p:spPr>
        <p:txBody>
          <a:bodyPr wrap="square" rtlCol="0">
            <a:spAutoFit/>
          </a:bodyPr>
          <a:lstStyle/>
          <a:p>
            <a:r>
              <a:rPr lang="en-US" sz="1400" b="1" i="1">
                <a:solidFill>
                  <a:srgbClr val="44546A"/>
                </a:solidFill>
                <a:latin typeface="Gilroy" panose="00000500000000000000"/>
              </a:rPr>
              <a:t>Identified Dispositions &amp; $308M Refi</a:t>
            </a:r>
            <a:endParaRPr lang="en-US" sz="1400" i="1">
              <a:solidFill>
                <a:srgbClr val="44546A"/>
              </a:solidFill>
              <a:latin typeface="Gilroy" panose="00000500000000000000"/>
            </a:endParaRPr>
          </a:p>
        </p:txBody>
      </p:sp>
    </p:spTree>
    <p:extLst>
      <p:ext uri="{BB962C8B-B14F-4D97-AF65-F5344CB8AC3E}">
        <p14:creationId xmlns:p14="http://schemas.microsoft.com/office/powerpoint/2010/main" val="479621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E2DC7B-C19C-9C2F-EF59-90045700CD58}"/>
              </a:ext>
            </a:extLst>
          </p:cNvPr>
          <p:cNvSpPr>
            <a:spLocks noGrp="1"/>
          </p:cNvSpPr>
          <p:nvPr>
            <p:ph type="title"/>
          </p:nvPr>
        </p:nvSpPr>
        <p:spPr/>
        <p:txBody>
          <a:bodyPr/>
          <a:lstStyle/>
          <a:p>
            <a:r>
              <a:rPr lang="en-US"/>
              <a:t>Fund Forecast </a:t>
            </a:r>
            <a:r>
              <a:rPr lang="en-US" b="0"/>
              <a:t>| Debt Covenants</a:t>
            </a:r>
          </a:p>
        </p:txBody>
      </p:sp>
      <p:sp>
        <p:nvSpPr>
          <p:cNvPr id="6" name="Rectangle 5">
            <a:extLst>
              <a:ext uri="{FF2B5EF4-FFF2-40B4-BE49-F238E27FC236}">
                <a16:creationId xmlns:a16="http://schemas.microsoft.com/office/drawing/2014/main" id="{E6886973-B100-7CA5-4A17-84D119D4B2BA}"/>
              </a:ext>
            </a:extLst>
          </p:cNvPr>
          <p:cNvSpPr/>
          <p:nvPr/>
        </p:nvSpPr>
        <p:spPr>
          <a:xfrm>
            <a:off x="548640" y="1171732"/>
            <a:ext cx="1875958" cy="10237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9" name="Group 8">
            <a:extLst>
              <a:ext uri="{FF2B5EF4-FFF2-40B4-BE49-F238E27FC236}">
                <a16:creationId xmlns:a16="http://schemas.microsoft.com/office/drawing/2014/main" id="{7B083882-D64B-4D72-2045-543F864B78D3}"/>
              </a:ext>
            </a:extLst>
          </p:cNvPr>
          <p:cNvGrpSpPr/>
          <p:nvPr/>
        </p:nvGrpSpPr>
        <p:grpSpPr>
          <a:xfrm>
            <a:off x="2517483" y="1349448"/>
            <a:ext cx="468989" cy="457200"/>
            <a:chOff x="9083709" y="2630560"/>
            <a:chExt cx="594360" cy="594359"/>
          </a:xfrm>
        </p:grpSpPr>
        <p:sp>
          <p:nvSpPr>
            <p:cNvPr id="10" name="Oval 9">
              <a:extLst>
                <a:ext uri="{FF2B5EF4-FFF2-40B4-BE49-F238E27FC236}">
                  <a16:creationId xmlns:a16="http://schemas.microsoft.com/office/drawing/2014/main" id="{4F2A41CB-003C-307D-E0B1-190EA79648AC}"/>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1" name="Arrow: Chevron 10">
              <a:extLst>
                <a:ext uri="{FF2B5EF4-FFF2-40B4-BE49-F238E27FC236}">
                  <a16:creationId xmlns:a16="http://schemas.microsoft.com/office/drawing/2014/main" id="{AAA206D8-77B1-E37D-89AB-24C799AFE6D2}"/>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2" name="Arrow: Chevron 11">
              <a:extLst>
                <a:ext uri="{FF2B5EF4-FFF2-40B4-BE49-F238E27FC236}">
                  <a16:creationId xmlns:a16="http://schemas.microsoft.com/office/drawing/2014/main" id="{DD8B44B6-B2E9-2E97-7F8A-333BC5EDEC48}"/>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3" name="Rectangle 12">
            <a:extLst>
              <a:ext uri="{FF2B5EF4-FFF2-40B4-BE49-F238E27FC236}">
                <a16:creationId xmlns:a16="http://schemas.microsoft.com/office/drawing/2014/main" id="{710D5CDE-3284-5667-6646-C699E39F5B62}"/>
              </a:ext>
            </a:extLst>
          </p:cNvPr>
          <p:cNvSpPr/>
          <p:nvPr/>
        </p:nvSpPr>
        <p:spPr>
          <a:xfrm>
            <a:off x="3079359" y="1166567"/>
            <a:ext cx="8564002" cy="102889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Once the T12 expense fully reflects the impact of the $308M refi, the FCCR is expected to bottom out at 1.54x,</a:t>
            </a:r>
            <a:r>
              <a:rPr lang="en-US" sz="1200">
                <a:solidFill>
                  <a:schemeClr val="tx1"/>
                </a:solidFill>
                <a:latin typeface="Gilroy" panose="00000500000000000000"/>
                <a:ea typeface="Lato" panose="020F0502020204030203" pitchFamily="34" charset="0"/>
                <a:cs typeface="Lato" panose="020F0502020204030203" pitchFamily="34" charset="0"/>
              </a:rPr>
              <a:t> leaving a 0.04x buffer</a:t>
            </a:r>
            <a:r>
              <a:rPr lang="en-US" sz="1200" b="1">
                <a:solidFill>
                  <a:schemeClr val="tx1"/>
                </a:solidFill>
                <a:latin typeface="Gilroy" panose="00000500000000000000"/>
                <a:ea typeface="Lato" panose="020F0502020204030203" pitchFamily="34" charset="0"/>
                <a:cs typeface="Lato" panose="020F0502020204030203" pitchFamily="34" charset="0"/>
              </a:rPr>
              <a:t> </a:t>
            </a:r>
            <a:r>
              <a:rPr lang="en-US" sz="1200">
                <a:solidFill>
                  <a:schemeClr val="tx1"/>
                </a:solidFill>
                <a:latin typeface="Gilroy" panose="00000500000000000000"/>
                <a:ea typeface="Lato" panose="020F0502020204030203" pitchFamily="34" charset="0"/>
                <a:cs typeface="Lato" panose="020F0502020204030203" pitchFamily="34" charset="0"/>
              </a:rPr>
              <a:t>with the 1.50x covenant. This is due to ~$90M incremental loan proceeds at ~6.0% interest rate</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It is recommended that the we approach KeyBank to lower or remove the covenant if we continue with the refinance</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higher debt service from the </a:t>
            </a:r>
            <a:r>
              <a:rPr lang="en-US" sz="1200" b="1">
                <a:solidFill>
                  <a:schemeClr val="tx1"/>
                </a:solidFill>
                <a:latin typeface="Gilroy" panose="00000500000000000000"/>
                <a:ea typeface="Lato" panose="020F0502020204030203" pitchFamily="34" charset="0"/>
                <a:cs typeface="Lato" panose="020F0502020204030203" pitchFamily="34" charset="0"/>
              </a:rPr>
              <a:t>$308M refi is projected increase the T-12 finance expense from $24.1M to $29.6M in Q2 2026</a:t>
            </a:r>
          </a:p>
        </p:txBody>
      </p:sp>
      <p:graphicFrame>
        <p:nvGraphicFramePr>
          <p:cNvPr id="18" name="Chart 17">
            <a:extLst>
              <a:ext uri="{FF2B5EF4-FFF2-40B4-BE49-F238E27FC236}">
                <a16:creationId xmlns:a16="http://schemas.microsoft.com/office/drawing/2014/main" id="{00000000-0008-0000-0400-000007000000}"/>
              </a:ext>
            </a:extLst>
          </p:cNvPr>
          <p:cNvGraphicFramePr>
            <a:graphicFrameLocks/>
          </p:cNvGraphicFramePr>
          <p:nvPr>
            <p:extLst>
              <p:ext uri="{D42A27DB-BD31-4B8C-83A1-F6EECF244321}">
                <p14:modId xmlns:p14="http://schemas.microsoft.com/office/powerpoint/2010/main" val="4244907451"/>
              </p:ext>
            </p:extLst>
          </p:nvPr>
        </p:nvGraphicFramePr>
        <p:xfrm>
          <a:off x="548639" y="2205849"/>
          <a:ext cx="5597367" cy="41110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id="{00000000-0008-0000-0400-000007000000}"/>
              </a:ext>
            </a:extLst>
          </p:cNvPr>
          <p:cNvGraphicFramePr>
            <a:graphicFrameLocks/>
          </p:cNvGraphicFramePr>
          <p:nvPr>
            <p:extLst>
              <p:ext uri="{D42A27DB-BD31-4B8C-83A1-F6EECF244321}">
                <p14:modId xmlns:p14="http://schemas.microsoft.com/office/powerpoint/2010/main" val="2927047166"/>
              </p:ext>
            </p:extLst>
          </p:nvPr>
        </p:nvGraphicFramePr>
        <p:xfrm>
          <a:off x="6045994" y="2200657"/>
          <a:ext cx="5597367" cy="41110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242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FC6342E-956C-6757-F349-079F7C1E74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CCC39F6-8E29-9868-F821-EC69B1B44CA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FA044B9-173D-79AF-19FE-E77F4C64F801}"/>
              </a:ext>
            </a:extLst>
          </p:cNvPr>
          <p:cNvSpPr>
            <a:spLocks noGrp="1"/>
          </p:cNvSpPr>
          <p:nvPr>
            <p:ph idx="1"/>
          </p:nvPr>
        </p:nvSpPr>
        <p:spPr/>
        <p:txBody>
          <a:bodyPr>
            <a:normAutofit/>
          </a:bodyPr>
          <a:lstStyle/>
          <a:p>
            <a:r>
              <a:rPr lang="en-US" sz="3600"/>
              <a:t>Debt Availability and Distribution Forecast</a:t>
            </a:r>
          </a:p>
        </p:txBody>
      </p:sp>
    </p:spTree>
    <p:extLst>
      <p:ext uri="{BB962C8B-B14F-4D97-AF65-F5344CB8AC3E}">
        <p14:creationId xmlns:p14="http://schemas.microsoft.com/office/powerpoint/2010/main" val="12219410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349B797-1200-86F5-5BC5-99291BE1A1B0}"/>
              </a:ext>
            </a:extLst>
          </p:cNvPr>
          <p:cNvGraphicFramePr>
            <a:graphicFrameLocks noChangeAspect="1"/>
          </p:cNvGraphicFramePr>
          <p:nvPr>
            <p:custDataLst>
              <p:tags r:id="rId1"/>
            </p:custDataLst>
            <p:extLst>
              <p:ext uri="{D42A27DB-BD31-4B8C-83A1-F6EECF244321}">
                <p14:modId xmlns:p14="http://schemas.microsoft.com/office/powerpoint/2010/main" val="398879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8" name="think-cell data - do not delete" hidden="1">
                        <a:extLst>
                          <a:ext uri="{FF2B5EF4-FFF2-40B4-BE49-F238E27FC236}">
                            <a16:creationId xmlns:a16="http://schemas.microsoft.com/office/drawing/2014/main" id="{F349B797-1200-86F5-5BC5-99291BE1A1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7FB64BD-48A7-5C2B-1636-8719028AFCD7}"/>
              </a:ext>
            </a:extLst>
          </p:cNvPr>
          <p:cNvSpPr>
            <a:spLocks noGrp="1"/>
          </p:cNvSpPr>
          <p:nvPr>
            <p:ph type="title"/>
          </p:nvPr>
        </p:nvSpPr>
        <p:spPr/>
        <p:txBody>
          <a:bodyPr vert="horz"/>
          <a:lstStyle/>
          <a:p>
            <a:r>
              <a:rPr lang="en-US"/>
              <a:t>Debt Availability Forecast </a:t>
            </a:r>
            <a:r>
              <a:rPr lang="en-US" b="0"/>
              <a:t>| Previous to Current Comparison</a:t>
            </a:r>
          </a:p>
        </p:txBody>
      </p:sp>
      <p:sp>
        <p:nvSpPr>
          <p:cNvPr id="60" name="Rectangle 59">
            <a:extLst>
              <a:ext uri="{FF2B5EF4-FFF2-40B4-BE49-F238E27FC236}">
                <a16:creationId xmlns:a16="http://schemas.microsoft.com/office/drawing/2014/main" id="{A9BEE43B-9219-B9F3-B208-949D594A541F}"/>
              </a:ext>
            </a:extLst>
          </p:cNvPr>
          <p:cNvSpPr/>
          <p:nvPr/>
        </p:nvSpPr>
        <p:spPr>
          <a:xfrm>
            <a:off x="762555" y="1171733"/>
            <a:ext cx="1828800" cy="1463040"/>
          </a:xfrm>
          <a:prstGeom prst="rect">
            <a:avLst/>
          </a:prstGeom>
          <a:solidFill>
            <a:srgbClr val="33404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Gilroy" panose="00000500000000000000"/>
                <a:cs typeface="Arial" panose="020B0604020202020204" pitchFamily="34" charset="0"/>
              </a:rPr>
              <a:t>Key Takeaways</a:t>
            </a:r>
          </a:p>
        </p:txBody>
      </p:sp>
      <p:grpSp>
        <p:nvGrpSpPr>
          <p:cNvPr id="61" name="Group 60">
            <a:extLst>
              <a:ext uri="{FF2B5EF4-FFF2-40B4-BE49-F238E27FC236}">
                <a16:creationId xmlns:a16="http://schemas.microsoft.com/office/drawing/2014/main" id="{D72DD7C0-6C07-A108-5EDB-F4D04070BA14}"/>
              </a:ext>
            </a:extLst>
          </p:cNvPr>
          <p:cNvGrpSpPr/>
          <p:nvPr/>
        </p:nvGrpSpPr>
        <p:grpSpPr>
          <a:xfrm>
            <a:off x="2639204" y="1669488"/>
            <a:ext cx="457200" cy="457200"/>
            <a:chOff x="9083708" y="2404703"/>
            <a:chExt cx="615673" cy="594359"/>
          </a:xfrm>
        </p:grpSpPr>
        <p:sp>
          <p:nvSpPr>
            <p:cNvPr id="62" name="Oval 61">
              <a:extLst>
                <a:ext uri="{FF2B5EF4-FFF2-40B4-BE49-F238E27FC236}">
                  <a16:creationId xmlns:a16="http://schemas.microsoft.com/office/drawing/2014/main" id="{662A4D6F-2E99-11F5-D173-0B0694F46C4A}"/>
                </a:ext>
              </a:extLst>
            </p:cNvPr>
            <p:cNvSpPr/>
            <p:nvPr/>
          </p:nvSpPr>
          <p:spPr>
            <a:xfrm>
              <a:off x="9083708" y="2404703"/>
              <a:ext cx="615673" cy="594359"/>
            </a:xfrm>
            <a:prstGeom prst="ellipse">
              <a:avLst/>
            </a:prstGeom>
            <a:solidFill>
              <a:srgbClr val="44546A">
                <a:lumMod val="20000"/>
                <a:lumOff val="8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roy" panose="00000500000000000000"/>
              </a:endParaRPr>
            </a:p>
          </p:txBody>
        </p:sp>
        <p:sp>
          <p:nvSpPr>
            <p:cNvPr id="63" name="Arrow: Chevron 62">
              <a:extLst>
                <a:ext uri="{FF2B5EF4-FFF2-40B4-BE49-F238E27FC236}">
                  <a16:creationId xmlns:a16="http://schemas.microsoft.com/office/drawing/2014/main" id="{6BD83A72-BF0C-ADA3-0354-8CE22F35DCE0}"/>
                </a:ext>
              </a:extLst>
            </p:cNvPr>
            <p:cNvSpPr/>
            <p:nvPr/>
          </p:nvSpPr>
          <p:spPr>
            <a:xfrm>
              <a:off x="9177306" y="2512290"/>
              <a:ext cx="274319" cy="365760"/>
            </a:xfrm>
            <a:prstGeom prst="chevron">
              <a:avLst/>
            </a:prstGeom>
            <a:solidFill>
              <a:srgbClr val="44546A"/>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sp>
          <p:nvSpPr>
            <p:cNvPr id="64" name="Arrow: Chevron 63">
              <a:extLst>
                <a:ext uri="{FF2B5EF4-FFF2-40B4-BE49-F238E27FC236}">
                  <a16:creationId xmlns:a16="http://schemas.microsoft.com/office/drawing/2014/main" id="{7DCDFFF4-E872-4924-D6B4-AAAD39A7FFF5}"/>
                </a:ext>
              </a:extLst>
            </p:cNvPr>
            <p:cNvSpPr/>
            <p:nvPr/>
          </p:nvSpPr>
          <p:spPr>
            <a:xfrm>
              <a:off x="9363637" y="2512290"/>
              <a:ext cx="274319" cy="365760"/>
            </a:xfrm>
            <a:prstGeom prst="chevron">
              <a:avLst/>
            </a:prstGeom>
            <a:solidFill>
              <a:srgbClr val="1C6C99"/>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grpSp>
      <p:sp>
        <p:nvSpPr>
          <p:cNvPr id="65" name="Rectangle 64">
            <a:extLst>
              <a:ext uri="{FF2B5EF4-FFF2-40B4-BE49-F238E27FC236}">
                <a16:creationId xmlns:a16="http://schemas.microsoft.com/office/drawing/2014/main" id="{3FCB4863-1E5D-F5BB-146E-3183DE85E982}"/>
              </a:ext>
            </a:extLst>
          </p:cNvPr>
          <p:cNvSpPr/>
          <p:nvPr/>
        </p:nvSpPr>
        <p:spPr>
          <a:xfrm>
            <a:off x="3144253" y="1166568"/>
            <a:ext cx="8285191" cy="1463040"/>
          </a:xfrm>
          <a:prstGeom prst="rect">
            <a:avLst/>
          </a:prstGeom>
          <a:solidFill>
            <a:schemeClr val="accent3">
              <a:lumMod val="20000"/>
              <a:lumOff val="80000"/>
            </a:schemeClr>
          </a:solidFill>
          <a:ln w="25400" cap="flat" cmpd="sng" algn="ctr">
            <a:noFill/>
            <a:prstDash val="solid"/>
          </a:ln>
          <a:effectLst/>
        </p:spPr>
        <p:txBody>
          <a:bodyPr rtlCol="0" anchor="ctr"/>
          <a:lstStyle/>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Our current </a:t>
            </a:r>
            <a:r>
              <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availability forecast is generally in line with where we were at the end of last quarter </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However, compared to the debt availability forecast used to sign-off $70M new acquisitions in the fund, the </a:t>
            </a:r>
            <a:r>
              <a:rPr lang="en-US" sz="1200" b="1" kern="0">
                <a:solidFill>
                  <a:prstClr val="black"/>
                </a:solidFill>
                <a:latin typeface="Gilroy" panose="00000500000000000000"/>
                <a:cs typeface="Arial" panose="020B0604020202020204" pitchFamily="34" charset="0"/>
              </a:rPr>
              <a:t>current forecast projects significantly less availability</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In September, the SOFR forward curve projected the </a:t>
            </a:r>
            <a:r>
              <a:rPr lang="en-US" sz="1200" b="1" kern="0">
                <a:solidFill>
                  <a:prstClr val="black"/>
                </a:solidFill>
                <a:latin typeface="Gilroy" panose="00000500000000000000"/>
                <a:cs typeface="Arial" panose="020B0604020202020204" pitchFamily="34" charset="0"/>
              </a:rPr>
              <a:t>10Y Treasury at ~3.75% for 2025, compared to ~4.10% now. </a:t>
            </a:r>
            <a:r>
              <a:rPr lang="en-US" sz="1200" kern="0">
                <a:solidFill>
                  <a:prstClr val="black"/>
                </a:solidFill>
                <a:latin typeface="Gilroy" panose="00000500000000000000"/>
                <a:cs typeface="Arial" panose="020B0604020202020204" pitchFamily="34" charset="0"/>
              </a:rPr>
              <a:t>This increase </a:t>
            </a:r>
            <a:r>
              <a:rPr lang="en-US" sz="1200" b="1" kern="0">
                <a:solidFill>
                  <a:prstClr val="black"/>
                </a:solidFill>
                <a:latin typeface="Gilroy" panose="00000500000000000000"/>
                <a:cs typeface="Arial" panose="020B0604020202020204" pitchFamily="34" charset="0"/>
              </a:rPr>
              <a:t>reduced stress case reserves by ~$15M</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In addition, </a:t>
            </a:r>
            <a:r>
              <a:rPr lang="en-US" sz="1200" b="1" kern="0">
                <a:solidFill>
                  <a:prstClr val="black"/>
                </a:solidFill>
                <a:latin typeface="Gilroy" panose="00000500000000000000"/>
                <a:cs typeface="Arial" panose="020B0604020202020204" pitchFamily="34" charset="0"/>
              </a:rPr>
              <a:t>~$2.5M reduction to FM NOI for FY 2025 </a:t>
            </a:r>
            <a:r>
              <a:rPr lang="en-US" sz="1200" kern="0">
                <a:solidFill>
                  <a:prstClr val="black"/>
                </a:solidFill>
                <a:latin typeface="Gilroy" panose="00000500000000000000"/>
                <a:cs typeface="Arial" panose="020B0604020202020204" pitchFamily="34" charset="0"/>
              </a:rPr>
              <a:t>further reduced the availability forecast by $20-25M</a:t>
            </a:r>
          </a:p>
        </p:txBody>
      </p:sp>
      <p:graphicFrame>
        <p:nvGraphicFramePr>
          <p:cNvPr id="9" name="Chart 8">
            <a:extLst>
              <a:ext uri="{FF2B5EF4-FFF2-40B4-BE49-F238E27FC236}">
                <a16:creationId xmlns:a16="http://schemas.microsoft.com/office/drawing/2014/main" id="{B4321CAF-155C-4BBA-D0AE-00C38BE9E88A}"/>
              </a:ext>
            </a:extLst>
          </p:cNvPr>
          <p:cNvGraphicFramePr>
            <a:graphicFrameLocks/>
          </p:cNvGraphicFramePr>
          <p:nvPr>
            <p:extLst>
              <p:ext uri="{D42A27DB-BD31-4B8C-83A1-F6EECF244321}">
                <p14:modId xmlns:p14="http://schemas.microsoft.com/office/powerpoint/2010/main" val="2412935023"/>
              </p:ext>
            </p:extLst>
          </p:nvPr>
        </p:nvGraphicFramePr>
        <p:xfrm>
          <a:off x="762555" y="2671533"/>
          <a:ext cx="5177593" cy="383358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F81CBE38-04F5-4A90-81A6-71DF591E0E76}"/>
              </a:ext>
            </a:extLst>
          </p:cNvPr>
          <p:cNvGraphicFramePr>
            <a:graphicFrameLocks/>
          </p:cNvGraphicFramePr>
          <p:nvPr>
            <p:extLst>
              <p:ext uri="{D42A27DB-BD31-4B8C-83A1-F6EECF244321}">
                <p14:modId xmlns:p14="http://schemas.microsoft.com/office/powerpoint/2010/main" val="3851471163"/>
              </p:ext>
            </p:extLst>
          </p:nvPr>
        </p:nvGraphicFramePr>
        <p:xfrm>
          <a:off x="6251854" y="2671533"/>
          <a:ext cx="5166097" cy="3820883"/>
        </p:xfrm>
        <a:graphic>
          <a:graphicData uri="http://schemas.openxmlformats.org/drawingml/2006/chart">
            <c:chart xmlns:c="http://schemas.openxmlformats.org/drawingml/2006/chart" xmlns:r="http://schemas.openxmlformats.org/officeDocument/2006/relationships" r:id="rId8"/>
          </a:graphicData>
        </a:graphic>
      </p:graphicFrame>
      <p:sp>
        <p:nvSpPr>
          <p:cNvPr id="3" name="TextBox 2">
            <a:extLst>
              <a:ext uri="{FF2B5EF4-FFF2-40B4-BE49-F238E27FC236}">
                <a16:creationId xmlns:a16="http://schemas.microsoft.com/office/drawing/2014/main" id="{8A4856CF-3A9E-C14D-1E0D-3D4A3DBCDE96}"/>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3397491305"/>
      </p:ext>
    </p:extLst>
  </p:cSld>
  <p:clrMapOvr>
    <a:masterClrMapping/>
  </p:clrMapOvr>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FCC37CA-B6E5-D6E4-378B-C1F3970909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FFCC37CA-B6E5-D6E4-378B-C1F3970909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5E543ED9-ACCE-9D53-1A06-A01209317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237441-3A55-43A0-37D2-871F3FC9AA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A5873A-F35B-EDC7-6BA5-15F2E49DEF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AD1FB9-9AFD-D961-F0B6-81BC192491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5B7FC1-8A66-5FED-3630-577D1885CF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936DEA-AA77-117C-1C9B-CB3A277F2393}"/>
              </a:ext>
            </a:extLst>
          </p:cNvPr>
          <p:cNvSpPr>
            <a:spLocks noGrp="1"/>
          </p:cNvSpPr>
          <p:nvPr>
            <p:ph type="title"/>
          </p:nvPr>
        </p:nvSpPr>
        <p:spPr/>
        <p:txBody>
          <a:bodyPr vert="horz">
            <a:normAutofit/>
          </a:bodyPr>
          <a:lstStyle/>
          <a:p>
            <a:pPr algn="l" rtl="0"/>
            <a:r>
              <a:rPr lang="en-US"/>
              <a:t>Executive Summary </a:t>
            </a:r>
            <a:r>
              <a:rPr lang="en-US" b="0"/>
              <a:t>| Valuations &amp; Fund Forecast</a:t>
            </a:r>
          </a:p>
        </p:txBody>
      </p:sp>
      <p:sp>
        <p:nvSpPr>
          <p:cNvPr id="4" name="Content Placeholder 3">
            <a:extLst>
              <a:ext uri="{FF2B5EF4-FFF2-40B4-BE49-F238E27FC236}">
                <a16:creationId xmlns:a16="http://schemas.microsoft.com/office/drawing/2014/main" id="{C777A1F3-D167-7452-BE3B-137A17CBD437}"/>
              </a:ext>
            </a:extLst>
          </p:cNvPr>
          <p:cNvSpPr>
            <a:spLocks noGrp="1"/>
          </p:cNvSpPr>
          <p:nvPr>
            <p:ph idx="1"/>
          </p:nvPr>
        </p:nvSpPr>
        <p:spPr>
          <a:xfrm>
            <a:off x="760476" y="1204892"/>
            <a:ext cx="10671048" cy="5303520"/>
          </a:xfrm>
        </p:spPr>
        <p:txBody>
          <a:bodyPr anchor="ctr">
            <a:noAutofit/>
          </a:bodyPr>
          <a:lstStyle/>
          <a:p>
            <a:pPr algn="l" rtl="0">
              <a:spcBef>
                <a:spcPts val="300"/>
              </a:spcBef>
            </a:pPr>
            <a:r>
              <a:rPr lang="en-US" sz="1600" b="1">
                <a:solidFill>
                  <a:srgbClr val="374151"/>
                </a:solidFill>
                <a:latin typeface="Gilroy" panose="00000500000000000000"/>
              </a:rPr>
              <a:t>Valuations:</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rPr>
              <a:t>FMV of Investments is $1,252M</a:t>
            </a:r>
            <a:r>
              <a:rPr lang="en-US" sz="1400">
                <a:solidFill>
                  <a:srgbClr val="374151"/>
                </a:solidFill>
                <a:latin typeface="Gilroy" panose="00000500000000000000"/>
              </a:rPr>
              <a:t>, increased from $1,243M in Q4, driven by $6.4M mark-to-market appraisal adjustments and $3M </a:t>
            </a:r>
            <a:r>
              <a:rPr lang="en-US" sz="1400" err="1">
                <a:solidFill>
                  <a:srgbClr val="374151"/>
                </a:solidFill>
                <a:latin typeface="Gilroy" panose="00000500000000000000"/>
              </a:rPr>
              <a:t>CapEx</a:t>
            </a:r>
            <a:endParaRPr lang="en-US" sz="1400">
              <a:solidFill>
                <a:srgbClr val="374151"/>
              </a:solidFill>
              <a:latin typeface="Gilroy" panose="00000500000000000000"/>
            </a:endParaRP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rPr>
              <a:t>Inception to date, the Fund acquired $1,075M Total Cost. After completing $54M of </a:t>
            </a:r>
            <a:r>
              <a:rPr lang="en-US" sz="1400" err="1">
                <a:solidFill>
                  <a:srgbClr val="374151"/>
                </a:solidFill>
                <a:latin typeface="Gilroy" panose="00000500000000000000"/>
              </a:rPr>
              <a:t>CapEx</a:t>
            </a:r>
            <a:r>
              <a:rPr lang="en-US" sz="1400">
                <a:solidFill>
                  <a:srgbClr val="374151"/>
                </a:solidFill>
                <a:latin typeface="Gilroy" panose="00000500000000000000"/>
              </a:rPr>
              <a:t>, selling $128M of net proceeds, and </a:t>
            </a:r>
            <a:r>
              <a:rPr lang="en-US" sz="1400" b="1">
                <a:solidFill>
                  <a:srgbClr val="374151"/>
                </a:solidFill>
                <a:latin typeface="Gilroy" panose="00000500000000000000"/>
              </a:rPr>
              <a:t>creating $253M value creation through appraisals, the Fund reached the current FMV of $1,252M</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rPr>
              <a:t>18 dispositions </a:t>
            </a:r>
            <a:r>
              <a:rPr lang="en-US" sz="1400">
                <a:solidFill>
                  <a:srgbClr val="374151"/>
                </a:solidFill>
                <a:latin typeface="Gilroy" panose="00000500000000000000"/>
              </a:rPr>
              <a:t>have been completed inception to date at a </a:t>
            </a:r>
            <a:r>
              <a:rPr lang="en-US" sz="1400" b="1">
                <a:solidFill>
                  <a:srgbClr val="374151"/>
                </a:solidFill>
                <a:latin typeface="Gilroy" panose="00000500000000000000"/>
              </a:rPr>
              <a:t>Realized Gain of $23.5M over Total Cost </a:t>
            </a:r>
            <a:r>
              <a:rPr lang="en-US" sz="1400">
                <a:solidFill>
                  <a:srgbClr val="374151"/>
                </a:solidFill>
                <a:latin typeface="Gilroy" panose="00000500000000000000"/>
              </a:rPr>
              <a:t>(including </a:t>
            </a:r>
            <a:r>
              <a:rPr lang="en-US" sz="1400" err="1">
                <a:solidFill>
                  <a:srgbClr val="374151"/>
                </a:solidFill>
                <a:latin typeface="Gilroy" panose="00000500000000000000"/>
              </a:rPr>
              <a:t>CapEx</a:t>
            </a:r>
            <a:r>
              <a:rPr lang="en-US" sz="1400">
                <a:solidFill>
                  <a:srgbClr val="374151"/>
                </a:solidFill>
                <a:latin typeface="Gilroy" panose="00000500000000000000"/>
              </a:rPr>
              <a:t>)</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rPr>
              <a:t>The total </a:t>
            </a:r>
            <a:r>
              <a:rPr lang="en-US" sz="1400" b="1">
                <a:solidFill>
                  <a:srgbClr val="374151"/>
                </a:solidFill>
                <a:latin typeface="Gilroy" panose="00000500000000000000"/>
              </a:rPr>
              <a:t>equity called of $500M stands at $719M NAV </a:t>
            </a:r>
            <a:r>
              <a:rPr lang="en-US" sz="1400">
                <a:solidFill>
                  <a:srgbClr val="374151"/>
                </a:solidFill>
                <a:latin typeface="Gilroy" panose="00000500000000000000"/>
              </a:rPr>
              <a:t>as of the end of the quarter, representing a 44% equity upside</a:t>
            </a:r>
          </a:p>
          <a:p>
            <a:pPr algn="l" rtl="0">
              <a:spcBef>
                <a:spcPts val="300"/>
              </a:spcBef>
            </a:pPr>
            <a:endParaRPr lang="en-US" sz="1050" b="1">
              <a:solidFill>
                <a:srgbClr val="374151"/>
              </a:solidFill>
              <a:highlight>
                <a:srgbClr val="FFFF00"/>
              </a:highlight>
              <a:latin typeface="Gilroy" panose="00000500000000000000"/>
            </a:endParaRPr>
          </a:p>
          <a:p>
            <a:pPr algn="l" rtl="0">
              <a:spcBef>
                <a:spcPts val="300"/>
              </a:spcBef>
            </a:pPr>
            <a:r>
              <a:rPr lang="en-US" sz="1600" b="1">
                <a:solidFill>
                  <a:srgbClr val="374151"/>
                </a:solidFill>
                <a:latin typeface="Gilroy" panose="00000500000000000000"/>
              </a:rPr>
              <a:t>Fund Forecast &amp; Debt Availability:</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rPr>
              <a:t>The Fund finished the quarter with $44.4M Debt Availability and $2.8M Net Current Assets, bringing </a:t>
            </a:r>
            <a:r>
              <a:rPr lang="en-US" sz="1400" b="1">
                <a:solidFill>
                  <a:srgbClr val="374151"/>
                </a:solidFill>
                <a:latin typeface="Gilroy" panose="00000500000000000000"/>
              </a:rPr>
              <a:t>total Fund Reserves to $47M. </a:t>
            </a:r>
            <a:r>
              <a:rPr lang="en-US" sz="1400">
                <a:solidFill>
                  <a:srgbClr val="374151"/>
                </a:solidFill>
                <a:latin typeface="Gilroy" panose="00000500000000000000"/>
              </a:rPr>
              <a:t>This represents a slight decrease from $51M Q3 reserves, mainly due to $4.6M distribution during the quarter</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rPr>
              <a:t>In our stress case, the debt availability is </a:t>
            </a:r>
            <a:r>
              <a:rPr lang="en-US" sz="1400" b="1">
                <a:solidFill>
                  <a:srgbClr val="374151"/>
                </a:solidFill>
                <a:latin typeface="Gilroy" panose="00000500000000000000"/>
              </a:rPr>
              <a:t>forecasted to drop to ($6M) in Q4 2025 with no dispositions </a:t>
            </a:r>
            <a:r>
              <a:rPr lang="en-US" sz="1400">
                <a:solidFill>
                  <a:srgbClr val="374151"/>
                </a:solidFill>
                <a:latin typeface="Gilroy" panose="00000500000000000000"/>
              </a:rPr>
              <a:t>but remains at +$38M in Q4 when factoring in the disposition plan. When factoring in Net Current Assets as well, the minimum fund reserves are $26M with dispositions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rPr>
              <a:t>The Fund is forecasted to grow from </a:t>
            </a:r>
            <a:r>
              <a:rPr lang="en-US" sz="1400" b="1">
                <a:solidFill>
                  <a:srgbClr val="374151"/>
                </a:solidFill>
                <a:latin typeface="Gilroy" panose="00000500000000000000"/>
              </a:rPr>
              <a:t>5.60% Yield on Cost in 2025 to 6.47% Yield on Cost in 2027 </a:t>
            </a:r>
            <a:r>
              <a:rPr lang="en-US" sz="1400">
                <a:solidFill>
                  <a:srgbClr val="374151"/>
                </a:solidFill>
                <a:latin typeface="Gilroy" panose="00000500000000000000"/>
              </a:rPr>
              <a:t>per the latest model</a:t>
            </a:r>
            <a:endParaRPr lang="en-US" sz="1400" b="1">
              <a:solidFill>
                <a:srgbClr val="374151"/>
              </a:solidFill>
              <a:latin typeface="Gilroy" panose="00000500000000000000"/>
            </a:endParaRP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rPr>
              <a:t>This Yield on Cost growth reflects </a:t>
            </a:r>
            <a:r>
              <a:rPr lang="en-US" sz="1400" b="1">
                <a:solidFill>
                  <a:srgbClr val="374151"/>
                </a:solidFill>
                <a:latin typeface="Gilroy" panose="00000500000000000000"/>
              </a:rPr>
              <a:t>~$113M of Capex, TI &amp; LC forecasted over the fund term</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rPr>
              <a:t>At an assumed 5.85% exit cap rate, this represents a </a:t>
            </a:r>
            <a:r>
              <a:rPr lang="en-US" sz="1400" b="1">
                <a:solidFill>
                  <a:srgbClr val="374151"/>
                </a:solidFill>
                <a:latin typeface="Gilroy" panose="00000500000000000000"/>
              </a:rPr>
              <a:t>13.2% Gross IRR and 10.6% Net IRR </a:t>
            </a:r>
            <a:r>
              <a:rPr lang="en-US" sz="1400">
                <a:solidFill>
                  <a:srgbClr val="374151"/>
                </a:solidFill>
                <a:latin typeface="Gilroy" panose="00000500000000000000"/>
              </a:rPr>
              <a:t>for the Fund assuming sale on Jan 1, 2028</a:t>
            </a:r>
          </a:p>
        </p:txBody>
      </p:sp>
    </p:spTree>
    <p:extLst>
      <p:ext uri="{BB962C8B-B14F-4D97-AF65-F5344CB8AC3E}">
        <p14:creationId xmlns:p14="http://schemas.microsoft.com/office/powerpoint/2010/main" val="651206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D5EA7-D8CB-BACA-6D81-AB2CF3BD6D0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2DAD1F6-EFD9-75AC-F368-0D56826F58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62DAD1F6-EFD9-75AC-F368-0D56826F58B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82000576-EA19-30F4-9D90-ACE1DA9E946B}"/>
              </a:ext>
            </a:extLst>
          </p:cNvPr>
          <p:cNvSpPr>
            <a:spLocks noGrp="1"/>
          </p:cNvSpPr>
          <p:nvPr>
            <p:ph type="title"/>
          </p:nvPr>
        </p:nvSpPr>
        <p:spPr/>
        <p:txBody>
          <a:bodyPr vert="horz"/>
          <a:lstStyle/>
          <a:p>
            <a:r>
              <a:rPr lang="en-US"/>
              <a:t>Debt Availability Forecast </a:t>
            </a:r>
            <a:r>
              <a:rPr lang="en-US" b="0"/>
              <a:t>| Base Case</a:t>
            </a:r>
          </a:p>
        </p:txBody>
      </p:sp>
      <p:sp>
        <p:nvSpPr>
          <p:cNvPr id="6" name="Rectangle 5">
            <a:extLst>
              <a:ext uri="{FF2B5EF4-FFF2-40B4-BE49-F238E27FC236}">
                <a16:creationId xmlns:a16="http://schemas.microsoft.com/office/drawing/2014/main" id="{A41C36C4-239B-549D-3977-F6D596965B9E}"/>
              </a:ext>
            </a:extLst>
          </p:cNvPr>
          <p:cNvSpPr/>
          <p:nvPr/>
        </p:nvSpPr>
        <p:spPr>
          <a:xfrm>
            <a:off x="8049768" y="1266621"/>
            <a:ext cx="365760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F18E74A3-5B83-1905-F813-AD691983473A}"/>
              </a:ext>
            </a:extLst>
          </p:cNvPr>
          <p:cNvSpPr/>
          <p:nvPr/>
        </p:nvSpPr>
        <p:spPr>
          <a:xfrm>
            <a:off x="8049768" y="1540941"/>
            <a:ext cx="3657600" cy="4754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We project to project to be in compliance </a:t>
            </a:r>
            <a:r>
              <a:rPr lang="en-US" sz="1400" b="1">
                <a:solidFill>
                  <a:schemeClr val="tx1"/>
                </a:solidFill>
                <a:latin typeface="Gilroy" panose="00000500000000000000"/>
                <a:ea typeface="Lato" panose="020F0502020204030203" pitchFamily="34" charset="0"/>
                <a:cs typeface="Lato" panose="020F0502020204030203" pitchFamily="34" charset="0"/>
              </a:rPr>
              <a:t>with the DSCR covenant in all quarters </a:t>
            </a:r>
            <a:r>
              <a:rPr lang="en-US" sz="1400">
                <a:solidFill>
                  <a:schemeClr val="tx1"/>
                </a:solidFill>
                <a:latin typeface="Gilroy" panose="00000500000000000000"/>
                <a:ea typeface="Lato" panose="020F0502020204030203" pitchFamily="34" charset="0"/>
                <a:cs typeface="Lato" panose="020F0502020204030203" pitchFamily="34" charset="0"/>
              </a:rPr>
              <a:t>with no dispositions in the base case scenario</a:t>
            </a: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This assumes that we</a:t>
            </a:r>
            <a:r>
              <a:rPr lang="en-US" sz="1400" b="1">
                <a:solidFill>
                  <a:schemeClr val="tx1"/>
                </a:solidFill>
                <a:latin typeface="Gilroy" panose="00000500000000000000"/>
                <a:ea typeface="Lato" panose="020F0502020204030203" pitchFamily="34" charset="0"/>
                <a:cs typeface="Lato" panose="020F0502020204030203" pitchFamily="34" charset="0"/>
              </a:rPr>
              <a:t> freeze distributions starting next quarter </a:t>
            </a:r>
            <a:r>
              <a:rPr lang="en-US" sz="1400">
                <a:solidFill>
                  <a:schemeClr val="tx1"/>
                </a:solidFill>
                <a:latin typeface="Gilroy" panose="00000500000000000000"/>
                <a:ea typeface="Lato" panose="020F0502020204030203" pitchFamily="34" charset="0"/>
                <a:cs typeface="Lato" panose="020F0502020204030203" pitchFamily="34" charset="0"/>
              </a:rPr>
              <a:t>until Q2 2026</a:t>
            </a:r>
            <a:endParaRPr lang="en-US" sz="14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endParaRPr lang="en-US" sz="14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Assumes that all assets not sold and not in the Apollo pool are included in the credit facility calculation.  The pending Apollo asset swap is reflected here</a:t>
            </a: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a:spcBef>
                <a:spcPts val="600"/>
              </a:spcBef>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The graphs to the left use the </a:t>
            </a:r>
            <a:r>
              <a:rPr lang="en-US" sz="1400" b="1">
                <a:solidFill>
                  <a:schemeClr val="tx1"/>
                </a:solidFill>
                <a:latin typeface="Gilroy" panose="00000500000000000000"/>
                <a:ea typeface="Lato" panose="020F0502020204030203" pitchFamily="34" charset="0"/>
                <a:cs typeface="Lato" panose="020F0502020204030203" pitchFamily="34" charset="0"/>
              </a:rPr>
              <a:t>current 4.4% 10Y Treasury forward curve as 4/21/2025 </a:t>
            </a:r>
            <a:endParaRPr lang="en-US" sz="14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p:txBody>
      </p:sp>
      <p:grpSp>
        <p:nvGrpSpPr>
          <p:cNvPr id="21" name="Group 20">
            <a:extLst>
              <a:ext uri="{FF2B5EF4-FFF2-40B4-BE49-F238E27FC236}">
                <a16:creationId xmlns:a16="http://schemas.microsoft.com/office/drawing/2014/main" id="{136D465B-88CF-3923-E4AD-94426E9A7DCE}"/>
              </a:ext>
            </a:extLst>
          </p:cNvPr>
          <p:cNvGrpSpPr/>
          <p:nvPr/>
        </p:nvGrpSpPr>
        <p:grpSpPr>
          <a:xfrm>
            <a:off x="7461705" y="3598341"/>
            <a:ext cx="468989" cy="457200"/>
            <a:chOff x="9083709" y="2630560"/>
            <a:chExt cx="594360" cy="594359"/>
          </a:xfrm>
        </p:grpSpPr>
        <p:sp>
          <p:nvSpPr>
            <p:cNvPr id="22" name="Oval 21">
              <a:extLst>
                <a:ext uri="{FF2B5EF4-FFF2-40B4-BE49-F238E27FC236}">
                  <a16:creationId xmlns:a16="http://schemas.microsoft.com/office/drawing/2014/main" id="{5017C336-726A-05FB-A5BF-32A522EF39E6}"/>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hevron 22">
              <a:extLst>
                <a:ext uri="{FF2B5EF4-FFF2-40B4-BE49-F238E27FC236}">
                  <a16:creationId xmlns:a16="http://schemas.microsoft.com/office/drawing/2014/main" id="{90602BC6-419B-6A74-013D-72ED3717C3CC}"/>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7EE84144-3366-03EB-000C-7566E56ABF60}"/>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Rectangle 2">
            <a:extLst>
              <a:ext uri="{FF2B5EF4-FFF2-40B4-BE49-F238E27FC236}">
                <a16:creationId xmlns:a16="http://schemas.microsoft.com/office/drawing/2014/main" id="{581122E0-6630-DF35-ED34-234C50E1C983}"/>
              </a:ext>
            </a:extLst>
          </p:cNvPr>
          <p:cNvSpPr/>
          <p:nvPr/>
        </p:nvSpPr>
        <p:spPr>
          <a:xfrm>
            <a:off x="4953000" y="0"/>
            <a:ext cx="2286000" cy="36576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rPr>
              <a:t>No Dispos</a:t>
            </a:r>
          </a:p>
        </p:txBody>
      </p:sp>
      <p:graphicFrame>
        <p:nvGraphicFramePr>
          <p:cNvPr id="7" name="Chart 6">
            <a:extLst>
              <a:ext uri="{FF2B5EF4-FFF2-40B4-BE49-F238E27FC236}">
                <a16:creationId xmlns:a16="http://schemas.microsoft.com/office/drawing/2014/main" id="{00000000-0008-0000-0400-000002000000}"/>
              </a:ext>
            </a:extLst>
          </p:cNvPr>
          <p:cNvGraphicFramePr>
            <a:graphicFrameLocks/>
          </p:cNvGraphicFramePr>
          <p:nvPr>
            <p:extLst>
              <p:ext uri="{D42A27DB-BD31-4B8C-83A1-F6EECF244321}">
                <p14:modId xmlns:p14="http://schemas.microsoft.com/office/powerpoint/2010/main" val="2213845467"/>
              </p:ext>
            </p:extLst>
          </p:nvPr>
        </p:nvGraphicFramePr>
        <p:xfrm>
          <a:off x="607486" y="1260384"/>
          <a:ext cx="7323208" cy="26060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00000000-0008-0000-0400-000004000000}"/>
              </a:ext>
            </a:extLst>
          </p:cNvPr>
          <p:cNvGraphicFramePr>
            <a:graphicFrameLocks/>
          </p:cNvGraphicFramePr>
          <p:nvPr>
            <p:extLst>
              <p:ext uri="{D42A27DB-BD31-4B8C-83A1-F6EECF244321}">
                <p14:modId xmlns:p14="http://schemas.microsoft.com/office/powerpoint/2010/main" val="1920958262"/>
              </p:ext>
            </p:extLst>
          </p:nvPr>
        </p:nvGraphicFramePr>
        <p:xfrm>
          <a:off x="583843" y="4117134"/>
          <a:ext cx="7315199" cy="219456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6343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FFDF-9767-9FA3-6D0D-5CE6C0DBDACB}"/>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9CA5670-B2CD-7A03-9510-009BBB0EC6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89CA5670-B2CD-7A03-9510-009BBB0EC6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CC952637-83A0-ADC9-DDDA-7463919F0E8C}"/>
              </a:ext>
            </a:extLst>
          </p:cNvPr>
          <p:cNvSpPr>
            <a:spLocks noGrp="1"/>
          </p:cNvSpPr>
          <p:nvPr>
            <p:ph type="title"/>
          </p:nvPr>
        </p:nvSpPr>
        <p:spPr/>
        <p:txBody>
          <a:bodyPr vert="horz"/>
          <a:lstStyle/>
          <a:p>
            <a:r>
              <a:rPr lang="en-US"/>
              <a:t>Debt Availability Forecast </a:t>
            </a:r>
            <a:r>
              <a:rPr lang="en-US" b="0"/>
              <a:t>| Stress Test</a:t>
            </a:r>
          </a:p>
        </p:txBody>
      </p:sp>
      <p:sp>
        <p:nvSpPr>
          <p:cNvPr id="6" name="Rectangle 5">
            <a:extLst>
              <a:ext uri="{FF2B5EF4-FFF2-40B4-BE49-F238E27FC236}">
                <a16:creationId xmlns:a16="http://schemas.microsoft.com/office/drawing/2014/main" id="{0B133F76-4213-4439-1B90-37C0E4CB0E03}"/>
              </a:ext>
            </a:extLst>
          </p:cNvPr>
          <p:cNvSpPr/>
          <p:nvPr/>
        </p:nvSpPr>
        <p:spPr>
          <a:xfrm>
            <a:off x="8049768" y="1266621"/>
            <a:ext cx="365760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FE24385B-8123-4392-BF77-5ECE58286CC9}"/>
              </a:ext>
            </a:extLst>
          </p:cNvPr>
          <p:cNvSpPr/>
          <p:nvPr/>
        </p:nvSpPr>
        <p:spPr>
          <a:xfrm>
            <a:off x="8049768" y="1540941"/>
            <a:ext cx="3657600" cy="4754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This scenario applies </a:t>
            </a:r>
            <a:r>
              <a:rPr lang="en-US" sz="1400" b="1">
                <a:solidFill>
                  <a:schemeClr val="tx1"/>
                </a:solidFill>
                <a:latin typeface="Gilroy" panose="00000500000000000000"/>
                <a:ea typeface="Lato" panose="020F0502020204030203" pitchFamily="34" charset="0"/>
                <a:cs typeface="Lato" panose="020F0502020204030203" pitchFamily="34" charset="0"/>
              </a:rPr>
              <a:t>50bps increase to the 10Y Treasury and 5% decrease to projected NOI</a:t>
            </a:r>
            <a:endParaRPr lang="en-US" sz="14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endParaRPr lang="en-US" sz="14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In the stress test scenario, </a:t>
            </a:r>
            <a:r>
              <a:rPr lang="en-US" sz="1400" b="1">
                <a:solidFill>
                  <a:schemeClr val="tx1"/>
                </a:solidFill>
                <a:latin typeface="Gilroy" panose="00000500000000000000"/>
                <a:ea typeface="Lato" panose="020F0502020204030203" pitchFamily="34" charset="0"/>
                <a:cs typeface="Lato" panose="020F0502020204030203" pitchFamily="34" charset="0"/>
              </a:rPr>
              <a:t>we fall out of compliance in Q4 2025 through Q2 2026, </a:t>
            </a:r>
            <a:r>
              <a:rPr lang="en-US" sz="1400">
                <a:solidFill>
                  <a:schemeClr val="tx1"/>
                </a:solidFill>
                <a:latin typeface="Gilroy" panose="00000500000000000000"/>
                <a:ea typeface="Lato" panose="020F0502020204030203" pitchFamily="34" charset="0"/>
                <a:cs typeface="Lato" panose="020F0502020204030203" pitchFamily="34" charset="0"/>
              </a:rPr>
              <a:t>even when pausing distributions</a:t>
            </a:r>
          </a:p>
          <a:p>
            <a:pPr marL="171450" indent="-171450">
              <a:spcBef>
                <a:spcPts val="600"/>
              </a:spcBef>
              <a:buFont typeface="Arial" panose="020B0604020202020204" pitchFamily="34" charset="0"/>
              <a:buChar char="•"/>
            </a:pPr>
            <a:endParaRPr lang="en-US" sz="1400" b="1">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Assumes that all assets not sold and not in the Apollo pool are included in the credit facility calculation.  The pending Apollo asset swap is reflected here</a:t>
            </a: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The graphs to the left use the </a:t>
            </a:r>
            <a:r>
              <a:rPr lang="en-US" sz="1400" b="1">
                <a:solidFill>
                  <a:schemeClr val="tx1"/>
                </a:solidFill>
                <a:latin typeface="Gilroy" panose="00000500000000000000"/>
                <a:ea typeface="Lato" panose="020F0502020204030203" pitchFamily="34" charset="0"/>
                <a:cs typeface="Lato" panose="020F0502020204030203" pitchFamily="34" charset="0"/>
              </a:rPr>
              <a:t>current 4.4% 10Y Treasury forward curve as 4/21/2025 </a:t>
            </a:r>
            <a:r>
              <a:rPr lang="en-US" sz="1400">
                <a:solidFill>
                  <a:schemeClr val="tx1"/>
                </a:solidFill>
                <a:latin typeface="Gilroy" panose="00000500000000000000"/>
                <a:ea typeface="Lato" panose="020F0502020204030203" pitchFamily="34" charset="0"/>
                <a:cs typeface="Lato" panose="020F0502020204030203" pitchFamily="34" charset="0"/>
              </a:rPr>
              <a:t>per our 50bps stress test methodology</a:t>
            </a:r>
            <a:endParaRPr lang="en-US" sz="1400" b="1">
              <a:solidFill>
                <a:schemeClr val="tx1"/>
              </a:solidFill>
              <a:latin typeface="Gilroy" panose="00000500000000000000"/>
              <a:ea typeface="Lato" panose="020F0502020204030203" pitchFamily="34" charset="0"/>
              <a:cs typeface="Lato" panose="020F0502020204030203" pitchFamily="34" charset="0"/>
            </a:endParaRPr>
          </a:p>
        </p:txBody>
      </p:sp>
      <p:grpSp>
        <p:nvGrpSpPr>
          <p:cNvPr id="21" name="Group 20">
            <a:extLst>
              <a:ext uri="{FF2B5EF4-FFF2-40B4-BE49-F238E27FC236}">
                <a16:creationId xmlns:a16="http://schemas.microsoft.com/office/drawing/2014/main" id="{848846EF-2B3D-462A-AD75-1B3CBD5901A3}"/>
              </a:ext>
            </a:extLst>
          </p:cNvPr>
          <p:cNvGrpSpPr/>
          <p:nvPr/>
        </p:nvGrpSpPr>
        <p:grpSpPr>
          <a:xfrm>
            <a:off x="7461705" y="3598341"/>
            <a:ext cx="468989" cy="457200"/>
            <a:chOff x="9083709" y="2630560"/>
            <a:chExt cx="594360" cy="594359"/>
          </a:xfrm>
        </p:grpSpPr>
        <p:sp>
          <p:nvSpPr>
            <p:cNvPr id="22" name="Oval 21">
              <a:extLst>
                <a:ext uri="{FF2B5EF4-FFF2-40B4-BE49-F238E27FC236}">
                  <a16:creationId xmlns:a16="http://schemas.microsoft.com/office/drawing/2014/main" id="{C8405441-4B5B-12A1-72BB-BC7E855E2772}"/>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hevron 22">
              <a:extLst>
                <a:ext uri="{FF2B5EF4-FFF2-40B4-BE49-F238E27FC236}">
                  <a16:creationId xmlns:a16="http://schemas.microsoft.com/office/drawing/2014/main" id="{E62289A8-D2FB-4DEE-9FBB-8ED63E67A3CC}"/>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D7DCAA48-17E4-3894-0529-A10AFBE0C854}"/>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Rectangle 2">
            <a:extLst>
              <a:ext uri="{FF2B5EF4-FFF2-40B4-BE49-F238E27FC236}">
                <a16:creationId xmlns:a16="http://schemas.microsoft.com/office/drawing/2014/main" id="{F96C94A6-CF05-E0F6-0990-574B4EF16263}"/>
              </a:ext>
            </a:extLst>
          </p:cNvPr>
          <p:cNvSpPr/>
          <p:nvPr/>
        </p:nvSpPr>
        <p:spPr>
          <a:xfrm>
            <a:off x="4953000" y="0"/>
            <a:ext cx="2286000" cy="36576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rPr>
              <a:t>No Dispos</a:t>
            </a:r>
          </a:p>
        </p:txBody>
      </p:sp>
      <p:graphicFrame>
        <p:nvGraphicFramePr>
          <p:cNvPr id="9" name="Chart 8">
            <a:extLst>
              <a:ext uri="{FF2B5EF4-FFF2-40B4-BE49-F238E27FC236}">
                <a16:creationId xmlns:a16="http://schemas.microsoft.com/office/drawing/2014/main" id="{00000000-0008-0000-0400-000016000000}"/>
              </a:ext>
            </a:extLst>
          </p:cNvPr>
          <p:cNvGraphicFramePr>
            <a:graphicFrameLocks/>
          </p:cNvGraphicFramePr>
          <p:nvPr>
            <p:extLst>
              <p:ext uri="{D42A27DB-BD31-4B8C-83A1-F6EECF244321}">
                <p14:modId xmlns:p14="http://schemas.microsoft.com/office/powerpoint/2010/main" val="3434863764"/>
              </p:ext>
            </p:extLst>
          </p:nvPr>
        </p:nvGraphicFramePr>
        <p:xfrm>
          <a:off x="508582" y="1279154"/>
          <a:ext cx="7315198" cy="26060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00000000-0008-0000-0400-000006000000}"/>
              </a:ext>
            </a:extLst>
          </p:cNvPr>
          <p:cNvGraphicFramePr>
            <a:graphicFrameLocks/>
          </p:cNvGraphicFramePr>
          <p:nvPr>
            <p:extLst>
              <p:ext uri="{D42A27DB-BD31-4B8C-83A1-F6EECF244321}">
                <p14:modId xmlns:p14="http://schemas.microsoft.com/office/powerpoint/2010/main" val="2799413607"/>
              </p:ext>
            </p:extLst>
          </p:nvPr>
        </p:nvGraphicFramePr>
        <p:xfrm>
          <a:off x="583843" y="4009822"/>
          <a:ext cx="7315199" cy="2286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31366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349B797-1200-86F5-5BC5-99291BE1A1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F349B797-1200-86F5-5BC5-99291BE1A1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7FB64BD-48A7-5C2B-1636-8719028AFCD7}"/>
              </a:ext>
            </a:extLst>
          </p:cNvPr>
          <p:cNvSpPr>
            <a:spLocks noGrp="1"/>
          </p:cNvSpPr>
          <p:nvPr>
            <p:ph type="title"/>
          </p:nvPr>
        </p:nvSpPr>
        <p:spPr/>
        <p:txBody>
          <a:bodyPr vert="horz"/>
          <a:lstStyle/>
          <a:p>
            <a:r>
              <a:rPr lang="en-US"/>
              <a:t>Debt Availability Forecast </a:t>
            </a:r>
            <a:r>
              <a:rPr lang="en-US" b="0"/>
              <a:t>| Base Case</a:t>
            </a:r>
          </a:p>
        </p:txBody>
      </p:sp>
      <p:sp>
        <p:nvSpPr>
          <p:cNvPr id="6" name="Rectangle 5">
            <a:extLst>
              <a:ext uri="{FF2B5EF4-FFF2-40B4-BE49-F238E27FC236}">
                <a16:creationId xmlns:a16="http://schemas.microsoft.com/office/drawing/2014/main" id="{E6886973-B100-7CA5-4A17-84D119D4B2BA}"/>
              </a:ext>
            </a:extLst>
          </p:cNvPr>
          <p:cNvSpPr/>
          <p:nvPr/>
        </p:nvSpPr>
        <p:spPr>
          <a:xfrm>
            <a:off x="8049768" y="1266621"/>
            <a:ext cx="365760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710D5CDE-3284-5667-6646-C699E39F5B62}"/>
              </a:ext>
            </a:extLst>
          </p:cNvPr>
          <p:cNvSpPr/>
          <p:nvPr/>
        </p:nvSpPr>
        <p:spPr>
          <a:xfrm>
            <a:off x="8049768" y="1540941"/>
            <a:ext cx="3657600" cy="4754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We project to be in compliance with the DSCR covenant throughout 2025 and 2026 after the </a:t>
            </a:r>
            <a:r>
              <a:rPr lang="en-US" sz="1400" b="1">
                <a:solidFill>
                  <a:schemeClr val="tx1"/>
                </a:solidFill>
                <a:latin typeface="Gilroy" panose="00000500000000000000"/>
                <a:ea typeface="Lato" panose="020F0502020204030203" pitchFamily="34" charset="0"/>
                <a:cs typeface="Lato" panose="020F0502020204030203" pitchFamily="34" charset="0"/>
              </a:rPr>
              <a:t>disposition of $68.8M of assets through out 2025</a:t>
            </a:r>
          </a:p>
          <a:p>
            <a:pPr>
              <a:spcBef>
                <a:spcPts val="600"/>
              </a:spcBef>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With the dispositions we project </a:t>
            </a:r>
            <a:r>
              <a:rPr lang="en-US" sz="1400" b="1">
                <a:solidFill>
                  <a:schemeClr val="tx1"/>
                </a:solidFill>
                <a:latin typeface="Gilroy" panose="00000500000000000000"/>
                <a:ea typeface="Lato" panose="020F0502020204030203" pitchFamily="34" charset="0"/>
                <a:cs typeface="Lato" panose="020F0502020204030203" pitchFamily="34" charset="0"/>
              </a:rPr>
              <a:t>Q4 2025 and Q1 2026 debt reserves of  $65.1M and $60.0M respectively</a:t>
            </a:r>
          </a:p>
          <a:p>
            <a:pPr marL="171450" indent="-171450">
              <a:spcBef>
                <a:spcPts val="600"/>
              </a:spcBef>
              <a:buFont typeface="Arial" panose="020B0604020202020204" pitchFamily="34" charset="0"/>
              <a:buChar char="•"/>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Assumes that all assets not sold and not in the Apollo pool are included in the credit facility calculation.  The pending Apollo asset swap is reflected here</a:t>
            </a: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endParaRPr lang="en-US" sz="1400" b="1">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The graphs to the left use the </a:t>
            </a:r>
            <a:r>
              <a:rPr lang="en-US" sz="1400" b="1">
                <a:solidFill>
                  <a:schemeClr val="tx1"/>
                </a:solidFill>
                <a:latin typeface="Gilroy" panose="00000500000000000000"/>
                <a:ea typeface="Lato" panose="020F0502020204030203" pitchFamily="34" charset="0"/>
                <a:cs typeface="Lato" panose="020F0502020204030203" pitchFamily="34" charset="0"/>
              </a:rPr>
              <a:t>current 4.4% 10Y Treasury forward curve as 4/21/2025 </a:t>
            </a:r>
            <a:endParaRPr lang="en-US" sz="1400">
              <a:solidFill>
                <a:schemeClr val="tx1"/>
              </a:solidFill>
              <a:latin typeface="Gilroy" panose="00000500000000000000"/>
              <a:ea typeface="Lato" panose="020F0502020204030203" pitchFamily="34" charset="0"/>
              <a:cs typeface="Lato" panose="020F0502020204030203" pitchFamily="34" charset="0"/>
            </a:endParaRPr>
          </a:p>
        </p:txBody>
      </p:sp>
      <p:grpSp>
        <p:nvGrpSpPr>
          <p:cNvPr id="21" name="Group 20">
            <a:extLst>
              <a:ext uri="{FF2B5EF4-FFF2-40B4-BE49-F238E27FC236}">
                <a16:creationId xmlns:a16="http://schemas.microsoft.com/office/drawing/2014/main" id="{55DDD80E-A2FA-19DD-A172-34F3156A67B8}"/>
              </a:ext>
            </a:extLst>
          </p:cNvPr>
          <p:cNvGrpSpPr/>
          <p:nvPr/>
        </p:nvGrpSpPr>
        <p:grpSpPr>
          <a:xfrm>
            <a:off x="7461705" y="3598341"/>
            <a:ext cx="468989" cy="457200"/>
            <a:chOff x="9083709" y="2630560"/>
            <a:chExt cx="594360" cy="594359"/>
          </a:xfrm>
        </p:grpSpPr>
        <p:sp>
          <p:nvSpPr>
            <p:cNvPr id="22" name="Oval 21">
              <a:extLst>
                <a:ext uri="{FF2B5EF4-FFF2-40B4-BE49-F238E27FC236}">
                  <a16:creationId xmlns:a16="http://schemas.microsoft.com/office/drawing/2014/main" id="{EC7393E0-16D0-D5EB-5947-2F910F7D3BC3}"/>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hevron 22">
              <a:extLst>
                <a:ext uri="{FF2B5EF4-FFF2-40B4-BE49-F238E27FC236}">
                  <a16:creationId xmlns:a16="http://schemas.microsoft.com/office/drawing/2014/main" id="{15028772-D8C2-AA06-8C5E-07F004387268}"/>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AD22ECF6-739E-5D7F-B088-88F520E37E60}"/>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Rectangle 1">
            <a:extLst>
              <a:ext uri="{FF2B5EF4-FFF2-40B4-BE49-F238E27FC236}">
                <a16:creationId xmlns:a16="http://schemas.microsoft.com/office/drawing/2014/main" id="{9FEC6BF8-DF99-5CA2-7359-8ABE94C108AB}"/>
              </a:ext>
            </a:extLst>
          </p:cNvPr>
          <p:cNvSpPr/>
          <p:nvPr/>
        </p:nvSpPr>
        <p:spPr>
          <a:xfrm>
            <a:off x="4953000" y="0"/>
            <a:ext cx="2286000" cy="36576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rPr>
              <a:t>With Dispos</a:t>
            </a:r>
          </a:p>
        </p:txBody>
      </p:sp>
      <p:graphicFrame>
        <p:nvGraphicFramePr>
          <p:cNvPr id="11" name="Chart 10">
            <a:extLst>
              <a:ext uri="{FF2B5EF4-FFF2-40B4-BE49-F238E27FC236}">
                <a16:creationId xmlns:a16="http://schemas.microsoft.com/office/drawing/2014/main" id="{00000000-0008-0000-0400-000002000000}"/>
              </a:ext>
            </a:extLst>
          </p:cNvPr>
          <p:cNvGraphicFramePr>
            <a:graphicFrameLocks/>
          </p:cNvGraphicFramePr>
          <p:nvPr>
            <p:extLst>
              <p:ext uri="{D42A27DB-BD31-4B8C-83A1-F6EECF244321}">
                <p14:modId xmlns:p14="http://schemas.microsoft.com/office/powerpoint/2010/main" val="1921666802"/>
              </p:ext>
            </p:extLst>
          </p:nvPr>
        </p:nvGraphicFramePr>
        <p:xfrm>
          <a:off x="762555" y="1275858"/>
          <a:ext cx="7287213" cy="26008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Chart 11">
            <a:extLst>
              <a:ext uri="{FF2B5EF4-FFF2-40B4-BE49-F238E27FC236}">
                <a16:creationId xmlns:a16="http://schemas.microsoft.com/office/drawing/2014/main" id="{00000000-0008-0000-0400-000004000000}"/>
              </a:ext>
            </a:extLst>
          </p:cNvPr>
          <p:cNvGraphicFramePr>
            <a:graphicFrameLocks/>
          </p:cNvGraphicFramePr>
          <p:nvPr>
            <p:extLst>
              <p:ext uri="{D42A27DB-BD31-4B8C-83A1-F6EECF244321}">
                <p14:modId xmlns:p14="http://schemas.microsoft.com/office/powerpoint/2010/main" val="2283963287"/>
              </p:ext>
            </p:extLst>
          </p:nvPr>
        </p:nvGraphicFramePr>
        <p:xfrm>
          <a:off x="607486" y="3959511"/>
          <a:ext cx="7442282" cy="241851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29931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79981-197C-E2AB-54E5-0DECAF45A785}"/>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8F0F8AF-D2B9-D995-C943-A723F551CC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18F0F8AF-D2B9-D995-C943-A723F551CC4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DF788DAE-6B15-2920-3873-12BE9124AC06}"/>
              </a:ext>
            </a:extLst>
          </p:cNvPr>
          <p:cNvSpPr>
            <a:spLocks noGrp="1"/>
          </p:cNvSpPr>
          <p:nvPr>
            <p:ph type="title"/>
          </p:nvPr>
        </p:nvSpPr>
        <p:spPr/>
        <p:txBody>
          <a:bodyPr vert="horz"/>
          <a:lstStyle/>
          <a:p>
            <a:r>
              <a:rPr lang="en-US"/>
              <a:t>Debt Availability Forecast </a:t>
            </a:r>
            <a:r>
              <a:rPr lang="en-US" b="0"/>
              <a:t>| Stress Test</a:t>
            </a:r>
          </a:p>
        </p:txBody>
      </p:sp>
      <p:sp>
        <p:nvSpPr>
          <p:cNvPr id="6" name="Rectangle 5">
            <a:extLst>
              <a:ext uri="{FF2B5EF4-FFF2-40B4-BE49-F238E27FC236}">
                <a16:creationId xmlns:a16="http://schemas.microsoft.com/office/drawing/2014/main" id="{D5690D2E-0C10-8371-3D8D-9378742B6CD5}"/>
              </a:ext>
            </a:extLst>
          </p:cNvPr>
          <p:cNvSpPr/>
          <p:nvPr/>
        </p:nvSpPr>
        <p:spPr>
          <a:xfrm>
            <a:off x="8049768" y="1266621"/>
            <a:ext cx="365760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9B99D281-E5CA-B997-EE5A-694EA2130AE9}"/>
              </a:ext>
            </a:extLst>
          </p:cNvPr>
          <p:cNvSpPr/>
          <p:nvPr/>
        </p:nvSpPr>
        <p:spPr>
          <a:xfrm>
            <a:off x="8049768" y="1540941"/>
            <a:ext cx="3657600" cy="4754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This scenario applies </a:t>
            </a:r>
            <a:r>
              <a:rPr lang="en-US" sz="1400" b="1">
                <a:solidFill>
                  <a:schemeClr val="tx1"/>
                </a:solidFill>
                <a:latin typeface="Gilroy" panose="00000500000000000000"/>
                <a:ea typeface="Lato" panose="020F0502020204030203" pitchFamily="34" charset="0"/>
                <a:cs typeface="Lato" panose="020F0502020204030203" pitchFamily="34" charset="0"/>
              </a:rPr>
              <a:t>50bps increase to the 10Y Treasury and 5% decrease to projected NOI</a:t>
            </a:r>
            <a:endParaRPr lang="en-US" sz="14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endParaRPr lang="en-US" sz="14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In the stress test scenario, </a:t>
            </a:r>
            <a:r>
              <a:rPr lang="en-US" sz="1400" b="1">
                <a:solidFill>
                  <a:schemeClr val="tx1"/>
                </a:solidFill>
                <a:latin typeface="Gilroy" panose="00000500000000000000"/>
                <a:ea typeface="Lato" panose="020F0502020204030203" pitchFamily="34" charset="0"/>
                <a:cs typeface="Lato" panose="020F0502020204030203" pitchFamily="34" charset="0"/>
              </a:rPr>
              <a:t>we stay in compliance with the DSCR Covenant for the remaining life of the fund</a:t>
            </a:r>
          </a:p>
          <a:p>
            <a:pPr marL="171450" indent="-171450">
              <a:spcBef>
                <a:spcPts val="600"/>
              </a:spcBef>
              <a:buFont typeface="Arial" panose="020B0604020202020204" pitchFamily="34" charset="0"/>
              <a:buChar char="•"/>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Debt reserves are projected to be at the lowest level in </a:t>
            </a:r>
            <a:r>
              <a:rPr lang="en-US" sz="1400" b="1">
                <a:solidFill>
                  <a:schemeClr val="tx1"/>
                </a:solidFill>
                <a:latin typeface="Gilroy" panose="00000500000000000000"/>
                <a:ea typeface="Lato" panose="020F0502020204030203" pitchFamily="34" charset="0"/>
                <a:cs typeface="Lato" panose="020F0502020204030203" pitchFamily="34" charset="0"/>
              </a:rPr>
              <a:t>Q1 2026 at $23.8M</a:t>
            </a:r>
          </a:p>
          <a:p>
            <a:pPr marL="171450" indent="-171450">
              <a:spcBef>
                <a:spcPts val="600"/>
              </a:spcBef>
              <a:buFont typeface="Arial" panose="020B0604020202020204" pitchFamily="34" charset="0"/>
              <a:buChar char="•"/>
            </a:pPr>
            <a:endParaRPr lang="en-US" sz="1400" b="1">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Assumes that all assets not sold and not in the Apollo pool are included in the credit facility calculation.  The pending Apollo asset swap is reflected here</a:t>
            </a: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a:spcBef>
                <a:spcPts val="600"/>
              </a:spcBef>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The graphs to the left use the </a:t>
            </a:r>
            <a:r>
              <a:rPr lang="en-US" sz="1400" b="1">
                <a:solidFill>
                  <a:schemeClr val="tx1"/>
                </a:solidFill>
                <a:latin typeface="Gilroy" panose="00000500000000000000"/>
                <a:ea typeface="Lato" panose="020F0502020204030203" pitchFamily="34" charset="0"/>
                <a:cs typeface="Lato" panose="020F0502020204030203" pitchFamily="34" charset="0"/>
              </a:rPr>
              <a:t>current 4.4% 10Y Treasury forward curve as 4/21/2025 </a:t>
            </a:r>
            <a:r>
              <a:rPr lang="en-US" sz="1400">
                <a:solidFill>
                  <a:schemeClr val="tx1"/>
                </a:solidFill>
                <a:latin typeface="Gilroy" panose="00000500000000000000"/>
                <a:ea typeface="Lato" panose="020F0502020204030203" pitchFamily="34" charset="0"/>
                <a:cs typeface="Lato" panose="020F0502020204030203" pitchFamily="34" charset="0"/>
              </a:rPr>
              <a:t>per our 50bps stress test methodology</a:t>
            </a:r>
            <a:endParaRPr lang="en-US" sz="1400" b="1">
              <a:solidFill>
                <a:schemeClr val="tx1"/>
              </a:solidFill>
              <a:latin typeface="Gilroy" panose="00000500000000000000"/>
              <a:ea typeface="Lato" panose="020F0502020204030203" pitchFamily="34" charset="0"/>
              <a:cs typeface="Lato" panose="020F0502020204030203" pitchFamily="34" charset="0"/>
            </a:endParaRPr>
          </a:p>
        </p:txBody>
      </p:sp>
      <p:grpSp>
        <p:nvGrpSpPr>
          <p:cNvPr id="21" name="Group 20">
            <a:extLst>
              <a:ext uri="{FF2B5EF4-FFF2-40B4-BE49-F238E27FC236}">
                <a16:creationId xmlns:a16="http://schemas.microsoft.com/office/drawing/2014/main" id="{6949BB8B-56F3-3E59-EF73-76AA28B4CB43}"/>
              </a:ext>
            </a:extLst>
          </p:cNvPr>
          <p:cNvGrpSpPr/>
          <p:nvPr/>
        </p:nvGrpSpPr>
        <p:grpSpPr>
          <a:xfrm>
            <a:off x="7461705" y="3598341"/>
            <a:ext cx="468989" cy="457200"/>
            <a:chOff x="9083709" y="2630560"/>
            <a:chExt cx="594360" cy="594359"/>
          </a:xfrm>
        </p:grpSpPr>
        <p:sp>
          <p:nvSpPr>
            <p:cNvPr id="22" name="Oval 21">
              <a:extLst>
                <a:ext uri="{FF2B5EF4-FFF2-40B4-BE49-F238E27FC236}">
                  <a16:creationId xmlns:a16="http://schemas.microsoft.com/office/drawing/2014/main" id="{C8211323-BE6D-C3CF-13EA-0CF4AA0BE3F3}"/>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hevron 22">
              <a:extLst>
                <a:ext uri="{FF2B5EF4-FFF2-40B4-BE49-F238E27FC236}">
                  <a16:creationId xmlns:a16="http://schemas.microsoft.com/office/drawing/2014/main" id="{44EEDBB3-AC9B-AB9A-E569-FA1E45AFD3B7}"/>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4234A06B-1E27-BC34-187D-157E06E22A4B}"/>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Rectangle 2">
            <a:extLst>
              <a:ext uri="{FF2B5EF4-FFF2-40B4-BE49-F238E27FC236}">
                <a16:creationId xmlns:a16="http://schemas.microsoft.com/office/drawing/2014/main" id="{DDAD1911-073F-B51C-FF45-992C1D5808E1}"/>
              </a:ext>
            </a:extLst>
          </p:cNvPr>
          <p:cNvSpPr/>
          <p:nvPr/>
        </p:nvSpPr>
        <p:spPr>
          <a:xfrm>
            <a:off x="4953000" y="0"/>
            <a:ext cx="2286000" cy="36576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rPr>
              <a:t>With Dispos</a:t>
            </a:r>
          </a:p>
        </p:txBody>
      </p:sp>
      <p:graphicFrame>
        <p:nvGraphicFramePr>
          <p:cNvPr id="7" name="Chart 6">
            <a:extLst>
              <a:ext uri="{FF2B5EF4-FFF2-40B4-BE49-F238E27FC236}">
                <a16:creationId xmlns:a16="http://schemas.microsoft.com/office/drawing/2014/main" id="{00000000-0008-0000-0400-000016000000}"/>
              </a:ext>
            </a:extLst>
          </p:cNvPr>
          <p:cNvGraphicFramePr>
            <a:graphicFrameLocks/>
          </p:cNvGraphicFramePr>
          <p:nvPr>
            <p:extLst>
              <p:ext uri="{D42A27DB-BD31-4B8C-83A1-F6EECF244321}">
                <p14:modId xmlns:p14="http://schemas.microsoft.com/office/powerpoint/2010/main" val="2496017217"/>
              </p:ext>
            </p:extLst>
          </p:nvPr>
        </p:nvGraphicFramePr>
        <p:xfrm>
          <a:off x="762555" y="1275857"/>
          <a:ext cx="7287213" cy="260903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00000000-0008-0000-0400-000006000000}"/>
              </a:ext>
            </a:extLst>
          </p:cNvPr>
          <p:cNvGraphicFramePr>
            <a:graphicFrameLocks/>
          </p:cNvGraphicFramePr>
          <p:nvPr>
            <p:extLst>
              <p:ext uri="{D42A27DB-BD31-4B8C-83A1-F6EECF244321}">
                <p14:modId xmlns:p14="http://schemas.microsoft.com/office/powerpoint/2010/main" val="1820271951"/>
              </p:ext>
            </p:extLst>
          </p:nvPr>
        </p:nvGraphicFramePr>
        <p:xfrm>
          <a:off x="607486" y="3957981"/>
          <a:ext cx="7442282" cy="235371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69210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A3911-D20F-5AD5-82AB-4ECB4D58657A}"/>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5E265CC-AA87-92AC-44E5-1C446710E87A}"/>
              </a:ext>
            </a:extLst>
          </p:cNvPr>
          <p:cNvGraphicFramePr>
            <a:graphicFrameLocks noChangeAspect="1"/>
          </p:cNvGraphicFramePr>
          <p:nvPr>
            <p:custDataLst>
              <p:tags r:id="rId1"/>
            </p:custDataLst>
            <p:extLst>
              <p:ext uri="{D42A27DB-BD31-4B8C-83A1-F6EECF244321}">
                <p14:modId xmlns:p14="http://schemas.microsoft.com/office/powerpoint/2010/main" val="4185939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75E265CC-AA87-92AC-44E5-1C446710E8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ECA30C77-AAA3-135F-8B1C-67B12EB4C754}"/>
              </a:ext>
            </a:extLst>
          </p:cNvPr>
          <p:cNvSpPr>
            <a:spLocks noGrp="1"/>
          </p:cNvSpPr>
          <p:nvPr>
            <p:ph type="title"/>
          </p:nvPr>
        </p:nvSpPr>
        <p:spPr/>
        <p:txBody>
          <a:bodyPr vert="horz"/>
          <a:lstStyle/>
          <a:p>
            <a:r>
              <a:rPr lang="en-US"/>
              <a:t>Debt Availability Forecast </a:t>
            </a:r>
            <a:r>
              <a:rPr lang="en-US" b="0"/>
              <a:t>| Fund Reserves</a:t>
            </a:r>
          </a:p>
        </p:txBody>
      </p:sp>
      <p:sp>
        <p:nvSpPr>
          <p:cNvPr id="14" name="Rectangle 13">
            <a:extLst>
              <a:ext uri="{FF2B5EF4-FFF2-40B4-BE49-F238E27FC236}">
                <a16:creationId xmlns:a16="http://schemas.microsoft.com/office/drawing/2014/main" id="{F1E307E9-3325-F623-640F-D3526D50DEA8}"/>
              </a:ext>
            </a:extLst>
          </p:cNvPr>
          <p:cNvSpPr/>
          <p:nvPr/>
        </p:nvSpPr>
        <p:spPr>
          <a:xfrm>
            <a:off x="762554" y="1169230"/>
            <a:ext cx="1828800" cy="681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6" name="Group 15">
            <a:extLst>
              <a:ext uri="{FF2B5EF4-FFF2-40B4-BE49-F238E27FC236}">
                <a16:creationId xmlns:a16="http://schemas.microsoft.com/office/drawing/2014/main" id="{3ECBE61A-FA5B-7763-61B7-D15656882E6A}"/>
              </a:ext>
            </a:extLst>
          </p:cNvPr>
          <p:cNvGrpSpPr/>
          <p:nvPr/>
        </p:nvGrpSpPr>
        <p:grpSpPr>
          <a:xfrm>
            <a:off x="2666999" y="1393493"/>
            <a:ext cx="457200" cy="457200"/>
            <a:chOff x="9083709" y="2630560"/>
            <a:chExt cx="594360" cy="594359"/>
          </a:xfrm>
        </p:grpSpPr>
        <p:sp>
          <p:nvSpPr>
            <p:cNvPr id="17" name="Oval 16">
              <a:extLst>
                <a:ext uri="{FF2B5EF4-FFF2-40B4-BE49-F238E27FC236}">
                  <a16:creationId xmlns:a16="http://schemas.microsoft.com/office/drawing/2014/main" id="{C592DA7F-254D-7C8C-2B04-8347548CA5A9}"/>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8" name="Arrow: Chevron 17">
              <a:extLst>
                <a:ext uri="{FF2B5EF4-FFF2-40B4-BE49-F238E27FC236}">
                  <a16:creationId xmlns:a16="http://schemas.microsoft.com/office/drawing/2014/main" id="{BFB0E446-E91C-F389-BECC-454636249EA8}"/>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9" name="Arrow: Chevron 18">
              <a:extLst>
                <a:ext uri="{FF2B5EF4-FFF2-40B4-BE49-F238E27FC236}">
                  <a16:creationId xmlns:a16="http://schemas.microsoft.com/office/drawing/2014/main" id="{16393E5A-43AD-0E8B-9AD6-7A85C84B4A5E}"/>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20" name="Rectangle 19">
            <a:extLst>
              <a:ext uri="{FF2B5EF4-FFF2-40B4-BE49-F238E27FC236}">
                <a16:creationId xmlns:a16="http://schemas.microsoft.com/office/drawing/2014/main" id="{D7F44FB7-83FC-07BA-F07A-8C92330F367B}"/>
              </a:ext>
            </a:extLst>
          </p:cNvPr>
          <p:cNvSpPr/>
          <p:nvPr/>
        </p:nvSpPr>
        <p:spPr>
          <a:xfrm>
            <a:off x="3199845" y="1164893"/>
            <a:ext cx="8171004" cy="68548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When factoring in </a:t>
            </a:r>
            <a:r>
              <a:rPr lang="en-US" sz="1200" b="1">
                <a:solidFill>
                  <a:schemeClr val="tx1"/>
                </a:solidFill>
                <a:latin typeface="Gilroy" panose="00000500000000000000"/>
                <a:ea typeface="Lato" panose="020F0502020204030203" pitchFamily="34" charset="0"/>
                <a:cs typeface="Lato" panose="020F0502020204030203" pitchFamily="34" charset="0"/>
              </a:rPr>
              <a:t>$2.7M of Net Current Assets, </a:t>
            </a:r>
            <a:r>
              <a:rPr lang="en-US" sz="1200">
                <a:solidFill>
                  <a:schemeClr val="tx1"/>
                </a:solidFill>
                <a:latin typeface="Gilroy" panose="00000500000000000000"/>
                <a:ea typeface="Lato" panose="020F0502020204030203" pitchFamily="34" charset="0"/>
                <a:cs typeface="Lato" panose="020F0502020204030203" pitchFamily="34" charset="0"/>
              </a:rPr>
              <a:t>the total Fund Reserves reach a stress case </a:t>
            </a:r>
            <a:r>
              <a:rPr lang="en-US" sz="1200" b="1">
                <a:solidFill>
                  <a:schemeClr val="tx1"/>
                </a:solidFill>
                <a:latin typeface="Gilroy" panose="00000500000000000000"/>
                <a:ea typeface="Lato" panose="020F0502020204030203" pitchFamily="34" charset="0"/>
                <a:cs typeface="Lato" panose="020F0502020204030203" pitchFamily="34" charset="0"/>
              </a:rPr>
              <a:t>minimum of $26.5M in Q1 2026</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 addition, reserves are </a:t>
            </a:r>
            <a:r>
              <a:rPr lang="en-US" sz="1200" b="1">
                <a:solidFill>
                  <a:schemeClr val="tx1"/>
                </a:solidFill>
                <a:latin typeface="Gilroy" panose="00000500000000000000"/>
                <a:ea typeface="Lato" panose="020F0502020204030203" pitchFamily="34" charset="0"/>
                <a:cs typeface="Lato" panose="020F0502020204030203" pitchFamily="34" charset="0"/>
              </a:rPr>
              <a:t>boosted by $43.5M from the planned asset dispositions </a:t>
            </a:r>
            <a:r>
              <a:rPr lang="en-US" sz="1200">
                <a:solidFill>
                  <a:schemeClr val="tx1"/>
                </a:solidFill>
                <a:latin typeface="Gilroy" panose="00000500000000000000"/>
                <a:ea typeface="Lato" panose="020F0502020204030203" pitchFamily="34" charset="0"/>
                <a:cs typeface="Lato" panose="020F0502020204030203" pitchFamily="34" charset="0"/>
              </a:rPr>
              <a:t>throughout 2025</a:t>
            </a:r>
          </a:p>
        </p:txBody>
      </p:sp>
      <p:graphicFrame>
        <p:nvGraphicFramePr>
          <p:cNvPr id="5" name="Chart 4">
            <a:extLst>
              <a:ext uri="{FF2B5EF4-FFF2-40B4-BE49-F238E27FC236}">
                <a16:creationId xmlns:a16="http://schemas.microsoft.com/office/drawing/2014/main" id="{171AFE44-DE55-4072-8203-F243E02999B2}"/>
              </a:ext>
            </a:extLst>
          </p:cNvPr>
          <p:cNvGraphicFramePr>
            <a:graphicFrameLocks/>
          </p:cNvGraphicFramePr>
          <p:nvPr>
            <p:extLst>
              <p:ext uri="{D42A27DB-BD31-4B8C-83A1-F6EECF244321}">
                <p14:modId xmlns:p14="http://schemas.microsoft.com/office/powerpoint/2010/main" val="180101348"/>
              </p:ext>
            </p:extLst>
          </p:nvPr>
        </p:nvGraphicFramePr>
        <p:xfrm>
          <a:off x="699801" y="2236661"/>
          <a:ext cx="10671048" cy="4206240"/>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angle 6">
            <a:extLst>
              <a:ext uri="{FF2B5EF4-FFF2-40B4-BE49-F238E27FC236}">
                <a16:creationId xmlns:a16="http://schemas.microsoft.com/office/drawing/2014/main" id="{C69FD568-896B-9A76-8496-3D9BC763379A}"/>
              </a:ext>
            </a:extLst>
          </p:cNvPr>
          <p:cNvSpPr/>
          <p:nvPr/>
        </p:nvSpPr>
        <p:spPr>
          <a:xfrm>
            <a:off x="4953000" y="0"/>
            <a:ext cx="2286000" cy="36576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rPr>
              <a:t>With Dispos</a:t>
            </a:r>
          </a:p>
        </p:txBody>
      </p:sp>
    </p:spTree>
    <p:extLst>
      <p:ext uri="{BB962C8B-B14F-4D97-AF65-F5344CB8AC3E}">
        <p14:creationId xmlns:p14="http://schemas.microsoft.com/office/powerpoint/2010/main" val="1573683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3DDBA-1146-8E07-E247-5623E83069CF}"/>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4541086-7087-350D-F359-A5714ACDD0F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3D9A4AA-C355-EE49-039E-DAA819CCDE6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4F6301AB-6A03-2F2A-8FCF-53D325C504D4}"/>
              </a:ext>
            </a:extLst>
          </p:cNvPr>
          <p:cNvSpPr>
            <a:spLocks noGrp="1"/>
          </p:cNvSpPr>
          <p:nvPr>
            <p:ph idx="1"/>
          </p:nvPr>
        </p:nvSpPr>
        <p:spPr/>
        <p:txBody>
          <a:bodyPr>
            <a:normAutofit/>
          </a:bodyPr>
          <a:lstStyle/>
          <a:p>
            <a:r>
              <a:rPr lang="en-US" sz="3600"/>
              <a:t>Refi IRR Deep Dive</a:t>
            </a:r>
          </a:p>
        </p:txBody>
      </p:sp>
    </p:spTree>
    <p:extLst>
      <p:ext uri="{BB962C8B-B14F-4D97-AF65-F5344CB8AC3E}">
        <p14:creationId xmlns:p14="http://schemas.microsoft.com/office/powerpoint/2010/main" val="2973953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80993-B91F-F137-F6D0-CDD738FB76C8}"/>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94EB77E-494E-BF30-08AD-E5A6BCCDCE87}"/>
              </a:ext>
            </a:extLst>
          </p:cNvPr>
          <p:cNvGraphicFramePr>
            <a:graphicFrameLocks noChangeAspect="1"/>
          </p:cNvGraphicFramePr>
          <p:nvPr>
            <p:custDataLst>
              <p:tags r:id="rId1"/>
            </p:custDataLst>
            <p:extLst>
              <p:ext uri="{D42A27DB-BD31-4B8C-83A1-F6EECF244321}">
                <p14:modId xmlns:p14="http://schemas.microsoft.com/office/powerpoint/2010/main" val="1757798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594EB77E-494E-BF30-08AD-E5A6BCCDCE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8FA6D662-3C9A-28A9-E86E-A0CE78E97D69}"/>
              </a:ext>
            </a:extLst>
          </p:cNvPr>
          <p:cNvSpPr>
            <a:spLocks noGrp="1"/>
          </p:cNvSpPr>
          <p:nvPr>
            <p:ph type="title"/>
          </p:nvPr>
        </p:nvSpPr>
        <p:spPr/>
        <p:txBody>
          <a:bodyPr vert="horz"/>
          <a:lstStyle/>
          <a:p>
            <a:r>
              <a:rPr lang="en-US"/>
              <a:t>Refi Impact Analysis </a:t>
            </a:r>
            <a:r>
              <a:rPr lang="en-US" b="0"/>
              <a:t>| Incremental Cashflow</a:t>
            </a:r>
          </a:p>
        </p:txBody>
      </p:sp>
      <p:sp>
        <p:nvSpPr>
          <p:cNvPr id="14" name="Rectangle 13">
            <a:extLst>
              <a:ext uri="{FF2B5EF4-FFF2-40B4-BE49-F238E27FC236}">
                <a16:creationId xmlns:a16="http://schemas.microsoft.com/office/drawing/2014/main" id="{1C640401-F62E-7BCC-2121-C26386805293}"/>
              </a:ext>
            </a:extLst>
          </p:cNvPr>
          <p:cNvSpPr/>
          <p:nvPr/>
        </p:nvSpPr>
        <p:spPr>
          <a:xfrm>
            <a:off x="762554" y="1169229"/>
            <a:ext cx="1828800" cy="13606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6" name="Group 15">
            <a:extLst>
              <a:ext uri="{FF2B5EF4-FFF2-40B4-BE49-F238E27FC236}">
                <a16:creationId xmlns:a16="http://schemas.microsoft.com/office/drawing/2014/main" id="{89DA2476-3D91-4B1D-A4A9-1E88E9AFF6EF}"/>
              </a:ext>
            </a:extLst>
          </p:cNvPr>
          <p:cNvGrpSpPr/>
          <p:nvPr/>
        </p:nvGrpSpPr>
        <p:grpSpPr>
          <a:xfrm>
            <a:off x="2666999" y="1618765"/>
            <a:ext cx="457200" cy="457200"/>
            <a:chOff x="9083709" y="2630560"/>
            <a:chExt cx="594360" cy="594359"/>
          </a:xfrm>
        </p:grpSpPr>
        <p:sp>
          <p:nvSpPr>
            <p:cNvPr id="17" name="Oval 16">
              <a:extLst>
                <a:ext uri="{FF2B5EF4-FFF2-40B4-BE49-F238E27FC236}">
                  <a16:creationId xmlns:a16="http://schemas.microsoft.com/office/drawing/2014/main" id="{49CFC9A1-B741-A224-6767-987ABD8FED43}"/>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8" name="Arrow: Chevron 17">
              <a:extLst>
                <a:ext uri="{FF2B5EF4-FFF2-40B4-BE49-F238E27FC236}">
                  <a16:creationId xmlns:a16="http://schemas.microsoft.com/office/drawing/2014/main" id="{6407B5C9-6788-37B3-6829-46F4D2A59915}"/>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9" name="Arrow: Chevron 18">
              <a:extLst>
                <a:ext uri="{FF2B5EF4-FFF2-40B4-BE49-F238E27FC236}">
                  <a16:creationId xmlns:a16="http://schemas.microsoft.com/office/drawing/2014/main" id="{BEBE077C-33D3-1F9F-4466-DC4FF22139E7}"/>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20" name="Rectangle 19">
            <a:extLst>
              <a:ext uri="{FF2B5EF4-FFF2-40B4-BE49-F238E27FC236}">
                <a16:creationId xmlns:a16="http://schemas.microsoft.com/office/drawing/2014/main" id="{38183998-0A31-EBAE-1AA8-4B584F33642E}"/>
              </a:ext>
            </a:extLst>
          </p:cNvPr>
          <p:cNvSpPr/>
          <p:nvPr/>
        </p:nvSpPr>
        <p:spPr>
          <a:xfrm>
            <a:off x="3199845" y="1164892"/>
            <a:ext cx="8171004" cy="136494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Without refi, we can maintain average $5.5M distributions per quarter, or $22M per year</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refi has $10M closing costs plus additional $35M interest expense</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cost of the $230M upfront distribution is $22M per year, or 9.7% return.  Since the fund is at 10.6% IRR, the benefit of refi is only 0.9% for 2.5 of 7 years, or 20bps on IRR</a:t>
            </a:r>
          </a:p>
        </p:txBody>
      </p:sp>
      <p:graphicFrame>
        <p:nvGraphicFramePr>
          <p:cNvPr id="5" name="Chart 4">
            <a:extLst>
              <a:ext uri="{FF2B5EF4-FFF2-40B4-BE49-F238E27FC236}">
                <a16:creationId xmlns:a16="http://schemas.microsoft.com/office/drawing/2014/main" id="{F8632985-90CE-1F9B-E67B-DFB034D2F1CA}"/>
              </a:ext>
            </a:extLst>
          </p:cNvPr>
          <p:cNvGraphicFramePr>
            <a:graphicFrameLocks/>
          </p:cNvGraphicFramePr>
          <p:nvPr>
            <p:extLst>
              <p:ext uri="{D42A27DB-BD31-4B8C-83A1-F6EECF244321}">
                <p14:modId xmlns:p14="http://schemas.microsoft.com/office/powerpoint/2010/main" val="3672027749"/>
              </p:ext>
            </p:extLst>
          </p:nvPr>
        </p:nvGraphicFramePr>
        <p:xfrm>
          <a:off x="810768" y="2786578"/>
          <a:ext cx="9930384" cy="352511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24692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963CEC8-F777-3FAA-599D-0C6BD3A8E4BC}"/>
              </a:ext>
            </a:extLst>
          </p:cNvPr>
          <p:cNvGraphicFramePr>
            <a:graphicFrameLocks noChangeAspect="1"/>
          </p:cNvGraphicFramePr>
          <p:nvPr>
            <p:custDataLst>
              <p:tags r:id="rId1"/>
            </p:custDataLst>
            <p:extLst>
              <p:ext uri="{D42A27DB-BD31-4B8C-83A1-F6EECF244321}">
                <p14:modId xmlns:p14="http://schemas.microsoft.com/office/powerpoint/2010/main" val="202482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7" name="think-cell data - do not delete" hidden="1">
                        <a:extLst>
                          <a:ext uri="{FF2B5EF4-FFF2-40B4-BE49-F238E27FC236}">
                            <a16:creationId xmlns:a16="http://schemas.microsoft.com/office/drawing/2014/main" id="{5963CEC8-F777-3FAA-599D-0C6BD3A8E4B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lstStyle/>
          <a:p>
            <a:r>
              <a:rPr lang="en-US"/>
              <a:t>Apollo Refi </a:t>
            </a:r>
            <a:r>
              <a:rPr lang="en-US" b="0"/>
              <a:t>| Debt Yield Covenant Analysis</a:t>
            </a:r>
          </a:p>
        </p:txBody>
      </p:sp>
      <p:sp>
        <p:nvSpPr>
          <p:cNvPr id="10" name="Rectangle 9">
            <a:extLst>
              <a:ext uri="{FF2B5EF4-FFF2-40B4-BE49-F238E27FC236}">
                <a16:creationId xmlns:a16="http://schemas.microsoft.com/office/drawing/2014/main" id="{268C2F9F-E73F-AAAD-8CAB-93FE53B19AA2}"/>
              </a:ext>
            </a:extLst>
          </p:cNvPr>
          <p:cNvSpPr/>
          <p:nvPr/>
        </p:nvSpPr>
        <p:spPr>
          <a:xfrm>
            <a:off x="8049768" y="1266621"/>
            <a:ext cx="365760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1" name="Rectangle 10">
            <a:extLst>
              <a:ext uri="{FF2B5EF4-FFF2-40B4-BE49-F238E27FC236}">
                <a16:creationId xmlns:a16="http://schemas.microsoft.com/office/drawing/2014/main" id="{6E9B7715-2E7F-F387-B9FE-E083A7826BC9}"/>
              </a:ext>
            </a:extLst>
          </p:cNvPr>
          <p:cNvSpPr/>
          <p:nvPr/>
        </p:nvSpPr>
        <p:spPr>
          <a:xfrm>
            <a:off x="8049768" y="1540941"/>
            <a:ext cx="3657600" cy="4754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Apollo DY covenant was only slightly above the threshold in Q1 due to the </a:t>
            </a:r>
            <a:r>
              <a:rPr lang="en-US" sz="1400" b="1">
                <a:solidFill>
                  <a:schemeClr val="tx1"/>
                </a:solidFill>
                <a:latin typeface="Gilroy" panose="00000500000000000000"/>
                <a:ea typeface="Lato" panose="020F0502020204030203" pitchFamily="34" charset="0"/>
                <a:cs typeface="Lato" panose="020F0502020204030203" pitchFamily="34" charset="0"/>
              </a:rPr>
              <a:t>$670k write off from Spartan Equity and $190k from Ashanti Films</a:t>
            </a:r>
          </a:p>
          <a:p>
            <a:pPr>
              <a:spcBef>
                <a:spcPts val="600"/>
              </a:spcBef>
            </a:pPr>
            <a:endParaRPr lang="en-US" sz="1400" b="1">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The DY threshold steps up from an </a:t>
            </a:r>
            <a:r>
              <a:rPr lang="en-US" sz="1400" b="1">
                <a:solidFill>
                  <a:schemeClr val="tx1"/>
                </a:solidFill>
                <a:latin typeface="Gilroy" panose="00000500000000000000"/>
                <a:ea typeface="Lato" panose="020F0502020204030203" pitchFamily="34" charset="0"/>
                <a:cs typeface="Lato" panose="020F0502020204030203" pitchFamily="34" charset="0"/>
              </a:rPr>
              <a:t>8.75% to 9.00% DY in Q1 2026</a:t>
            </a:r>
          </a:p>
          <a:p>
            <a:pPr marL="171450" indent="-171450">
              <a:spcBef>
                <a:spcPts val="600"/>
              </a:spcBef>
              <a:buFont typeface="Arial" panose="020B0604020202020204" pitchFamily="34" charset="0"/>
              <a:buChar char="•"/>
            </a:pPr>
            <a:endParaRPr lang="en-US" sz="1400" b="1">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b="1">
                <a:solidFill>
                  <a:schemeClr val="tx1"/>
                </a:solidFill>
                <a:latin typeface="Gilroy" panose="00000500000000000000"/>
                <a:ea typeface="Lato" panose="020F0502020204030203" pitchFamily="34" charset="0"/>
                <a:cs typeface="Lato" panose="020F0502020204030203" pitchFamily="34" charset="0"/>
              </a:rPr>
              <a:t>DY NOI cushion is forecasted stay around $0.4M until Q1 2025 </a:t>
            </a:r>
            <a:r>
              <a:rPr lang="en-US" sz="1400">
                <a:solidFill>
                  <a:schemeClr val="tx1"/>
                </a:solidFill>
                <a:latin typeface="Gilroy" panose="00000500000000000000"/>
                <a:ea typeface="Lato" panose="020F0502020204030203" pitchFamily="34" charset="0"/>
                <a:cs typeface="Lato" panose="020F0502020204030203" pitchFamily="34" charset="0"/>
              </a:rPr>
              <a:t>when it will start to steadily increase by $0.3-$0.4M per quarter throughout 2025 </a:t>
            </a:r>
          </a:p>
        </p:txBody>
      </p:sp>
      <p:grpSp>
        <p:nvGrpSpPr>
          <p:cNvPr id="12" name="Group 11">
            <a:extLst>
              <a:ext uri="{FF2B5EF4-FFF2-40B4-BE49-F238E27FC236}">
                <a16:creationId xmlns:a16="http://schemas.microsoft.com/office/drawing/2014/main" id="{E7726919-61DD-3702-56D5-ABE8621340FA}"/>
              </a:ext>
            </a:extLst>
          </p:cNvPr>
          <p:cNvGrpSpPr/>
          <p:nvPr/>
        </p:nvGrpSpPr>
        <p:grpSpPr>
          <a:xfrm>
            <a:off x="7461705" y="3598341"/>
            <a:ext cx="468989" cy="457200"/>
            <a:chOff x="9083709" y="2630560"/>
            <a:chExt cx="594360" cy="594359"/>
          </a:xfrm>
        </p:grpSpPr>
        <p:sp>
          <p:nvSpPr>
            <p:cNvPr id="13" name="Oval 12">
              <a:extLst>
                <a:ext uri="{FF2B5EF4-FFF2-40B4-BE49-F238E27FC236}">
                  <a16:creationId xmlns:a16="http://schemas.microsoft.com/office/drawing/2014/main" id="{9D7AC1B7-79AF-C4BA-549B-B56EC21BE9E9}"/>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Chevron 13">
              <a:extLst>
                <a:ext uri="{FF2B5EF4-FFF2-40B4-BE49-F238E27FC236}">
                  <a16:creationId xmlns:a16="http://schemas.microsoft.com/office/drawing/2014/main" id="{69D0EBED-61F5-14E0-2130-957326300935}"/>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EECBDA5A-3302-1E8F-EB71-9F216274962B}"/>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4" name="Chart 3">
            <a:extLst>
              <a:ext uri="{FF2B5EF4-FFF2-40B4-BE49-F238E27FC236}">
                <a16:creationId xmlns:a16="http://schemas.microsoft.com/office/drawing/2014/main" id="{00000000-0008-0000-0400-00000D000000}"/>
              </a:ext>
            </a:extLst>
          </p:cNvPr>
          <p:cNvGraphicFramePr>
            <a:graphicFrameLocks/>
          </p:cNvGraphicFramePr>
          <p:nvPr>
            <p:extLst>
              <p:ext uri="{D42A27DB-BD31-4B8C-83A1-F6EECF244321}">
                <p14:modId xmlns:p14="http://schemas.microsoft.com/office/powerpoint/2010/main" val="164198088"/>
              </p:ext>
            </p:extLst>
          </p:nvPr>
        </p:nvGraphicFramePr>
        <p:xfrm>
          <a:off x="762555" y="1266621"/>
          <a:ext cx="6989460" cy="5029200"/>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D3993C3E-7BC4-941E-EDC7-031F631C1DB3}"/>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2075992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349B797-1200-86F5-5BC5-99291BE1A1B0}"/>
              </a:ext>
            </a:extLst>
          </p:cNvPr>
          <p:cNvGraphicFramePr>
            <a:graphicFrameLocks noChangeAspect="1"/>
          </p:cNvGraphicFramePr>
          <p:nvPr>
            <p:custDataLst>
              <p:tags r:id="rId1"/>
            </p:custDataLst>
            <p:extLst>
              <p:ext uri="{D42A27DB-BD31-4B8C-83A1-F6EECF244321}">
                <p14:modId xmlns:p14="http://schemas.microsoft.com/office/powerpoint/2010/main" val="194847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F349B797-1200-86F5-5BC5-99291BE1A1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7FB64BD-48A7-5C2B-1636-8719028AFCD7}"/>
              </a:ext>
            </a:extLst>
          </p:cNvPr>
          <p:cNvSpPr>
            <a:spLocks noGrp="1"/>
          </p:cNvSpPr>
          <p:nvPr>
            <p:ph type="title"/>
          </p:nvPr>
        </p:nvSpPr>
        <p:spPr/>
        <p:txBody>
          <a:bodyPr vert="horz"/>
          <a:lstStyle/>
          <a:p>
            <a:r>
              <a:rPr lang="en-US"/>
              <a:t>Debt Availability Forecast </a:t>
            </a:r>
            <a:r>
              <a:rPr lang="en-US" b="0"/>
              <a:t>| Previous to Current Q2 2025 Stress Test Waterfall</a:t>
            </a:r>
          </a:p>
        </p:txBody>
      </p:sp>
      <p:sp>
        <p:nvSpPr>
          <p:cNvPr id="60" name="Rectangle 59">
            <a:extLst>
              <a:ext uri="{FF2B5EF4-FFF2-40B4-BE49-F238E27FC236}">
                <a16:creationId xmlns:a16="http://schemas.microsoft.com/office/drawing/2014/main" id="{A9BEE43B-9219-B9F3-B208-949D594A541F}"/>
              </a:ext>
            </a:extLst>
          </p:cNvPr>
          <p:cNvSpPr/>
          <p:nvPr/>
        </p:nvSpPr>
        <p:spPr>
          <a:xfrm>
            <a:off x="762555" y="1171733"/>
            <a:ext cx="1828800" cy="1280160"/>
          </a:xfrm>
          <a:prstGeom prst="rect">
            <a:avLst/>
          </a:prstGeom>
          <a:solidFill>
            <a:srgbClr val="33404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Gilroy" panose="00000500000000000000"/>
                <a:cs typeface="Arial" panose="020B0604020202020204" pitchFamily="34" charset="0"/>
              </a:rPr>
              <a:t>Key Takeaways</a:t>
            </a:r>
          </a:p>
        </p:txBody>
      </p:sp>
      <p:grpSp>
        <p:nvGrpSpPr>
          <p:cNvPr id="61" name="Group 60">
            <a:extLst>
              <a:ext uri="{FF2B5EF4-FFF2-40B4-BE49-F238E27FC236}">
                <a16:creationId xmlns:a16="http://schemas.microsoft.com/office/drawing/2014/main" id="{D72DD7C0-6C07-A108-5EDB-F4D04070BA14}"/>
              </a:ext>
            </a:extLst>
          </p:cNvPr>
          <p:cNvGrpSpPr/>
          <p:nvPr/>
        </p:nvGrpSpPr>
        <p:grpSpPr>
          <a:xfrm>
            <a:off x="2639204" y="1578048"/>
            <a:ext cx="457200" cy="457200"/>
            <a:chOff x="9083708" y="2404703"/>
            <a:chExt cx="615673" cy="594359"/>
          </a:xfrm>
        </p:grpSpPr>
        <p:sp>
          <p:nvSpPr>
            <p:cNvPr id="62" name="Oval 61">
              <a:extLst>
                <a:ext uri="{FF2B5EF4-FFF2-40B4-BE49-F238E27FC236}">
                  <a16:creationId xmlns:a16="http://schemas.microsoft.com/office/drawing/2014/main" id="{662A4D6F-2E99-11F5-D173-0B0694F46C4A}"/>
                </a:ext>
              </a:extLst>
            </p:cNvPr>
            <p:cNvSpPr/>
            <p:nvPr/>
          </p:nvSpPr>
          <p:spPr>
            <a:xfrm>
              <a:off x="9083708" y="2404703"/>
              <a:ext cx="615673" cy="594359"/>
            </a:xfrm>
            <a:prstGeom prst="ellipse">
              <a:avLst/>
            </a:prstGeom>
            <a:solidFill>
              <a:srgbClr val="44546A">
                <a:lumMod val="20000"/>
                <a:lumOff val="8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roy" panose="00000500000000000000"/>
              </a:endParaRPr>
            </a:p>
          </p:txBody>
        </p:sp>
        <p:sp>
          <p:nvSpPr>
            <p:cNvPr id="63" name="Arrow: Chevron 62">
              <a:extLst>
                <a:ext uri="{FF2B5EF4-FFF2-40B4-BE49-F238E27FC236}">
                  <a16:creationId xmlns:a16="http://schemas.microsoft.com/office/drawing/2014/main" id="{6BD83A72-BF0C-ADA3-0354-8CE22F35DCE0}"/>
                </a:ext>
              </a:extLst>
            </p:cNvPr>
            <p:cNvSpPr/>
            <p:nvPr/>
          </p:nvSpPr>
          <p:spPr>
            <a:xfrm>
              <a:off x="9177306" y="2512290"/>
              <a:ext cx="274319" cy="365760"/>
            </a:xfrm>
            <a:prstGeom prst="chevron">
              <a:avLst/>
            </a:prstGeom>
            <a:solidFill>
              <a:srgbClr val="44546A"/>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sp>
          <p:nvSpPr>
            <p:cNvPr id="64" name="Arrow: Chevron 63">
              <a:extLst>
                <a:ext uri="{FF2B5EF4-FFF2-40B4-BE49-F238E27FC236}">
                  <a16:creationId xmlns:a16="http://schemas.microsoft.com/office/drawing/2014/main" id="{7DCDFFF4-E872-4924-D6B4-AAAD39A7FFF5}"/>
                </a:ext>
              </a:extLst>
            </p:cNvPr>
            <p:cNvSpPr/>
            <p:nvPr/>
          </p:nvSpPr>
          <p:spPr>
            <a:xfrm>
              <a:off x="9363637" y="2512290"/>
              <a:ext cx="274319" cy="365760"/>
            </a:xfrm>
            <a:prstGeom prst="chevron">
              <a:avLst/>
            </a:prstGeom>
            <a:solidFill>
              <a:srgbClr val="1C6C99"/>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grpSp>
      <p:sp>
        <p:nvSpPr>
          <p:cNvPr id="65" name="Rectangle 64">
            <a:extLst>
              <a:ext uri="{FF2B5EF4-FFF2-40B4-BE49-F238E27FC236}">
                <a16:creationId xmlns:a16="http://schemas.microsoft.com/office/drawing/2014/main" id="{3FCB4863-1E5D-F5BB-146E-3183DE85E982}"/>
              </a:ext>
            </a:extLst>
          </p:cNvPr>
          <p:cNvSpPr/>
          <p:nvPr/>
        </p:nvSpPr>
        <p:spPr>
          <a:xfrm>
            <a:off x="3144254" y="1166568"/>
            <a:ext cx="8229600" cy="1280160"/>
          </a:xfrm>
          <a:prstGeom prst="rect">
            <a:avLst/>
          </a:prstGeom>
          <a:solidFill>
            <a:schemeClr val="accent3">
              <a:lumMod val="20000"/>
              <a:lumOff val="80000"/>
            </a:schemeClr>
          </a:solidFill>
          <a:ln w="25400" cap="flat" cmpd="sng" algn="ctr">
            <a:noFill/>
            <a:prstDash val="solid"/>
          </a:ln>
          <a:effectLst/>
        </p:spPr>
        <p:txBody>
          <a:bodyPr rtlCol="0" anchor="ctr"/>
          <a:lstStyle/>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4 dispositions added to the model </a:t>
            </a: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(7903 </a:t>
            </a:r>
            <a:r>
              <a:rPr kumimoji="0" lang="en-US" sz="1200" i="0" u="none" strike="noStrike" kern="0" cap="none" spc="0" normalizeH="0" baseline="0" noProof="0" err="1">
                <a:ln>
                  <a:noFill/>
                </a:ln>
                <a:solidFill>
                  <a:prstClr val="black"/>
                </a:solidFill>
                <a:effectLst/>
                <a:uLnTx/>
                <a:uFillTx/>
                <a:latin typeface="Gilroy" panose="00000500000000000000"/>
                <a:cs typeface="Arial" panose="020B0604020202020204" pitchFamily="34" charset="0"/>
              </a:rPr>
              <a:t>Webbles</a:t>
            </a: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 3333 N Canal, 187 Bobrick, 225 Bobrick) for ~$20M sale proceeds created +$13M net availability boost</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Increase from $1.44M to $2.80M One-Time Income &amp; A/R 60+ adjustment, </a:t>
            </a: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creating ($12M) change to availability</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($2.8M) change to T12 stress test </a:t>
            </a: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NOI in Q2 2025 due to change from previous to new FM</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50bps increase to Treasury forward curve (from 4.1% to 4.6%)</a:t>
            </a: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 created ($18M) decrease to debt availability</a:t>
            </a:r>
          </a:p>
        </p:txBody>
      </p:sp>
      <mc:AlternateContent xmlns:mc="http://schemas.openxmlformats.org/markup-compatibility/2006" xmlns:cx4="http://schemas.microsoft.com/office/drawing/2016/5/10/chartex">
        <mc:Choice Requires="cx4">
          <p:graphicFrame>
            <p:nvGraphicFramePr>
              <p:cNvPr id="13" name="Chart 12">
                <a:extLst>
                  <a:ext uri="{FF2B5EF4-FFF2-40B4-BE49-F238E27FC236}">
                    <a16:creationId xmlns:a16="http://schemas.microsoft.com/office/drawing/2014/main" id="{AE3B26B3-D19D-408D-B6D5-4578FB6FA56B}"/>
                  </a:ext>
                </a:extLst>
              </p:cNvPr>
              <p:cNvGraphicFramePr/>
              <p:nvPr>
                <p:extLst>
                  <p:ext uri="{D42A27DB-BD31-4B8C-83A1-F6EECF244321}">
                    <p14:modId xmlns:p14="http://schemas.microsoft.com/office/powerpoint/2010/main" val="3661779153"/>
                  </p:ext>
                </p:extLst>
              </p:nvPr>
            </p:nvGraphicFramePr>
            <p:xfrm>
              <a:off x="756596" y="2563556"/>
              <a:ext cx="10607040" cy="384048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3" name="Chart 12">
                <a:extLst>
                  <a:ext uri="{FF2B5EF4-FFF2-40B4-BE49-F238E27FC236}">
                    <a16:creationId xmlns:a16="http://schemas.microsoft.com/office/drawing/2014/main" id="{AE3B26B3-D19D-408D-B6D5-4578FB6FA56B}"/>
                  </a:ext>
                </a:extLst>
              </p:cNvPr>
              <p:cNvPicPr>
                <a:picLocks noGrp="1" noRot="1" noChangeAspect="1" noMove="1" noResize="1" noEditPoints="1" noAdjustHandles="1" noChangeArrowheads="1" noChangeShapeType="1"/>
              </p:cNvPicPr>
              <p:nvPr/>
            </p:nvPicPr>
            <p:blipFill>
              <a:blip r:embed="rId7"/>
              <a:stretch>
                <a:fillRect/>
              </a:stretch>
            </p:blipFill>
            <p:spPr>
              <a:xfrm>
                <a:off x="756596" y="2563556"/>
                <a:ext cx="10607040" cy="3840480"/>
              </a:xfrm>
              <a:prstGeom prst="rect">
                <a:avLst/>
              </a:prstGeom>
            </p:spPr>
          </p:pic>
        </mc:Fallback>
      </mc:AlternateContent>
      <p:sp>
        <p:nvSpPr>
          <p:cNvPr id="3" name="TextBox 2">
            <a:extLst>
              <a:ext uri="{FF2B5EF4-FFF2-40B4-BE49-F238E27FC236}">
                <a16:creationId xmlns:a16="http://schemas.microsoft.com/office/drawing/2014/main" id="{5157BD0D-DC04-CD74-3FD2-24FC7110B478}"/>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2656537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FC6342E-956C-6757-F349-079F7C1E74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CCC39F6-8E29-9868-F821-EC69B1B44CA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FA044B9-173D-79AF-19FE-E77F4C64F801}"/>
              </a:ext>
            </a:extLst>
          </p:cNvPr>
          <p:cNvSpPr>
            <a:spLocks noGrp="1"/>
          </p:cNvSpPr>
          <p:nvPr>
            <p:ph idx="1"/>
          </p:nvPr>
        </p:nvSpPr>
        <p:spPr/>
        <p:txBody>
          <a:bodyPr>
            <a:normAutofit/>
          </a:bodyPr>
          <a:lstStyle/>
          <a:p>
            <a:r>
              <a:rPr lang="en-US" sz="3600"/>
              <a:t>Apollo Forecast</a:t>
            </a:r>
          </a:p>
        </p:txBody>
      </p:sp>
    </p:spTree>
    <p:extLst>
      <p:ext uri="{BB962C8B-B14F-4D97-AF65-F5344CB8AC3E}">
        <p14:creationId xmlns:p14="http://schemas.microsoft.com/office/powerpoint/2010/main" val="18226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9814A-9334-E195-2B29-9DDDFD4A93DD}"/>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74E0EB55-6A43-C03B-59AE-A80D6641DD95}"/>
              </a:ext>
            </a:extLst>
          </p:cNvPr>
          <p:cNvGraphicFramePr>
            <a:graphicFrameLocks noChangeAspect="1"/>
          </p:cNvGraphicFramePr>
          <p:nvPr>
            <p:custDataLst>
              <p:tags r:id="rId1"/>
            </p:custDataLst>
            <p:extLst>
              <p:ext uri="{D42A27DB-BD31-4B8C-83A1-F6EECF244321}">
                <p14:modId xmlns:p14="http://schemas.microsoft.com/office/powerpoint/2010/main" val="2611050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74E0EB55-6A43-C03B-59AE-A80D6641DD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8BE7F8D2-539F-32A6-F261-A038D9166A3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7A8ADF-014C-8902-2EAB-1AE7869028D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7265780-4E14-7671-5992-C04B623DED4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A6F10B-C15F-8BF6-F8F5-EC65E11BEFD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2374DA3-5E6B-7314-E441-BB88912AF80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27579E-C9E5-80BE-7F10-0A3458BFA33E}"/>
              </a:ext>
            </a:extLst>
          </p:cNvPr>
          <p:cNvSpPr>
            <a:spLocks noGrp="1"/>
          </p:cNvSpPr>
          <p:nvPr>
            <p:ph type="title"/>
          </p:nvPr>
        </p:nvSpPr>
        <p:spPr/>
        <p:txBody>
          <a:bodyPr vert="horz">
            <a:normAutofit/>
          </a:bodyPr>
          <a:lstStyle/>
          <a:p>
            <a:pPr algn="l" rtl="0"/>
            <a:r>
              <a:rPr lang="en-US"/>
              <a:t>Executive Summary </a:t>
            </a:r>
            <a:r>
              <a:rPr lang="en-US" b="0"/>
              <a:t>| Key Recommendations</a:t>
            </a:r>
          </a:p>
        </p:txBody>
      </p:sp>
      <p:sp>
        <p:nvSpPr>
          <p:cNvPr id="4" name="Content Placeholder 3">
            <a:extLst>
              <a:ext uri="{FF2B5EF4-FFF2-40B4-BE49-F238E27FC236}">
                <a16:creationId xmlns:a16="http://schemas.microsoft.com/office/drawing/2014/main" id="{3F7B5D3D-F455-71D8-59AC-78AC88736638}"/>
              </a:ext>
            </a:extLst>
          </p:cNvPr>
          <p:cNvSpPr>
            <a:spLocks noGrp="1"/>
          </p:cNvSpPr>
          <p:nvPr>
            <p:ph idx="1"/>
          </p:nvPr>
        </p:nvSpPr>
        <p:spPr>
          <a:xfrm>
            <a:off x="762554" y="1204892"/>
            <a:ext cx="10668969" cy="5303520"/>
          </a:xfrm>
        </p:spPr>
        <p:txBody>
          <a:bodyPr anchor="ctr">
            <a:noAutofit/>
          </a:bodyPr>
          <a:lstStyle/>
          <a:p>
            <a:pPr algn="l" rtl="0">
              <a:spcBef>
                <a:spcPts val="300"/>
              </a:spcBef>
            </a:pPr>
            <a:r>
              <a:rPr lang="en-US" sz="1600" b="1">
                <a:solidFill>
                  <a:srgbClr val="374151"/>
                </a:solidFill>
                <a:latin typeface="Gilroy" panose="00000500000000000000"/>
              </a:rPr>
              <a:t>Distributions:</a:t>
            </a:r>
          </a:p>
          <a:p>
            <a:pPr marL="571500" lvl="1" indent="-285750" algn="l" rtl="0">
              <a:spcBef>
                <a:spcPts val="300"/>
              </a:spcBef>
              <a:buFont typeface="Arial" panose="020B0604020202020204" pitchFamily="34" charset="0"/>
              <a:buChar char="•"/>
            </a:pPr>
            <a:r>
              <a:rPr lang="en-US" sz="1400">
                <a:solidFill>
                  <a:srgbClr val="374151"/>
                </a:solidFill>
                <a:latin typeface="Gilroy" panose="00000500000000000000"/>
              </a:rPr>
              <a:t>For each of the last few quarters, we have </a:t>
            </a:r>
            <a:r>
              <a:rPr lang="en-US" sz="1400" b="1">
                <a:solidFill>
                  <a:srgbClr val="374151"/>
                </a:solidFill>
                <a:latin typeface="Gilroy" panose="00000500000000000000"/>
              </a:rPr>
              <a:t>distributed $4.6M (3.7% Core FFO). </a:t>
            </a:r>
            <a:r>
              <a:rPr lang="en-US" sz="1400">
                <a:solidFill>
                  <a:srgbClr val="374151"/>
                </a:solidFill>
                <a:latin typeface="Gilroy" panose="00000500000000000000"/>
              </a:rPr>
              <a:t>Per the latest model, we expect to generate </a:t>
            </a:r>
            <a:r>
              <a:rPr lang="en-US" sz="1400" b="1">
                <a:solidFill>
                  <a:srgbClr val="374151"/>
                </a:solidFill>
                <a:latin typeface="Gilroy" panose="00000500000000000000"/>
              </a:rPr>
              <a:t>Core FFO of $4.0M (~3.2%) for the next few quarters</a:t>
            </a:r>
          </a:p>
          <a:p>
            <a:pPr marL="571500" lvl="1" indent="-285750" algn="l" rtl="0">
              <a:spcBef>
                <a:spcPts val="300"/>
              </a:spcBef>
              <a:buFont typeface="Arial" panose="020B0604020202020204" pitchFamily="34" charset="0"/>
              <a:buChar char="•"/>
            </a:pPr>
            <a:r>
              <a:rPr lang="en-US" sz="1400">
                <a:solidFill>
                  <a:srgbClr val="374151"/>
                </a:solidFill>
                <a:latin typeface="Gilroy" panose="00000500000000000000"/>
              </a:rPr>
              <a:t>The Fund can </a:t>
            </a:r>
            <a:r>
              <a:rPr lang="en-US" sz="1400" b="1">
                <a:solidFill>
                  <a:srgbClr val="374151"/>
                </a:solidFill>
                <a:latin typeface="Gilroy" panose="00000500000000000000"/>
              </a:rPr>
              <a:t>sustain distributing $4.6M in Q1, </a:t>
            </a:r>
            <a:r>
              <a:rPr lang="en-US" sz="1400">
                <a:solidFill>
                  <a:srgbClr val="374151"/>
                </a:solidFill>
                <a:latin typeface="Gilroy" panose="00000500000000000000"/>
              </a:rPr>
              <a:t>despite $3.8M Core FFO. Future distributions will be dependent upon completing dispositions and relying on capital gains</a:t>
            </a:r>
          </a:p>
          <a:p>
            <a:pPr marL="571500" lvl="1" indent="-285750" algn="l" rtl="0">
              <a:spcBef>
                <a:spcPts val="300"/>
              </a:spcBef>
              <a:buFont typeface="Arial" panose="020B0604020202020204" pitchFamily="34" charset="0"/>
              <a:buChar char="•"/>
            </a:pPr>
            <a:r>
              <a:rPr lang="en-US" sz="1400">
                <a:solidFill>
                  <a:srgbClr val="374151"/>
                </a:solidFill>
                <a:latin typeface="Gilroy" panose="00000500000000000000"/>
              </a:rPr>
              <a:t>After refi, </a:t>
            </a:r>
            <a:r>
              <a:rPr lang="en-US" sz="1400" b="1">
                <a:solidFill>
                  <a:srgbClr val="374151"/>
                </a:solidFill>
                <a:latin typeface="Gilroy" panose="00000500000000000000"/>
              </a:rPr>
              <a:t>Core FFO will drop to $2.5-3.5M for the remainder of 2025, </a:t>
            </a:r>
            <a:r>
              <a:rPr lang="en-US" sz="1400">
                <a:solidFill>
                  <a:srgbClr val="374151"/>
                </a:solidFill>
                <a:latin typeface="Gilroy" panose="00000500000000000000"/>
              </a:rPr>
              <a:t>but we will be able to distribute ~$50M of refi proceeds back to investors (subject to payout ratio)</a:t>
            </a:r>
          </a:p>
          <a:p>
            <a:pPr marL="571500" lvl="1" indent="-285750" algn="l" rtl="0">
              <a:spcBef>
                <a:spcPts val="300"/>
              </a:spcBef>
              <a:buFont typeface="Arial" panose="020B0604020202020204" pitchFamily="34" charset="0"/>
              <a:buChar char="•"/>
            </a:pPr>
            <a:r>
              <a:rPr lang="en-US" sz="1400">
                <a:solidFill>
                  <a:srgbClr val="374151"/>
                </a:solidFill>
                <a:latin typeface="Gilroy" panose="00000500000000000000"/>
              </a:rPr>
              <a:t>As of today, there were </a:t>
            </a:r>
            <a:r>
              <a:rPr lang="en-US" sz="1400" b="1">
                <a:solidFill>
                  <a:srgbClr val="374151"/>
                </a:solidFill>
                <a:latin typeface="Gilroy" panose="00000500000000000000"/>
              </a:rPr>
              <a:t>2 additional dispositions under contract for sale </a:t>
            </a:r>
            <a:r>
              <a:rPr lang="en-US" sz="1400">
                <a:solidFill>
                  <a:srgbClr val="374151"/>
                </a:solidFill>
                <a:latin typeface="Gilroy" panose="00000500000000000000"/>
              </a:rPr>
              <a:t>(420-440 Benigno (KOR Center) and 900 Kennedy) and 4 additional properties under PSA negotiation. The completion of these in Q2 is projected to generate ~$18M of proceeds which can be used to reduce the outstanding credit facility and support 3.7% distribution to investors</a:t>
            </a:r>
          </a:p>
          <a:p>
            <a:pPr algn="l" rtl="0">
              <a:spcBef>
                <a:spcPts val="300"/>
              </a:spcBef>
            </a:pPr>
            <a:endParaRPr lang="en-US" sz="14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Recap &amp; Refi Considerations:</a:t>
            </a:r>
          </a:p>
          <a:p>
            <a:pPr marL="571500" lvl="1" indent="-285750" algn="l" rtl="0">
              <a:spcBef>
                <a:spcPts val="300"/>
              </a:spcBef>
              <a:buFont typeface="Arial" panose="020B0604020202020204" pitchFamily="34" charset="0"/>
              <a:buChar char="•"/>
            </a:pPr>
            <a:r>
              <a:rPr lang="en-US" sz="1400">
                <a:solidFill>
                  <a:srgbClr val="374151"/>
                </a:solidFill>
                <a:latin typeface="Gilroy" panose="00000500000000000000"/>
              </a:rPr>
              <a:t>The Investments team is currently working with CBRE to take the Fund to market </a:t>
            </a:r>
            <a:r>
              <a:rPr lang="en-US" sz="1400" b="1">
                <a:solidFill>
                  <a:srgbClr val="374151"/>
                </a:solidFill>
                <a:latin typeface="Gilroy" panose="00000500000000000000"/>
              </a:rPr>
              <a:t>for a potential recap in 2025</a:t>
            </a:r>
          </a:p>
          <a:p>
            <a:pPr marL="571500" lvl="1" indent="-285750" algn="l" rtl="0">
              <a:spcBef>
                <a:spcPts val="300"/>
              </a:spcBef>
              <a:buFont typeface="Arial" panose="020B0604020202020204" pitchFamily="34" charset="0"/>
              <a:buChar char="•"/>
            </a:pPr>
            <a:r>
              <a:rPr lang="en-US" sz="1400">
                <a:solidFill>
                  <a:srgbClr val="374151"/>
                </a:solidFill>
                <a:latin typeface="Gilroy" panose="00000500000000000000"/>
              </a:rPr>
              <a:t>In parallel, the Finance team is also working with CBRE to explore a </a:t>
            </a:r>
            <a:r>
              <a:rPr lang="en-US" sz="1400" b="1">
                <a:solidFill>
                  <a:srgbClr val="374151"/>
                </a:solidFill>
                <a:latin typeface="Gilroy" panose="00000500000000000000"/>
              </a:rPr>
              <a:t>potential refi of the credit facility (Project Double). </a:t>
            </a:r>
            <a:r>
              <a:rPr lang="en-US" sz="1400">
                <a:solidFill>
                  <a:srgbClr val="374151"/>
                </a:solidFill>
                <a:latin typeface="Gilroy" panose="00000500000000000000"/>
              </a:rPr>
              <a:t>Full refi of the facility and a partial refi of only stabilized assets are being explored simultaneously</a:t>
            </a:r>
          </a:p>
          <a:p>
            <a:pPr marL="571500" lvl="1" indent="-285750" algn="l" rtl="0">
              <a:spcBef>
                <a:spcPts val="300"/>
              </a:spcBef>
              <a:buFont typeface="Arial" panose="020B0604020202020204" pitchFamily="34" charset="0"/>
              <a:buChar char="•"/>
            </a:pPr>
            <a:r>
              <a:rPr lang="en-US" sz="1400">
                <a:solidFill>
                  <a:srgbClr val="374151"/>
                </a:solidFill>
                <a:latin typeface="Gilroy" panose="00000500000000000000"/>
              </a:rPr>
              <a:t>If the Fund proceeds with the partial refi of only stabilized assets, the Fund will proceed with </a:t>
            </a:r>
            <a:r>
              <a:rPr lang="en-US" sz="1400" b="1">
                <a:solidFill>
                  <a:srgbClr val="374151"/>
                </a:solidFill>
                <a:latin typeface="Gilroy" panose="00000500000000000000"/>
              </a:rPr>
              <a:t>adding extensions for the facility</a:t>
            </a:r>
            <a:r>
              <a:rPr lang="en-US" sz="1400">
                <a:solidFill>
                  <a:srgbClr val="374151"/>
                </a:solidFill>
                <a:latin typeface="Gilroy" panose="00000500000000000000"/>
              </a:rPr>
              <a:t>, which will remain in place for </a:t>
            </a:r>
            <a:r>
              <a:rPr lang="en-US" sz="1400" err="1">
                <a:solidFill>
                  <a:srgbClr val="374151"/>
                </a:solidFill>
                <a:latin typeface="Gilroy" panose="00000500000000000000"/>
              </a:rPr>
              <a:t>unstabilized</a:t>
            </a:r>
            <a:r>
              <a:rPr lang="en-US" sz="1400">
                <a:solidFill>
                  <a:srgbClr val="374151"/>
                </a:solidFill>
                <a:latin typeface="Gilroy" panose="00000500000000000000"/>
              </a:rPr>
              <a:t> assets</a:t>
            </a:r>
          </a:p>
        </p:txBody>
      </p:sp>
    </p:spTree>
    <p:extLst>
      <p:ext uri="{BB962C8B-B14F-4D97-AF65-F5344CB8AC3E}">
        <p14:creationId xmlns:p14="http://schemas.microsoft.com/office/powerpoint/2010/main" val="1188269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DE0B68-E50A-6B08-1172-C31324452A3D}"/>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FA4F92E-12FA-6439-BFB4-741E5616639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6689A10-B756-58D2-68AC-3B40AA26FFE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F63A36-1F45-17A7-EF5B-9B860D166281}"/>
              </a:ext>
            </a:extLst>
          </p:cNvPr>
          <p:cNvSpPr>
            <a:spLocks noGrp="1"/>
          </p:cNvSpPr>
          <p:nvPr>
            <p:ph type="title"/>
          </p:nvPr>
        </p:nvSpPr>
        <p:spPr/>
        <p:txBody>
          <a:bodyPr/>
          <a:lstStyle/>
          <a:p>
            <a:r>
              <a:rPr lang="en-US"/>
              <a:t>Apollo Forecast </a:t>
            </a:r>
            <a:r>
              <a:rPr lang="en-US" b="0"/>
              <a:t>| Yield on Cost Trends</a:t>
            </a:r>
          </a:p>
        </p:txBody>
      </p:sp>
      <p:sp>
        <p:nvSpPr>
          <p:cNvPr id="8" name="Rectangle 7">
            <a:extLst>
              <a:ext uri="{FF2B5EF4-FFF2-40B4-BE49-F238E27FC236}">
                <a16:creationId xmlns:a16="http://schemas.microsoft.com/office/drawing/2014/main" id="{861AF7C6-6F6D-6686-D0D8-7ED084C21DD0}"/>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0" name="Group 9">
            <a:extLst>
              <a:ext uri="{FF2B5EF4-FFF2-40B4-BE49-F238E27FC236}">
                <a16:creationId xmlns:a16="http://schemas.microsoft.com/office/drawing/2014/main" id="{4C529968-302E-1EEB-235D-62E21C8CBCE9}"/>
              </a:ext>
            </a:extLst>
          </p:cNvPr>
          <p:cNvGrpSpPr/>
          <p:nvPr/>
        </p:nvGrpSpPr>
        <p:grpSpPr>
          <a:xfrm>
            <a:off x="2667657" y="1391221"/>
            <a:ext cx="468989" cy="457200"/>
            <a:chOff x="9083709" y="2630560"/>
            <a:chExt cx="594360" cy="594359"/>
          </a:xfrm>
        </p:grpSpPr>
        <p:sp>
          <p:nvSpPr>
            <p:cNvPr id="13" name="Oval 12">
              <a:extLst>
                <a:ext uri="{FF2B5EF4-FFF2-40B4-BE49-F238E27FC236}">
                  <a16:creationId xmlns:a16="http://schemas.microsoft.com/office/drawing/2014/main" id="{6F75189B-E916-1905-AE82-EDD2ACD5EBF6}"/>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5" name="Arrow: Chevron 14">
              <a:extLst>
                <a:ext uri="{FF2B5EF4-FFF2-40B4-BE49-F238E27FC236}">
                  <a16:creationId xmlns:a16="http://schemas.microsoft.com/office/drawing/2014/main" id="{D98102D8-8898-4D01-E21B-EB9227F72DDF}"/>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6" name="Arrow: Chevron 15">
              <a:extLst>
                <a:ext uri="{FF2B5EF4-FFF2-40B4-BE49-F238E27FC236}">
                  <a16:creationId xmlns:a16="http://schemas.microsoft.com/office/drawing/2014/main" id="{D7F359FA-EE13-0A85-0189-1C6C82F64016}"/>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7" name="Rectangle 16">
            <a:extLst>
              <a:ext uri="{FF2B5EF4-FFF2-40B4-BE49-F238E27FC236}">
                <a16:creationId xmlns:a16="http://schemas.microsoft.com/office/drawing/2014/main" id="{312DFC55-3483-D2C9-38BA-25A012D0F927}"/>
              </a:ext>
            </a:extLst>
          </p:cNvPr>
          <p:cNvSpPr/>
          <p:nvPr/>
        </p:nvSpPr>
        <p:spPr>
          <a:xfrm>
            <a:off x="3210500" y="1169230"/>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Significant increase to yield on cost </a:t>
            </a:r>
            <a:r>
              <a:rPr lang="en-US" sz="1200">
                <a:solidFill>
                  <a:schemeClr val="tx1"/>
                </a:solidFill>
                <a:latin typeface="Gilroy" panose="00000500000000000000"/>
                <a:ea typeface="Lato" panose="020F0502020204030203" pitchFamily="34" charset="0"/>
                <a:cs typeface="Lato" panose="020F0502020204030203" pitchFamily="34" charset="0"/>
              </a:rPr>
              <a:t>projected throughout 2026 and 2027</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Projections below </a:t>
            </a:r>
            <a:r>
              <a:rPr lang="en-US" sz="1200" b="1">
                <a:solidFill>
                  <a:schemeClr val="tx1"/>
                </a:solidFill>
                <a:latin typeface="Gilroy" panose="00000500000000000000"/>
                <a:ea typeface="Lato" panose="020F0502020204030203" pitchFamily="34" charset="0"/>
                <a:cs typeface="Lato" panose="020F0502020204030203" pitchFamily="34" charset="0"/>
              </a:rPr>
              <a:t>reflect unadjusted Forecast Manager NOI </a:t>
            </a:r>
            <a:r>
              <a:rPr lang="en-US" sz="1200">
                <a:solidFill>
                  <a:schemeClr val="tx1"/>
                </a:solidFill>
                <a:latin typeface="Gilroy" panose="00000500000000000000"/>
                <a:ea typeface="Lato" panose="020F0502020204030203" pitchFamily="34" charset="0"/>
                <a:cs typeface="Lato" panose="020F0502020204030203" pitchFamily="34" charset="0"/>
              </a:rPr>
              <a:t>before factoring in any bad debt assumption (although 2% bad debt is applied to cashflows for IRR)</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Projections below reflect Forecast Manager (FM) book </a:t>
            </a:r>
            <a:r>
              <a:rPr lang="en-US" sz="1200">
                <a:solidFill>
                  <a:schemeClr val="tx1"/>
                </a:solidFill>
                <a:latin typeface="Gilroy" panose="00000500000000000000"/>
                <a:ea typeface="Lato" panose="020F0502020204030203" pitchFamily="34" charset="0"/>
                <a:cs typeface="Lato" panose="020F0502020204030203" pitchFamily="34" charset="0"/>
              </a:rPr>
              <a:t>closed in January 2025</a:t>
            </a:r>
          </a:p>
        </p:txBody>
      </p:sp>
      <p:graphicFrame>
        <p:nvGraphicFramePr>
          <p:cNvPr id="12" name="Chart 11">
            <a:extLst>
              <a:ext uri="{FF2B5EF4-FFF2-40B4-BE49-F238E27FC236}">
                <a16:creationId xmlns:a16="http://schemas.microsoft.com/office/drawing/2014/main" id="{721C1A39-9A45-79C2-B5FF-F45869C8604D}"/>
              </a:ext>
            </a:extLst>
          </p:cNvPr>
          <p:cNvGraphicFramePr>
            <a:graphicFrameLocks/>
          </p:cNvGraphicFramePr>
          <p:nvPr/>
        </p:nvGraphicFramePr>
        <p:xfrm>
          <a:off x="459814" y="2370004"/>
          <a:ext cx="5483787" cy="3941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1E8F547A-1EF4-B5E0-6940-C891BCCB8480}"/>
              </a:ext>
            </a:extLst>
          </p:cNvPr>
          <p:cNvGraphicFramePr>
            <a:graphicFrameLocks/>
          </p:cNvGraphicFramePr>
          <p:nvPr/>
        </p:nvGraphicFramePr>
        <p:xfrm>
          <a:off x="6248401" y="2370229"/>
          <a:ext cx="5191700" cy="19085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4762EAB0-8667-AC8D-F08D-B701B22AC609}"/>
              </a:ext>
            </a:extLst>
          </p:cNvPr>
          <p:cNvGraphicFramePr>
            <a:graphicFrameLocks/>
          </p:cNvGraphicFramePr>
          <p:nvPr/>
        </p:nvGraphicFramePr>
        <p:xfrm>
          <a:off x="6102357" y="4278792"/>
          <a:ext cx="5337743" cy="2032902"/>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1AC6AF21-0BEB-B8FB-E6B9-FEDBE1F77793}"/>
              </a:ext>
            </a:extLst>
          </p:cNvPr>
          <p:cNvSpPr/>
          <p:nvPr/>
        </p:nvSpPr>
        <p:spPr>
          <a:xfrm>
            <a:off x="4389651" y="0"/>
            <a:ext cx="4398917" cy="418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 Corp Fin</a:t>
            </a:r>
          </a:p>
        </p:txBody>
      </p:sp>
      <p:sp>
        <p:nvSpPr>
          <p:cNvPr id="4" name="TextBox 3">
            <a:extLst>
              <a:ext uri="{FF2B5EF4-FFF2-40B4-BE49-F238E27FC236}">
                <a16:creationId xmlns:a16="http://schemas.microsoft.com/office/drawing/2014/main" id="{F8FA61AD-8DB1-EE43-5043-1474FCE1DC6E}"/>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39650479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16A19C2-A3DF-0720-E881-2DD92F0D6660}"/>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DBADA83-70F9-53E1-AFDA-3C8FF325499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EA6DDE7-A941-54C6-04A2-CDE2B96404A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BD2D335-8818-5D7D-DD3E-50F2C206C83D}"/>
              </a:ext>
            </a:extLst>
          </p:cNvPr>
          <p:cNvSpPr>
            <a:spLocks noGrp="1"/>
          </p:cNvSpPr>
          <p:nvPr>
            <p:ph type="title"/>
          </p:nvPr>
        </p:nvSpPr>
        <p:spPr/>
        <p:txBody>
          <a:bodyPr/>
          <a:lstStyle/>
          <a:p>
            <a:r>
              <a:rPr lang="it-IT"/>
              <a:t>Apollo Forecast </a:t>
            </a:r>
            <a:r>
              <a:rPr lang="it-IT" b="0"/>
              <a:t>| Capex, TI &amp; LC Trends ($M)</a:t>
            </a:r>
            <a:endParaRPr lang="en-US" b="0"/>
          </a:p>
        </p:txBody>
      </p:sp>
      <p:sp>
        <p:nvSpPr>
          <p:cNvPr id="2" name="Rectangle 1">
            <a:extLst>
              <a:ext uri="{FF2B5EF4-FFF2-40B4-BE49-F238E27FC236}">
                <a16:creationId xmlns:a16="http://schemas.microsoft.com/office/drawing/2014/main" id="{522DE874-93C4-DA1D-E210-3628AB41989E}"/>
              </a:ext>
            </a:extLst>
          </p:cNvPr>
          <p:cNvSpPr/>
          <p:nvPr/>
        </p:nvSpPr>
        <p:spPr>
          <a:xfrm>
            <a:off x="762554" y="1243455"/>
            <a:ext cx="182880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grpSp>
        <p:nvGrpSpPr>
          <p:cNvPr id="3" name="Group 2">
            <a:extLst>
              <a:ext uri="{FF2B5EF4-FFF2-40B4-BE49-F238E27FC236}">
                <a16:creationId xmlns:a16="http://schemas.microsoft.com/office/drawing/2014/main" id="{8712693D-6B8E-519B-E97A-832467C8A706}"/>
              </a:ext>
            </a:extLst>
          </p:cNvPr>
          <p:cNvGrpSpPr/>
          <p:nvPr/>
        </p:nvGrpSpPr>
        <p:grpSpPr>
          <a:xfrm>
            <a:off x="2674518" y="1379314"/>
            <a:ext cx="457200" cy="457200"/>
            <a:chOff x="9083708" y="2404703"/>
            <a:chExt cx="615673" cy="594359"/>
          </a:xfrm>
        </p:grpSpPr>
        <p:sp>
          <p:nvSpPr>
            <p:cNvPr id="6" name="Oval 5">
              <a:extLst>
                <a:ext uri="{FF2B5EF4-FFF2-40B4-BE49-F238E27FC236}">
                  <a16:creationId xmlns:a16="http://schemas.microsoft.com/office/drawing/2014/main" id="{ABB10CC7-CA10-1D56-7872-366FABB874B9}"/>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Gilroy" panose="00000500000000000000"/>
                <a:ea typeface="+mn-ea"/>
                <a:cs typeface="+mn-cs"/>
              </a:endParaRPr>
            </a:p>
          </p:txBody>
        </p:sp>
        <p:sp>
          <p:nvSpPr>
            <p:cNvPr id="12" name="Arrow: Chevron 11">
              <a:extLst>
                <a:ext uri="{FF2B5EF4-FFF2-40B4-BE49-F238E27FC236}">
                  <a16:creationId xmlns:a16="http://schemas.microsoft.com/office/drawing/2014/main" id="{01BA03D7-F419-959B-96C9-AAB70B4FFE09}"/>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sp>
          <p:nvSpPr>
            <p:cNvPr id="14" name="Arrow: Chevron 13">
              <a:extLst>
                <a:ext uri="{FF2B5EF4-FFF2-40B4-BE49-F238E27FC236}">
                  <a16:creationId xmlns:a16="http://schemas.microsoft.com/office/drawing/2014/main" id="{3ADBC195-940B-8EAB-7D3A-47DE7222B45A}"/>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grpSp>
      <p:sp>
        <p:nvSpPr>
          <p:cNvPr id="15" name="Rectangle 14">
            <a:extLst>
              <a:ext uri="{FF2B5EF4-FFF2-40B4-BE49-F238E27FC236}">
                <a16:creationId xmlns:a16="http://schemas.microsoft.com/office/drawing/2014/main" id="{5E5CC3EA-C4A3-8BA1-2ECB-9050C42A04F9}"/>
              </a:ext>
            </a:extLst>
          </p:cNvPr>
          <p:cNvSpPr/>
          <p:nvPr/>
        </p:nvSpPr>
        <p:spPr>
          <a:xfrm>
            <a:off x="3214882" y="1242154"/>
            <a:ext cx="8211389"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200"/>
              </a:spcBef>
              <a:buFont typeface="Arial" panose="020B0604020202020204" pitchFamily="34" charset="0"/>
              <a:buChar char="•"/>
            </a:pPr>
            <a:r>
              <a:rPr lang="en-US" sz="1400" b="1">
                <a:solidFill>
                  <a:schemeClr val="tx1"/>
                </a:solidFill>
                <a:latin typeface="Gilroy" panose="00000500000000000000"/>
                <a:cs typeface="Arial" panose="020B0604020202020204" pitchFamily="34" charset="0"/>
              </a:rPr>
              <a:t>CapEx fluctuates over time</a:t>
            </a:r>
            <a:r>
              <a:rPr lang="en-US" sz="1400">
                <a:solidFill>
                  <a:schemeClr val="tx1"/>
                </a:solidFill>
                <a:latin typeface="Gilroy" panose="00000500000000000000"/>
                <a:cs typeface="Arial" panose="020B0604020202020204" pitchFamily="34" charset="0"/>
              </a:rPr>
              <a:t>, with peak years in 2024 and 2026</a:t>
            </a:r>
          </a:p>
          <a:p>
            <a:pPr marL="171450" indent="-171450">
              <a:spcBef>
                <a:spcPts val="1200"/>
              </a:spcBef>
              <a:buFont typeface="Arial" panose="020B0604020202020204" pitchFamily="34" charset="0"/>
              <a:buChar char="•"/>
            </a:pPr>
            <a:r>
              <a:rPr lang="en-US" sz="1400" b="1">
                <a:solidFill>
                  <a:schemeClr val="tx1"/>
                </a:solidFill>
                <a:latin typeface="Gilroy" panose="00000500000000000000"/>
                <a:cs typeface="Arial" panose="020B0604020202020204" pitchFamily="34" charset="0"/>
              </a:rPr>
              <a:t>Accumulated CapEx and TI/LC reach ~$96.0M </a:t>
            </a:r>
            <a:r>
              <a:rPr lang="en-US" sz="1400">
                <a:solidFill>
                  <a:schemeClr val="tx1"/>
                </a:solidFill>
                <a:latin typeface="Gilroy" panose="00000500000000000000"/>
                <a:cs typeface="Arial" panose="020B0604020202020204" pitchFamily="34" charset="0"/>
              </a:rPr>
              <a:t>for the seed portfolio by the end of 2028</a:t>
            </a:r>
          </a:p>
        </p:txBody>
      </p:sp>
      <p:graphicFrame>
        <p:nvGraphicFramePr>
          <p:cNvPr id="16" name="Chart 15">
            <a:extLst>
              <a:ext uri="{FF2B5EF4-FFF2-40B4-BE49-F238E27FC236}">
                <a16:creationId xmlns:a16="http://schemas.microsoft.com/office/drawing/2014/main" id="{1F430751-B242-DC5D-3064-4F34E8B9FB30}"/>
              </a:ext>
            </a:extLst>
          </p:cNvPr>
          <p:cNvGraphicFramePr>
            <a:graphicFrameLocks/>
          </p:cNvGraphicFramePr>
          <p:nvPr/>
        </p:nvGraphicFramePr>
        <p:xfrm>
          <a:off x="570663" y="2085498"/>
          <a:ext cx="5288438" cy="22632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9486B6D8-A438-E05A-8D20-260E03EA0777}"/>
              </a:ext>
            </a:extLst>
          </p:cNvPr>
          <p:cNvGraphicFramePr>
            <a:graphicFrameLocks/>
          </p:cNvGraphicFramePr>
          <p:nvPr/>
        </p:nvGraphicFramePr>
        <p:xfrm>
          <a:off x="570663" y="4264297"/>
          <a:ext cx="5278914" cy="2263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EEA7B768-E10D-DDA9-615B-604091BD2C2A}"/>
              </a:ext>
            </a:extLst>
          </p:cNvPr>
          <p:cNvGraphicFramePr>
            <a:graphicFrameLocks/>
          </p:cNvGraphicFramePr>
          <p:nvPr/>
        </p:nvGraphicFramePr>
        <p:xfrm>
          <a:off x="6150533" y="2085501"/>
          <a:ext cx="5275738" cy="22632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9A08728C-9EA6-740F-38DB-0B0D6E9FAB92}"/>
              </a:ext>
            </a:extLst>
          </p:cNvPr>
          <p:cNvGraphicFramePr>
            <a:graphicFrameLocks/>
          </p:cNvGraphicFramePr>
          <p:nvPr/>
        </p:nvGraphicFramePr>
        <p:xfrm>
          <a:off x="6244978" y="4264302"/>
          <a:ext cx="5285264" cy="2263255"/>
        </p:xfrm>
        <a:graphic>
          <a:graphicData uri="http://schemas.openxmlformats.org/drawingml/2006/chart">
            <c:chart xmlns:c="http://schemas.openxmlformats.org/drawingml/2006/chart" xmlns:r="http://schemas.openxmlformats.org/officeDocument/2006/relationships" r:id="rId6"/>
          </a:graphicData>
        </a:graphic>
      </p:graphicFrame>
      <p:cxnSp>
        <p:nvCxnSpPr>
          <p:cNvPr id="20" name="Straight Connector 19">
            <a:extLst>
              <a:ext uri="{FF2B5EF4-FFF2-40B4-BE49-F238E27FC236}">
                <a16:creationId xmlns:a16="http://schemas.microsoft.com/office/drawing/2014/main" id="{60225BBC-0F62-C257-083A-8AC16A8DE975}"/>
              </a:ext>
            </a:extLst>
          </p:cNvPr>
          <p:cNvCxnSpPr>
            <a:cxnSpLocks/>
          </p:cNvCxnSpPr>
          <p:nvPr/>
        </p:nvCxnSpPr>
        <p:spPr>
          <a:xfrm>
            <a:off x="6031523" y="2149747"/>
            <a:ext cx="0" cy="42510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1A2F22B-0F22-D50E-569D-71E66C6A01E2}"/>
              </a:ext>
            </a:extLst>
          </p:cNvPr>
          <p:cNvSpPr/>
          <p:nvPr/>
        </p:nvSpPr>
        <p:spPr>
          <a:xfrm>
            <a:off x="4389651" y="0"/>
            <a:ext cx="4398917" cy="418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 Corp Fin</a:t>
            </a:r>
          </a:p>
        </p:txBody>
      </p:sp>
      <p:sp>
        <p:nvSpPr>
          <p:cNvPr id="7" name="TextBox 6">
            <a:extLst>
              <a:ext uri="{FF2B5EF4-FFF2-40B4-BE49-F238E27FC236}">
                <a16:creationId xmlns:a16="http://schemas.microsoft.com/office/drawing/2014/main" id="{04ADA028-81C3-5CE5-FB01-55C47FE0824B}"/>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27423271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3FA31B-359A-FDE1-005C-B10AF09745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1" imgH="411" progId="TCLayout.ActiveDocument.1">
                  <p:embed/>
                </p:oleObj>
              </mc:Choice>
              <mc:Fallback>
                <p:oleObj name="think-cell Slide" r:id="rId3" imgW="411" imgH="411" progId="TCLayout.ActiveDocument.1">
                  <p:embed/>
                  <p:pic>
                    <p:nvPicPr>
                      <p:cNvPr id="6" name="Object 5" hidden="1">
                        <a:extLst>
                          <a:ext uri="{FF2B5EF4-FFF2-40B4-BE49-F238E27FC236}">
                            <a16:creationId xmlns:a16="http://schemas.microsoft.com/office/drawing/2014/main" id="{D93FA31B-359A-FDE1-005C-B10AF09745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6FD270F-8F37-EFDB-4D27-DDFD0646A298}"/>
              </a:ext>
            </a:extLst>
          </p:cNvPr>
          <p:cNvSpPr>
            <a:spLocks noGrp="1"/>
          </p:cNvSpPr>
          <p:nvPr>
            <p:ph type="title"/>
          </p:nvPr>
        </p:nvSpPr>
        <p:spPr/>
        <p:txBody>
          <a:bodyPr vert="horz">
            <a:normAutofit/>
          </a:bodyPr>
          <a:lstStyle/>
          <a:p>
            <a:r>
              <a:rPr lang="en-US"/>
              <a:t>Apollo Forecast </a:t>
            </a:r>
            <a:r>
              <a:rPr lang="en-US" b="0"/>
              <a:t>| Debt Covenant Analysis</a:t>
            </a:r>
            <a:endParaRPr lang="en-US"/>
          </a:p>
        </p:txBody>
      </p:sp>
      <p:sp>
        <p:nvSpPr>
          <p:cNvPr id="15" name="Rectangle 14">
            <a:extLst>
              <a:ext uri="{FF2B5EF4-FFF2-40B4-BE49-F238E27FC236}">
                <a16:creationId xmlns:a16="http://schemas.microsoft.com/office/drawing/2014/main" id="{39465576-89F3-ACBB-2948-983C55E472D4}"/>
              </a:ext>
            </a:extLst>
          </p:cNvPr>
          <p:cNvSpPr/>
          <p:nvPr/>
        </p:nvSpPr>
        <p:spPr>
          <a:xfrm>
            <a:off x="762554" y="1171733"/>
            <a:ext cx="182880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6" name="Group 15">
            <a:extLst>
              <a:ext uri="{FF2B5EF4-FFF2-40B4-BE49-F238E27FC236}">
                <a16:creationId xmlns:a16="http://schemas.microsoft.com/office/drawing/2014/main" id="{1ED153D4-1C01-C852-50C6-4FF07DE9C159}"/>
              </a:ext>
            </a:extLst>
          </p:cNvPr>
          <p:cNvGrpSpPr/>
          <p:nvPr/>
        </p:nvGrpSpPr>
        <p:grpSpPr>
          <a:xfrm>
            <a:off x="2674518" y="1490472"/>
            <a:ext cx="457200" cy="457200"/>
            <a:chOff x="9083708" y="2404703"/>
            <a:chExt cx="615673" cy="594359"/>
          </a:xfrm>
        </p:grpSpPr>
        <p:sp>
          <p:nvSpPr>
            <p:cNvPr id="18" name="Oval 17">
              <a:extLst>
                <a:ext uri="{FF2B5EF4-FFF2-40B4-BE49-F238E27FC236}">
                  <a16:creationId xmlns:a16="http://schemas.microsoft.com/office/drawing/2014/main" id="{57B5EF97-16B4-0F1E-E314-9FC75B58BBFB}"/>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69AE64A8-91CB-2F86-92AD-551333429D5C}"/>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DE680512-A16D-2502-4A5C-E6CA3CAF4B3A}"/>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Rectangle 16">
            <a:extLst>
              <a:ext uri="{FF2B5EF4-FFF2-40B4-BE49-F238E27FC236}">
                <a16:creationId xmlns:a16="http://schemas.microsoft.com/office/drawing/2014/main" id="{D03F23AA-B78B-9B1D-139D-00C571B5A8A0}"/>
              </a:ext>
            </a:extLst>
          </p:cNvPr>
          <p:cNvSpPr/>
          <p:nvPr/>
        </p:nvSpPr>
        <p:spPr>
          <a:xfrm>
            <a:off x="3214882" y="1170432"/>
            <a:ext cx="8138160" cy="10972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Debt Yield Covenant increases </a:t>
            </a:r>
            <a:r>
              <a:rPr lang="en-US" sz="1200" b="1">
                <a:solidFill>
                  <a:schemeClr val="tx1"/>
                </a:solidFill>
                <a:latin typeface="Gilroy" panose="00000500000000000000"/>
                <a:cs typeface="Arial" panose="020B0604020202020204" pitchFamily="34" charset="0"/>
              </a:rPr>
              <a:t>from 8.75% to 9.00% in Q4 2025 and to 9.25% Q4 2027 </a:t>
            </a: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Due to downtime and concessions in 2026, we see a </a:t>
            </a:r>
            <a:r>
              <a:rPr lang="en-US" sz="1200" b="1">
                <a:solidFill>
                  <a:schemeClr val="tx1"/>
                </a:solidFill>
                <a:latin typeface="Gilroy" panose="00000500000000000000"/>
                <a:cs typeface="Arial" panose="020B0604020202020204" pitchFamily="34" charset="0"/>
              </a:rPr>
              <a:t>reduction in the DY to 9.66% in Q3 2026 </a:t>
            </a:r>
            <a:r>
              <a:rPr lang="en-US" sz="1200">
                <a:solidFill>
                  <a:schemeClr val="tx1"/>
                </a:solidFill>
                <a:latin typeface="Gilroy" panose="00000500000000000000"/>
                <a:cs typeface="Arial" panose="020B0604020202020204" pitchFamily="34" charset="0"/>
              </a:rPr>
              <a:t>(still above 9.0% covenant)</a:t>
            </a:r>
            <a:endParaRPr lang="en-US" sz="1200" b="1">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An </a:t>
            </a:r>
            <a:r>
              <a:rPr lang="en-US" sz="1200" b="1">
                <a:solidFill>
                  <a:schemeClr val="tx1"/>
                </a:solidFill>
                <a:latin typeface="Gilroy" panose="00000500000000000000"/>
                <a:cs typeface="Arial" panose="020B0604020202020204" pitchFamily="34" charset="0"/>
              </a:rPr>
              <a:t>additional 5% vacancy/credit loss factor is applied to T12 NOI in all quarters </a:t>
            </a:r>
            <a:r>
              <a:rPr lang="en-US" sz="1200">
                <a:solidFill>
                  <a:schemeClr val="tx1"/>
                </a:solidFill>
                <a:latin typeface="Gilroy" panose="00000500000000000000"/>
                <a:cs typeface="Arial" panose="020B0604020202020204" pitchFamily="34" charset="0"/>
              </a:rPr>
              <a:t>to be conservative, regardless of actual vacancy</a:t>
            </a:r>
          </a:p>
        </p:txBody>
      </p:sp>
      <p:sp>
        <p:nvSpPr>
          <p:cNvPr id="7" name="TextBox 6">
            <a:extLst>
              <a:ext uri="{FF2B5EF4-FFF2-40B4-BE49-F238E27FC236}">
                <a16:creationId xmlns:a16="http://schemas.microsoft.com/office/drawing/2014/main" id="{8D37C32F-BF63-0887-12FB-D086BD6DCC3E}"/>
              </a:ext>
            </a:extLst>
          </p:cNvPr>
          <p:cNvSpPr txBox="1"/>
          <p:nvPr/>
        </p:nvSpPr>
        <p:spPr>
          <a:xfrm>
            <a:off x="762555" y="6276972"/>
            <a:ext cx="10666890" cy="261610"/>
          </a:xfrm>
          <a:prstGeom prst="rect">
            <a:avLst/>
          </a:prstGeom>
          <a:noFill/>
        </p:spPr>
        <p:txBody>
          <a:bodyPr wrap="square" rtlCol="0">
            <a:spAutoFit/>
          </a:bodyPr>
          <a:lstStyle/>
          <a:p>
            <a:r>
              <a:rPr lang="en-US" sz="1100" i="1">
                <a:latin typeface="Gilroy" panose="00000500000000000000"/>
              </a:rPr>
              <a:t>Debt Yield Covenant uses T12 NOI for calculation </a:t>
            </a:r>
          </a:p>
        </p:txBody>
      </p:sp>
      <p:graphicFrame>
        <p:nvGraphicFramePr>
          <p:cNvPr id="5" name="Chart 4">
            <a:extLst>
              <a:ext uri="{FF2B5EF4-FFF2-40B4-BE49-F238E27FC236}">
                <a16:creationId xmlns:a16="http://schemas.microsoft.com/office/drawing/2014/main" id="{D3EB4158-1E78-4D5F-801F-2EA3FB4BE734}"/>
              </a:ext>
            </a:extLst>
          </p:cNvPr>
          <p:cNvGraphicFramePr>
            <a:graphicFrameLocks/>
          </p:cNvGraphicFramePr>
          <p:nvPr/>
        </p:nvGraphicFramePr>
        <p:xfrm>
          <a:off x="762554" y="2399375"/>
          <a:ext cx="10590488" cy="3840480"/>
        </p:xfrm>
        <a:graphic>
          <a:graphicData uri="http://schemas.openxmlformats.org/drawingml/2006/chart">
            <c:chart xmlns:c="http://schemas.openxmlformats.org/drawingml/2006/chart" xmlns:r="http://schemas.openxmlformats.org/officeDocument/2006/relationships" r:id="rId5"/>
          </a:graphicData>
        </a:graphic>
      </p:graphicFrame>
      <p:sp>
        <p:nvSpPr>
          <p:cNvPr id="2" name="Rectangle 1">
            <a:extLst>
              <a:ext uri="{FF2B5EF4-FFF2-40B4-BE49-F238E27FC236}">
                <a16:creationId xmlns:a16="http://schemas.microsoft.com/office/drawing/2014/main" id="{CBB332BE-2FBC-8D48-BD59-7A2B82CF5D5D}"/>
              </a:ext>
            </a:extLst>
          </p:cNvPr>
          <p:cNvSpPr/>
          <p:nvPr/>
        </p:nvSpPr>
        <p:spPr>
          <a:xfrm>
            <a:off x="4389651" y="0"/>
            <a:ext cx="4398917" cy="418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 Corp Fin</a:t>
            </a:r>
          </a:p>
        </p:txBody>
      </p:sp>
      <p:sp>
        <p:nvSpPr>
          <p:cNvPr id="4" name="TextBox 3">
            <a:extLst>
              <a:ext uri="{FF2B5EF4-FFF2-40B4-BE49-F238E27FC236}">
                <a16:creationId xmlns:a16="http://schemas.microsoft.com/office/drawing/2014/main" id="{11E7A392-96A3-84E8-F109-8149B974105A}"/>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18041104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FC6342E-956C-6757-F349-079F7C1E74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CCC39F6-8E29-9868-F821-EC69B1B44CA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FA044B9-173D-79AF-19FE-E77F4C64F801}"/>
              </a:ext>
            </a:extLst>
          </p:cNvPr>
          <p:cNvSpPr>
            <a:spLocks noGrp="1"/>
          </p:cNvSpPr>
          <p:nvPr>
            <p:ph idx="1"/>
          </p:nvPr>
        </p:nvSpPr>
        <p:spPr/>
        <p:txBody>
          <a:bodyPr>
            <a:normAutofit/>
          </a:bodyPr>
          <a:lstStyle/>
          <a:p>
            <a:r>
              <a:rPr lang="en-US" sz="3600"/>
              <a:t>Credit Facility Forecast</a:t>
            </a:r>
          </a:p>
        </p:txBody>
      </p:sp>
    </p:spTree>
    <p:extLst>
      <p:ext uri="{BB962C8B-B14F-4D97-AF65-F5344CB8AC3E}">
        <p14:creationId xmlns:p14="http://schemas.microsoft.com/office/powerpoint/2010/main" val="898978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1CB4D4-DFD0-44D0-9EB5-7527ADEC5AE9}"/>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D4604A9-D68F-88D7-005D-6623073441A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39E40A-5AE8-68EE-E441-3C7F8C630A4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19DA62-363A-DAC1-DAC5-4FE6A311CDF2}"/>
              </a:ext>
            </a:extLst>
          </p:cNvPr>
          <p:cNvSpPr>
            <a:spLocks noGrp="1"/>
          </p:cNvSpPr>
          <p:nvPr>
            <p:ph type="title"/>
          </p:nvPr>
        </p:nvSpPr>
        <p:spPr/>
        <p:txBody>
          <a:bodyPr/>
          <a:lstStyle/>
          <a:p>
            <a:r>
              <a:rPr lang="en-US"/>
              <a:t>Credit Facility Forecast </a:t>
            </a:r>
            <a:r>
              <a:rPr lang="en-US" b="0"/>
              <a:t>| Yield on Cost Trends</a:t>
            </a:r>
          </a:p>
        </p:txBody>
      </p:sp>
      <p:sp>
        <p:nvSpPr>
          <p:cNvPr id="8" name="Rectangle 7">
            <a:extLst>
              <a:ext uri="{FF2B5EF4-FFF2-40B4-BE49-F238E27FC236}">
                <a16:creationId xmlns:a16="http://schemas.microsoft.com/office/drawing/2014/main" id="{6388CF0B-E8F0-CD4D-631C-9472CC5A42B2}"/>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0" name="Group 9">
            <a:extLst>
              <a:ext uri="{FF2B5EF4-FFF2-40B4-BE49-F238E27FC236}">
                <a16:creationId xmlns:a16="http://schemas.microsoft.com/office/drawing/2014/main" id="{FC420A71-C0F4-FD24-87DD-04D97C6CDA12}"/>
              </a:ext>
            </a:extLst>
          </p:cNvPr>
          <p:cNvGrpSpPr/>
          <p:nvPr/>
        </p:nvGrpSpPr>
        <p:grpSpPr>
          <a:xfrm>
            <a:off x="2667657" y="1391221"/>
            <a:ext cx="468989" cy="457200"/>
            <a:chOff x="9083709" y="2630560"/>
            <a:chExt cx="594360" cy="594359"/>
          </a:xfrm>
        </p:grpSpPr>
        <p:sp>
          <p:nvSpPr>
            <p:cNvPr id="13" name="Oval 12">
              <a:extLst>
                <a:ext uri="{FF2B5EF4-FFF2-40B4-BE49-F238E27FC236}">
                  <a16:creationId xmlns:a16="http://schemas.microsoft.com/office/drawing/2014/main" id="{1FB95C5D-76BD-657A-5C62-1A79E7EAE001}"/>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5" name="Arrow: Chevron 14">
              <a:extLst>
                <a:ext uri="{FF2B5EF4-FFF2-40B4-BE49-F238E27FC236}">
                  <a16:creationId xmlns:a16="http://schemas.microsoft.com/office/drawing/2014/main" id="{8562AC15-1CDB-1982-4AE2-B95FA596D5B3}"/>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6" name="Arrow: Chevron 15">
              <a:extLst>
                <a:ext uri="{FF2B5EF4-FFF2-40B4-BE49-F238E27FC236}">
                  <a16:creationId xmlns:a16="http://schemas.microsoft.com/office/drawing/2014/main" id="{C5EE40A8-83E0-A739-2D88-4E641A9B35B6}"/>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7" name="Rectangle 16">
            <a:extLst>
              <a:ext uri="{FF2B5EF4-FFF2-40B4-BE49-F238E27FC236}">
                <a16:creationId xmlns:a16="http://schemas.microsoft.com/office/drawing/2014/main" id="{DD6D7A74-C41E-1F8C-7A23-6F92D8C3B9C1}"/>
              </a:ext>
            </a:extLst>
          </p:cNvPr>
          <p:cNvSpPr/>
          <p:nvPr/>
        </p:nvSpPr>
        <p:spPr>
          <a:xfrm>
            <a:off x="3210500" y="1169230"/>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Significant increase to yield on cost </a:t>
            </a:r>
            <a:r>
              <a:rPr lang="en-US" sz="1200">
                <a:solidFill>
                  <a:schemeClr val="tx1"/>
                </a:solidFill>
                <a:latin typeface="Gilroy" panose="00000500000000000000"/>
                <a:ea typeface="Lato" panose="020F0502020204030203" pitchFamily="34" charset="0"/>
                <a:cs typeface="Lato" panose="020F0502020204030203" pitchFamily="34" charset="0"/>
              </a:rPr>
              <a:t>projected throughout 2026 and 2027</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Projections below </a:t>
            </a:r>
            <a:r>
              <a:rPr lang="en-US" sz="1200" b="1">
                <a:solidFill>
                  <a:schemeClr val="tx1"/>
                </a:solidFill>
                <a:latin typeface="Gilroy" panose="00000500000000000000"/>
                <a:ea typeface="Lato" panose="020F0502020204030203" pitchFamily="34" charset="0"/>
                <a:cs typeface="Lato" panose="020F0502020204030203" pitchFamily="34" charset="0"/>
              </a:rPr>
              <a:t>reflect unadjusted Forecast Manager NOI </a:t>
            </a:r>
            <a:r>
              <a:rPr lang="en-US" sz="1200">
                <a:solidFill>
                  <a:schemeClr val="tx1"/>
                </a:solidFill>
                <a:latin typeface="Gilroy" panose="00000500000000000000"/>
                <a:ea typeface="Lato" panose="020F0502020204030203" pitchFamily="34" charset="0"/>
                <a:cs typeface="Lato" panose="020F0502020204030203" pitchFamily="34" charset="0"/>
              </a:rPr>
              <a:t>before factoring in any bad debt assumption (although 2% bad debt is applied to cashflows for IRR)</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Projections below reflect Forecast Manager (FM) book </a:t>
            </a:r>
            <a:r>
              <a:rPr lang="en-US" sz="1200">
                <a:solidFill>
                  <a:schemeClr val="tx1"/>
                </a:solidFill>
                <a:latin typeface="Gilroy" panose="00000500000000000000"/>
                <a:ea typeface="Lato" panose="020F0502020204030203" pitchFamily="34" charset="0"/>
                <a:cs typeface="Lato" panose="020F0502020204030203" pitchFamily="34" charset="0"/>
              </a:rPr>
              <a:t>closed in January 2025</a:t>
            </a:r>
          </a:p>
        </p:txBody>
      </p:sp>
      <p:graphicFrame>
        <p:nvGraphicFramePr>
          <p:cNvPr id="12" name="Chart 11">
            <a:extLst>
              <a:ext uri="{FF2B5EF4-FFF2-40B4-BE49-F238E27FC236}">
                <a16:creationId xmlns:a16="http://schemas.microsoft.com/office/drawing/2014/main" id="{0505028C-64C6-481B-30BE-74AB4C3F9BDF}"/>
              </a:ext>
            </a:extLst>
          </p:cNvPr>
          <p:cNvGraphicFramePr>
            <a:graphicFrameLocks/>
          </p:cNvGraphicFramePr>
          <p:nvPr/>
        </p:nvGraphicFramePr>
        <p:xfrm>
          <a:off x="459814" y="2370004"/>
          <a:ext cx="5483787" cy="3941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6E06AEF0-3AF7-CF8C-1B8D-9369CE378988}"/>
              </a:ext>
            </a:extLst>
          </p:cNvPr>
          <p:cNvGraphicFramePr>
            <a:graphicFrameLocks/>
          </p:cNvGraphicFramePr>
          <p:nvPr/>
        </p:nvGraphicFramePr>
        <p:xfrm>
          <a:off x="6248401" y="2370229"/>
          <a:ext cx="5191700" cy="19085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790CC341-50E6-E78B-3095-05C0BE4E33DD}"/>
              </a:ext>
            </a:extLst>
          </p:cNvPr>
          <p:cNvGraphicFramePr>
            <a:graphicFrameLocks/>
          </p:cNvGraphicFramePr>
          <p:nvPr/>
        </p:nvGraphicFramePr>
        <p:xfrm>
          <a:off x="6102357" y="4278792"/>
          <a:ext cx="5337743" cy="2032902"/>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3F65FFB5-E2B3-85EC-60AA-E69045E992FA}"/>
              </a:ext>
            </a:extLst>
          </p:cNvPr>
          <p:cNvSpPr/>
          <p:nvPr/>
        </p:nvSpPr>
        <p:spPr>
          <a:xfrm>
            <a:off x="4389651" y="0"/>
            <a:ext cx="4398917" cy="418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 Corp Fin</a:t>
            </a:r>
          </a:p>
        </p:txBody>
      </p:sp>
      <p:sp>
        <p:nvSpPr>
          <p:cNvPr id="4" name="TextBox 3">
            <a:extLst>
              <a:ext uri="{FF2B5EF4-FFF2-40B4-BE49-F238E27FC236}">
                <a16:creationId xmlns:a16="http://schemas.microsoft.com/office/drawing/2014/main" id="{AFE5A20F-94D2-9D24-9CF4-38FA3D14747E}"/>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23502353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B899A8-31FC-317C-DA87-E68F6C616392}"/>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B9EDD37-8D1C-44C0-F520-DADA592F9FC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E76499-B0B0-385D-D72E-E677A84E6ED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AD5E6678-9D99-B340-DDA5-57EC17ACD188}"/>
              </a:ext>
            </a:extLst>
          </p:cNvPr>
          <p:cNvSpPr>
            <a:spLocks noGrp="1"/>
          </p:cNvSpPr>
          <p:nvPr>
            <p:ph type="title"/>
          </p:nvPr>
        </p:nvSpPr>
        <p:spPr/>
        <p:txBody>
          <a:bodyPr/>
          <a:lstStyle/>
          <a:p>
            <a:r>
              <a:rPr lang="it-IT"/>
              <a:t>Credit Facility Forecast </a:t>
            </a:r>
            <a:r>
              <a:rPr lang="it-IT" b="0"/>
              <a:t>| Capex, TI &amp; LC Trends ($M)</a:t>
            </a:r>
            <a:endParaRPr lang="en-US" b="0"/>
          </a:p>
        </p:txBody>
      </p:sp>
      <p:sp>
        <p:nvSpPr>
          <p:cNvPr id="2" name="Rectangle 1">
            <a:extLst>
              <a:ext uri="{FF2B5EF4-FFF2-40B4-BE49-F238E27FC236}">
                <a16:creationId xmlns:a16="http://schemas.microsoft.com/office/drawing/2014/main" id="{93E54BBF-E91D-1968-91C4-C6F7657D40A0}"/>
              </a:ext>
            </a:extLst>
          </p:cNvPr>
          <p:cNvSpPr/>
          <p:nvPr/>
        </p:nvSpPr>
        <p:spPr>
          <a:xfrm>
            <a:off x="762554" y="1243455"/>
            <a:ext cx="182880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grpSp>
        <p:nvGrpSpPr>
          <p:cNvPr id="3" name="Group 2">
            <a:extLst>
              <a:ext uri="{FF2B5EF4-FFF2-40B4-BE49-F238E27FC236}">
                <a16:creationId xmlns:a16="http://schemas.microsoft.com/office/drawing/2014/main" id="{27A15DAB-2AEF-37DC-E30C-8318A82EA115}"/>
              </a:ext>
            </a:extLst>
          </p:cNvPr>
          <p:cNvGrpSpPr/>
          <p:nvPr/>
        </p:nvGrpSpPr>
        <p:grpSpPr>
          <a:xfrm>
            <a:off x="2674518" y="1379314"/>
            <a:ext cx="457200" cy="457200"/>
            <a:chOff x="9083708" y="2404703"/>
            <a:chExt cx="615673" cy="594359"/>
          </a:xfrm>
        </p:grpSpPr>
        <p:sp>
          <p:nvSpPr>
            <p:cNvPr id="6" name="Oval 5">
              <a:extLst>
                <a:ext uri="{FF2B5EF4-FFF2-40B4-BE49-F238E27FC236}">
                  <a16:creationId xmlns:a16="http://schemas.microsoft.com/office/drawing/2014/main" id="{8235789A-79BD-D231-CCF4-F8819FBF39B4}"/>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Gilroy" panose="00000500000000000000"/>
                <a:ea typeface="+mn-ea"/>
                <a:cs typeface="+mn-cs"/>
              </a:endParaRPr>
            </a:p>
          </p:txBody>
        </p:sp>
        <p:sp>
          <p:nvSpPr>
            <p:cNvPr id="12" name="Arrow: Chevron 11">
              <a:extLst>
                <a:ext uri="{FF2B5EF4-FFF2-40B4-BE49-F238E27FC236}">
                  <a16:creationId xmlns:a16="http://schemas.microsoft.com/office/drawing/2014/main" id="{7974B41C-4C48-7E9E-A050-F25514D0E7E9}"/>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sp>
          <p:nvSpPr>
            <p:cNvPr id="14" name="Arrow: Chevron 13">
              <a:extLst>
                <a:ext uri="{FF2B5EF4-FFF2-40B4-BE49-F238E27FC236}">
                  <a16:creationId xmlns:a16="http://schemas.microsoft.com/office/drawing/2014/main" id="{A293DEDE-F34D-1EFE-9B48-792616EC6C09}"/>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grpSp>
      <p:sp>
        <p:nvSpPr>
          <p:cNvPr id="15" name="Rectangle 14">
            <a:extLst>
              <a:ext uri="{FF2B5EF4-FFF2-40B4-BE49-F238E27FC236}">
                <a16:creationId xmlns:a16="http://schemas.microsoft.com/office/drawing/2014/main" id="{1C1D4100-2841-88CC-15F7-A38ED7B94887}"/>
              </a:ext>
            </a:extLst>
          </p:cNvPr>
          <p:cNvSpPr/>
          <p:nvPr/>
        </p:nvSpPr>
        <p:spPr>
          <a:xfrm>
            <a:off x="3214882" y="1242154"/>
            <a:ext cx="8211389"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200"/>
              </a:spcBef>
              <a:buFont typeface="Arial" panose="020B0604020202020204" pitchFamily="34" charset="0"/>
              <a:buChar char="•"/>
            </a:pPr>
            <a:r>
              <a:rPr lang="en-US" sz="1400" b="1">
                <a:solidFill>
                  <a:schemeClr val="tx1"/>
                </a:solidFill>
                <a:latin typeface="Gilroy" panose="00000500000000000000"/>
                <a:cs typeface="Arial" panose="020B0604020202020204" pitchFamily="34" charset="0"/>
              </a:rPr>
              <a:t>CapEx fluctuates over time</a:t>
            </a:r>
            <a:r>
              <a:rPr lang="en-US" sz="1400">
                <a:solidFill>
                  <a:schemeClr val="tx1"/>
                </a:solidFill>
                <a:latin typeface="Gilroy" panose="00000500000000000000"/>
                <a:cs typeface="Arial" panose="020B0604020202020204" pitchFamily="34" charset="0"/>
              </a:rPr>
              <a:t>, with peak years in 2024 and 2026</a:t>
            </a:r>
          </a:p>
          <a:p>
            <a:pPr marL="171450" indent="-171450">
              <a:spcBef>
                <a:spcPts val="1200"/>
              </a:spcBef>
              <a:buFont typeface="Arial" panose="020B0604020202020204" pitchFamily="34" charset="0"/>
              <a:buChar char="•"/>
            </a:pPr>
            <a:r>
              <a:rPr lang="en-US" sz="1400" b="1">
                <a:solidFill>
                  <a:schemeClr val="tx1"/>
                </a:solidFill>
                <a:latin typeface="Gilroy" panose="00000500000000000000"/>
                <a:cs typeface="Arial" panose="020B0604020202020204" pitchFamily="34" charset="0"/>
              </a:rPr>
              <a:t>Accumulated CapEx and TI/LC reach ~$96.0M </a:t>
            </a:r>
            <a:r>
              <a:rPr lang="en-US" sz="1400">
                <a:solidFill>
                  <a:schemeClr val="tx1"/>
                </a:solidFill>
                <a:latin typeface="Gilroy" panose="00000500000000000000"/>
                <a:cs typeface="Arial" panose="020B0604020202020204" pitchFamily="34" charset="0"/>
              </a:rPr>
              <a:t>for the seed portfolio by the end of 2028</a:t>
            </a:r>
          </a:p>
        </p:txBody>
      </p:sp>
      <p:graphicFrame>
        <p:nvGraphicFramePr>
          <p:cNvPr id="16" name="Chart 15">
            <a:extLst>
              <a:ext uri="{FF2B5EF4-FFF2-40B4-BE49-F238E27FC236}">
                <a16:creationId xmlns:a16="http://schemas.microsoft.com/office/drawing/2014/main" id="{3F0293BA-3BE0-56FD-65E3-43C1BC4E5A64}"/>
              </a:ext>
            </a:extLst>
          </p:cNvPr>
          <p:cNvGraphicFramePr>
            <a:graphicFrameLocks/>
          </p:cNvGraphicFramePr>
          <p:nvPr/>
        </p:nvGraphicFramePr>
        <p:xfrm>
          <a:off x="570663" y="2085498"/>
          <a:ext cx="5288438" cy="22632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BC32D0EA-7F4A-7330-04DC-EB97885094E8}"/>
              </a:ext>
            </a:extLst>
          </p:cNvPr>
          <p:cNvGraphicFramePr>
            <a:graphicFrameLocks/>
          </p:cNvGraphicFramePr>
          <p:nvPr/>
        </p:nvGraphicFramePr>
        <p:xfrm>
          <a:off x="570663" y="4264297"/>
          <a:ext cx="5278914" cy="22632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597860D0-9F88-6F29-8DDE-45BFB9029F50}"/>
              </a:ext>
            </a:extLst>
          </p:cNvPr>
          <p:cNvGraphicFramePr>
            <a:graphicFrameLocks/>
          </p:cNvGraphicFramePr>
          <p:nvPr/>
        </p:nvGraphicFramePr>
        <p:xfrm>
          <a:off x="6150533" y="2085501"/>
          <a:ext cx="5275738" cy="22632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929029DC-4CB7-48CF-BED8-F798592CC4AD}"/>
              </a:ext>
            </a:extLst>
          </p:cNvPr>
          <p:cNvGraphicFramePr>
            <a:graphicFrameLocks/>
          </p:cNvGraphicFramePr>
          <p:nvPr/>
        </p:nvGraphicFramePr>
        <p:xfrm>
          <a:off x="6244978" y="4264302"/>
          <a:ext cx="5285264" cy="2263255"/>
        </p:xfrm>
        <a:graphic>
          <a:graphicData uri="http://schemas.openxmlformats.org/drawingml/2006/chart">
            <c:chart xmlns:c="http://schemas.openxmlformats.org/drawingml/2006/chart" xmlns:r="http://schemas.openxmlformats.org/officeDocument/2006/relationships" r:id="rId6"/>
          </a:graphicData>
        </a:graphic>
      </p:graphicFrame>
      <p:cxnSp>
        <p:nvCxnSpPr>
          <p:cNvPr id="20" name="Straight Connector 19">
            <a:extLst>
              <a:ext uri="{FF2B5EF4-FFF2-40B4-BE49-F238E27FC236}">
                <a16:creationId xmlns:a16="http://schemas.microsoft.com/office/drawing/2014/main" id="{7A747DFC-0AFD-CBC0-8370-E4D6F8E2B375}"/>
              </a:ext>
            </a:extLst>
          </p:cNvPr>
          <p:cNvCxnSpPr>
            <a:cxnSpLocks/>
          </p:cNvCxnSpPr>
          <p:nvPr/>
        </p:nvCxnSpPr>
        <p:spPr>
          <a:xfrm>
            <a:off x="6031523" y="2149747"/>
            <a:ext cx="0" cy="42510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6DCCAAA-ADD2-4DFC-5944-408BB7F1CCCC}"/>
              </a:ext>
            </a:extLst>
          </p:cNvPr>
          <p:cNvSpPr/>
          <p:nvPr/>
        </p:nvSpPr>
        <p:spPr>
          <a:xfrm>
            <a:off x="4389651" y="0"/>
            <a:ext cx="4398917" cy="418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 Corp Fin</a:t>
            </a:r>
          </a:p>
        </p:txBody>
      </p:sp>
      <p:sp>
        <p:nvSpPr>
          <p:cNvPr id="7" name="TextBox 6">
            <a:extLst>
              <a:ext uri="{FF2B5EF4-FFF2-40B4-BE49-F238E27FC236}">
                <a16:creationId xmlns:a16="http://schemas.microsoft.com/office/drawing/2014/main" id="{1EC66613-54CF-2469-ACF0-71C878634FDC}"/>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2508871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6B7D94-495F-9F9B-0E91-3495A03A7748}"/>
              </a:ext>
            </a:extLst>
          </p:cNvPr>
          <p:cNvSpPr>
            <a:spLocks noGrp="1"/>
          </p:cNvSpPr>
          <p:nvPr>
            <p:ph idx="1"/>
          </p:nvPr>
        </p:nvSpPr>
        <p:spPr/>
        <p:txBody>
          <a:bodyPr/>
          <a:lstStyle/>
          <a:p>
            <a:r>
              <a:rPr lang="en-US"/>
              <a:t>Appendix</a:t>
            </a:r>
          </a:p>
        </p:txBody>
      </p:sp>
    </p:spTree>
    <p:extLst>
      <p:ext uri="{BB962C8B-B14F-4D97-AF65-F5344CB8AC3E}">
        <p14:creationId xmlns:p14="http://schemas.microsoft.com/office/powerpoint/2010/main" val="23915471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D941CBD-75A7-80CA-E905-904BFD55DC6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7" name="think-cell data - do not delete" hidden="1">
                        <a:extLst>
                          <a:ext uri="{FF2B5EF4-FFF2-40B4-BE49-F238E27FC236}">
                            <a16:creationId xmlns:a16="http://schemas.microsoft.com/office/drawing/2014/main" id="{BD941CBD-75A7-80CA-E905-904BFD55DC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837F40D-1BA9-A140-F666-D511103E6029}"/>
              </a:ext>
            </a:extLst>
          </p:cNvPr>
          <p:cNvSpPr/>
          <p:nvPr/>
        </p:nvSpPr>
        <p:spPr>
          <a:xfrm>
            <a:off x="762554" y="1231787"/>
            <a:ext cx="8352871" cy="5264263"/>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400">
              <a:latin typeface="Gilroy" panose="00000500000000000000"/>
            </a:endParaRPr>
          </a:p>
        </p:txBody>
      </p:sp>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lstStyle/>
          <a:p>
            <a:r>
              <a:rPr lang="en-US"/>
              <a:t>Definitions </a:t>
            </a:r>
            <a:r>
              <a:rPr lang="en-US" b="0" i="1"/>
              <a:t>(Continued)</a:t>
            </a:r>
            <a:endParaRPr lang="en-US"/>
          </a:p>
        </p:txBody>
      </p:sp>
      <p:graphicFrame>
        <p:nvGraphicFramePr>
          <p:cNvPr id="4" name="Table 3">
            <a:extLst>
              <a:ext uri="{FF2B5EF4-FFF2-40B4-BE49-F238E27FC236}">
                <a16:creationId xmlns:a16="http://schemas.microsoft.com/office/drawing/2014/main" id="{7D834F54-EB76-7A7E-6683-28E8F095959C}"/>
              </a:ext>
            </a:extLst>
          </p:cNvPr>
          <p:cNvGraphicFramePr>
            <a:graphicFrameLocks noGrp="1"/>
          </p:cNvGraphicFramePr>
          <p:nvPr>
            <p:extLst>
              <p:ext uri="{D42A27DB-BD31-4B8C-83A1-F6EECF244321}">
                <p14:modId xmlns:p14="http://schemas.microsoft.com/office/powerpoint/2010/main" val="4219750710"/>
              </p:ext>
            </p:extLst>
          </p:nvPr>
        </p:nvGraphicFramePr>
        <p:xfrm>
          <a:off x="949697" y="1774830"/>
          <a:ext cx="7597585" cy="4178176"/>
        </p:xfrm>
        <a:graphic>
          <a:graphicData uri="http://schemas.openxmlformats.org/drawingml/2006/table">
            <a:tbl>
              <a:tblPr/>
              <a:tblGrid>
                <a:gridCol w="7597585">
                  <a:extLst>
                    <a:ext uri="{9D8B030D-6E8A-4147-A177-3AD203B41FA5}">
                      <a16:colId xmlns:a16="http://schemas.microsoft.com/office/drawing/2014/main" val="361856877"/>
                    </a:ext>
                  </a:extLst>
                </a:gridCol>
              </a:tblGrid>
              <a:tr h="0">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rPr>
                        <a:t>Net Operating Income (NOI)</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Net Operating Income (“NOI”) is a supplemental non-generally accepted accounting principles (“GAAP”) measure of our property operating results that we believe is meaningful because it enables management to evaluate the impact of occupancy, rents, leasing activity and other controllable property operating results at our real estate. We define NOI as operating revenues less operating expenses, which exclude (</a:t>
                      </a:r>
                      <a:r>
                        <a:rPr lang="en-US" sz="1100" b="0" i="0" u="none" strike="noStrike" err="1">
                          <a:solidFill>
                            <a:schemeClr val="bg1"/>
                          </a:solidFill>
                          <a:effectLst/>
                          <a:latin typeface="Gilroy" panose="00000500000000000000"/>
                        </a:rPr>
                        <a:t>i</a:t>
                      </a:r>
                      <a:r>
                        <a:rPr lang="en-US" sz="1100" b="0" i="0" u="none" strike="noStrike">
                          <a:solidFill>
                            <a:schemeClr val="bg1"/>
                          </a:solidFill>
                          <a:effectLst/>
                          <a:latin typeface="Gilroy" panose="00000500000000000000"/>
                        </a:rPr>
                        <a:t>) impairment of investments in real estate, (ii) depreciation and amortization, (iii) straight-line rental income and expense, (iv) amortization of above- and below-market lease intangibles, (v) lease termination fees, (vi) property expenses not core to the operations of such properties, and (vii) other non-property related revenue and expense items such as (a) general and administrative expenses, (b) management fee paid to the Adviser, (c) performance participation allocation paid to the Special Limited Partner, (d) incentive compensation awards, (e) income (loss) from investments in real estate debt, (f) change in net assets of consolidated securitization vehicles, (g) income from interest rate derivatives, (h) net gain (loss) on dispositions of real estate, (</a:t>
                      </a:r>
                      <a:r>
                        <a:rPr lang="en-US" sz="1100" b="0" i="0" u="none" strike="noStrike" err="1">
                          <a:solidFill>
                            <a:schemeClr val="bg1"/>
                          </a:solidFill>
                          <a:effectLst/>
                          <a:latin typeface="Gilroy" panose="00000500000000000000"/>
                        </a:rPr>
                        <a:t>i</a:t>
                      </a:r>
                      <a:r>
                        <a:rPr lang="en-US" sz="1100" b="0" i="0" u="none" strike="noStrike">
                          <a:solidFill>
                            <a:schemeClr val="bg1"/>
                          </a:solidFill>
                          <a:effectLst/>
                          <a:latin typeface="Gilroy" panose="00000500000000000000"/>
                        </a:rPr>
                        <a:t>) interest expense, (j) gain (loss) on extinguishment of debt, and (k) other income (expense).</a:t>
                      </a:r>
                    </a:p>
                  </a:txBody>
                  <a:tcPr marL="604" marR="604" marT="604" marB="0" anchor="ctr">
                    <a:lnL>
                      <a:noFill/>
                    </a:lnL>
                    <a:lnR>
                      <a:noFill/>
                    </a:lnR>
                    <a:lnT>
                      <a:noFill/>
                    </a:lnT>
                    <a:lnB>
                      <a:noFill/>
                    </a:lnB>
                  </a:tcPr>
                </a:tc>
                <a:extLst>
                  <a:ext uri="{0D108BD9-81ED-4DB2-BD59-A6C34878D82A}">
                    <a16:rowId xmlns:a16="http://schemas.microsoft.com/office/drawing/2014/main" val="3922745417"/>
                  </a:ext>
                </a:extLst>
              </a:tr>
              <a:tr h="0">
                <a:tc>
                  <a:txBody>
                    <a:bodyPr/>
                    <a:lstStyle/>
                    <a:p>
                      <a:pPr marL="228600" indent="-228600" algn="l" fontAlgn="ctr">
                        <a:buFont typeface="Wingdings" panose="05000000000000000000" pitchFamily="2" charset="2"/>
                        <a:buChar char="q"/>
                      </a:pPr>
                      <a:endParaRPr lang="en-US" sz="600" b="1" i="0" u="none" strike="noStrike">
                        <a:solidFill>
                          <a:schemeClr val="bg1"/>
                        </a:solidFill>
                        <a:effectLst/>
                        <a:latin typeface="Gilroy" panose="00000500000000000000"/>
                      </a:endParaRPr>
                    </a:p>
                    <a:p>
                      <a:pPr marL="228600" indent="-228600" algn="l" fontAlgn="ctr">
                        <a:buFont typeface="Wingdings" panose="05000000000000000000" pitchFamily="2" charset="2"/>
                        <a:buChar char="q"/>
                      </a:pPr>
                      <a:r>
                        <a:rPr lang="en-US" sz="1200" b="1" i="0" u="none" strike="noStrike">
                          <a:solidFill>
                            <a:schemeClr val="bg1"/>
                          </a:solidFill>
                          <a:effectLst/>
                          <a:latin typeface="Gilroy" panose="00000500000000000000"/>
                        </a:rPr>
                        <a:t>Project Cost</a:t>
                      </a:r>
                      <a:endParaRPr lang="en-US" sz="1100" b="1" i="0" u="none" strike="noStrike">
                        <a:solidFill>
                          <a:schemeClr val="bg1"/>
                        </a:solidFill>
                        <a:effectLst/>
                        <a:latin typeface="Gilroy" panose="00000500000000000000"/>
                      </a:endParaRP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ea typeface="+mn-ea"/>
                          <a:cs typeface="+mn-cs"/>
                        </a:rPr>
                        <a:t>The amount of cash or cash equivalents paid or the fair value of the other consideration given to acquire an asset at the time of its acquisition or construction, or, when applicable, the amount attributed to that asset. (Including Capex (General Building Improvement, Tenant Improvement and Leasing commission)</a:t>
                      </a:r>
                    </a:p>
                    <a:p>
                      <a:pPr marL="277260" lvl="1" indent="0" algn="l" fontAlgn="ctr">
                        <a:buFont typeface="Wingdings" panose="05000000000000000000" pitchFamily="2" charset="2"/>
                        <a:buNone/>
                      </a:pPr>
                      <a:endParaRPr lang="en-US" sz="1100" b="0" i="0" u="none" strike="noStrike">
                        <a:solidFill>
                          <a:schemeClr val="bg1"/>
                        </a:solidFill>
                        <a:effectLst/>
                        <a:latin typeface="Gilroy" panose="00000500000000000000"/>
                        <a:ea typeface="+mn-ea"/>
                        <a:cs typeface="+mn-cs"/>
                      </a:endParaRPr>
                    </a:p>
                  </a:txBody>
                  <a:tcPr marL="604" marR="604" marT="604" marB="0" anchor="ctr">
                    <a:lnL>
                      <a:noFill/>
                    </a:lnL>
                    <a:lnR>
                      <a:noFill/>
                    </a:lnR>
                    <a:lnT>
                      <a:noFill/>
                    </a:lnT>
                    <a:lnB>
                      <a:noFill/>
                    </a:lnB>
                  </a:tcPr>
                </a:tc>
                <a:extLst>
                  <a:ext uri="{0D108BD9-81ED-4DB2-BD59-A6C34878D82A}">
                    <a16:rowId xmlns:a16="http://schemas.microsoft.com/office/drawing/2014/main" val="1723560249"/>
                  </a:ext>
                </a:extLst>
              </a:tr>
              <a:tr h="39256">
                <a:tc>
                  <a:txBody>
                    <a:bodyPr/>
                    <a:lstStyle/>
                    <a:p>
                      <a:pPr marL="228600" indent="-228600" algn="l" fontAlgn="ctr">
                        <a:buFont typeface="Wingdings" panose="05000000000000000000" pitchFamily="2" charset="2"/>
                        <a:buChar char="q"/>
                      </a:pPr>
                      <a:r>
                        <a:rPr lang="en-US" sz="1200" b="1" i="0" u="none" strike="noStrike">
                          <a:solidFill>
                            <a:schemeClr val="bg1"/>
                          </a:solidFill>
                          <a:effectLst/>
                          <a:latin typeface="Gilroy" panose="00000500000000000000"/>
                        </a:rPr>
                        <a:t>Yield on Cost (YoC) %</a:t>
                      </a:r>
                      <a:endParaRPr lang="en-US" sz="1100" b="1" i="0" u="none" strike="noStrike">
                        <a:solidFill>
                          <a:schemeClr val="bg1"/>
                        </a:solidFill>
                        <a:effectLst/>
                        <a:latin typeface="Gilroy" panose="00000500000000000000"/>
                      </a:endParaRP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Yield on cost measures income in relation to the total cost of the property. YOC% is calculated as a property's Net Operating Income (NOI) divided by the total project cost.</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endParaRPr lang="en-US" sz="1100" b="0"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3509287145"/>
                  </a:ext>
                </a:extLst>
              </a:tr>
              <a:tr h="155212">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rPr>
                        <a:t>Same Store NOI</a:t>
                      </a:r>
                      <a:endParaRPr lang="en-US" sz="1100" b="1" i="0" u="none" strike="noStrike">
                        <a:solidFill>
                          <a:schemeClr val="bg1"/>
                        </a:solidFill>
                        <a:effectLst/>
                        <a:latin typeface="Gilroy" panose="00000500000000000000"/>
                      </a:endParaRP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rPr>
                        <a:t>We evaluate the performance of the operating properties we own and manage using a “same store” analysis because the population of properties in this analysis is consistent from period to period.</a:t>
                      </a:r>
                    </a:p>
                    <a:p>
                      <a:pPr marL="228600" indent="-228600" algn="l" fontAlgn="ctr">
                        <a:buFont typeface="Wingdings" panose="05000000000000000000" pitchFamily="2" charset="2"/>
                        <a:buChar char="q"/>
                      </a:pPr>
                      <a:endParaRPr lang="en-US" sz="1100" b="0"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3617315351"/>
                  </a:ext>
                </a:extLst>
              </a:tr>
            </a:tbl>
          </a:graphicData>
        </a:graphic>
      </p:graphicFrame>
      <p:sp>
        <p:nvSpPr>
          <p:cNvPr id="6" name="Rectangle 5">
            <a:extLst>
              <a:ext uri="{FF2B5EF4-FFF2-40B4-BE49-F238E27FC236}">
                <a16:creationId xmlns:a16="http://schemas.microsoft.com/office/drawing/2014/main" id="{1AD97C8B-5407-5880-B47A-3128E28EDA71}"/>
              </a:ext>
            </a:extLst>
          </p:cNvPr>
          <p:cNvSpPr/>
          <p:nvPr/>
        </p:nvSpPr>
        <p:spPr>
          <a:xfrm>
            <a:off x="8953500" y="2659005"/>
            <a:ext cx="161926" cy="24098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204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D941CBD-75A7-80CA-E905-904BFD55DC6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7" name="think-cell data - do not delete" hidden="1">
                        <a:extLst>
                          <a:ext uri="{FF2B5EF4-FFF2-40B4-BE49-F238E27FC236}">
                            <a16:creationId xmlns:a16="http://schemas.microsoft.com/office/drawing/2014/main" id="{BD941CBD-75A7-80CA-E905-904BFD55DC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837F40D-1BA9-A140-F666-D511103E6029}"/>
              </a:ext>
            </a:extLst>
          </p:cNvPr>
          <p:cNvSpPr/>
          <p:nvPr/>
        </p:nvSpPr>
        <p:spPr>
          <a:xfrm>
            <a:off x="762554" y="1231787"/>
            <a:ext cx="8352871" cy="5264263"/>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400">
              <a:latin typeface="Gilroy" panose="00000500000000000000"/>
            </a:endParaRPr>
          </a:p>
        </p:txBody>
      </p:sp>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lstStyle/>
          <a:p>
            <a:r>
              <a:rPr lang="en-US"/>
              <a:t>Definitions </a:t>
            </a:r>
            <a:r>
              <a:rPr lang="en-US" b="0" i="1"/>
              <a:t>(Continued)</a:t>
            </a:r>
            <a:endParaRPr lang="en-US"/>
          </a:p>
        </p:txBody>
      </p:sp>
      <p:graphicFrame>
        <p:nvGraphicFramePr>
          <p:cNvPr id="4" name="Table 3">
            <a:extLst>
              <a:ext uri="{FF2B5EF4-FFF2-40B4-BE49-F238E27FC236}">
                <a16:creationId xmlns:a16="http://schemas.microsoft.com/office/drawing/2014/main" id="{7D834F54-EB76-7A7E-6683-28E8F095959C}"/>
              </a:ext>
            </a:extLst>
          </p:cNvPr>
          <p:cNvGraphicFramePr>
            <a:graphicFrameLocks noGrp="1"/>
          </p:cNvGraphicFramePr>
          <p:nvPr/>
        </p:nvGraphicFramePr>
        <p:xfrm>
          <a:off x="1044947" y="1279228"/>
          <a:ext cx="7597585" cy="4971260"/>
        </p:xfrm>
        <a:graphic>
          <a:graphicData uri="http://schemas.openxmlformats.org/drawingml/2006/table">
            <a:tbl>
              <a:tblPr/>
              <a:tblGrid>
                <a:gridCol w="7597585">
                  <a:extLst>
                    <a:ext uri="{9D8B030D-6E8A-4147-A177-3AD203B41FA5}">
                      <a16:colId xmlns:a16="http://schemas.microsoft.com/office/drawing/2014/main" val="361856877"/>
                    </a:ext>
                  </a:extLst>
                </a:gridCol>
              </a:tblGrid>
              <a:tr h="0">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rPr>
                        <a:t>Funds from Operations (FFO)</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We define FFO in accordance with the standards established by the National Association of Real Estate Investment Trusts (“NAREIT”). FFO represents net income (loss) (computed in accordance with GAAP), excluding gains (or losses) from sales of depreciable operating property, gains (losses) from sales of land, impairment write-downs of depreciable real estate, real estate related depreciation and amortization (excluding amortization of deferred financing costs and fair market value of debt adjustment) and after adjustments for unconsolidated partnerships and joint ventures. </a:t>
                      </a:r>
                    </a:p>
                  </a:txBody>
                  <a:tcPr marL="604" marR="604" marT="604" marB="0" anchor="ctr">
                    <a:lnL>
                      <a:noFill/>
                    </a:lnL>
                    <a:lnR>
                      <a:noFill/>
                    </a:lnR>
                    <a:lnT>
                      <a:noFill/>
                    </a:lnT>
                    <a:lnB>
                      <a:noFill/>
                    </a:lnB>
                  </a:tcPr>
                </a:tc>
                <a:extLst>
                  <a:ext uri="{0D108BD9-81ED-4DB2-BD59-A6C34878D82A}">
                    <a16:rowId xmlns:a16="http://schemas.microsoft.com/office/drawing/2014/main" val="3922745417"/>
                  </a:ext>
                </a:extLst>
              </a:tr>
              <a:tr h="0">
                <a:tc>
                  <a:txBody>
                    <a:bodyPr/>
                    <a:lstStyle/>
                    <a:p>
                      <a:pPr marL="228600" indent="-228600" algn="l" fontAlgn="ctr">
                        <a:buFont typeface="Wingdings" panose="05000000000000000000" pitchFamily="2" charset="2"/>
                        <a:buChar char="q"/>
                      </a:pPr>
                      <a:r>
                        <a:rPr lang="en-US" sz="1200" b="1" i="0" u="none" strike="noStrike">
                          <a:solidFill>
                            <a:schemeClr val="bg1"/>
                          </a:solidFill>
                          <a:effectLst/>
                          <a:latin typeface="Gilroy" panose="00000500000000000000"/>
                        </a:rPr>
                        <a:t>Core FFO</a:t>
                      </a:r>
                      <a:endParaRPr lang="en-US" sz="1100" b="1" i="0" u="none" strike="noStrike">
                        <a:solidFill>
                          <a:schemeClr val="bg1"/>
                        </a:solidFill>
                        <a:effectLst/>
                        <a:latin typeface="Gilroy" panose="00000500000000000000"/>
                      </a:endParaRP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ea typeface="+mn-ea"/>
                          <a:cs typeface="+mn-cs"/>
                        </a:rPr>
                        <a:t>Core FFO excludes transaction costs and non-recurring other expenses.</a:t>
                      </a:r>
                      <a:endParaRPr lang="en-US" sz="1100" b="1" i="0" u="none" strike="noStrike">
                        <a:solidFill>
                          <a:schemeClr val="bg1"/>
                        </a:solidFill>
                        <a:effectLst/>
                        <a:latin typeface="Gilroy" panose="00000500000000000000"/>
                        <a:ea typeface="+mn-ea"/>
                        <a:cs typeface="+mn-cs"/>
                      </a:endParaRPr>
                    </a:p>
                    <a:p>
                      <a:pPr marL="277260" lvl="1" indent="0" algn="l" fontAlgn="ctr">
                        <a:buFont typeface="Wingdings" panose="05000000000000000000" pitchFamily="2" charset="2"/>
                        <a:buNone/>
                      </a:pPr>
                      <a:endParaRPr lang="en-US" sz="1100" b="0" i="0" u="none" strike="noStrike">
                        <a:solidFill>
                          <a:schemeClr val="bg1"/>
                        </a:solidFill>
                        <a:effectLst/>
                        <a:latin typeface="Gilroy" panose="00000500000000000000"/>
                        <a:ea typeface="+mn-ea"/>
                        <a:cs typeface="+mn-cs"/>
                      </a:endParaRPr>
                    </a:p>
                  </a:txBody>
                  <a:tcPr marL="604" marR="604" marT="604" marB="0" anchor="ctr">
                    <a:lnL>
                      <a:noFill/>
                    </a:lnL>
                    <a:lnR>
                      <a:noFill/>
                    </a:lnR>
                    <a:lnT>
                      <a:noFill/>
                    </a:lnT>
                    <a:lnB>
                      <a:noFill/>
                    </a:lnB>
                  </a:tcPr>
                </a:tc>
                <a:extLst>
                  <a:ext uri="{0D108BD9-81ED-4DB2-BD59-A6C34878D82A}">
                    <a16:rowId xmlns:a16="http://schemas.microsoft.com/office/drawing/2014/main" val="1723560249"/>
                  </a:ext>
                </a:extLst>
              </a:tr>
              <a:tr h="39256">
                <a:tc>
                  <a:txBody>
                    <a:bodyPr/>
                    <a:lstStyle/>
                    <a:p>
                      <a:pPr marL="228600" indent="-228600" algn="l" fontAlgn="ctr">
                        <a:buFont typeface="Wingdings" panose="05000000000000000000" pitchFamily="2" charset="2"/>
                        <a:buChar char="q"/>
                      </a:pPr>
                      <a:r>
                        <a:rPr lang="en-US" sz="1200" b="1" i="0" u="none" strike="noStrike">
                          <a:solidFill>
                            <a:schemeClr val="bg1"/>
                          </a:solidFill>
                          <a:effectLst/>
                          <a:latin typeface="Gilroy" panose="00000500000000000000"/>
                        </a:rPr>
                        <a:t>AFFO</a:t>
                      </a:r>
                      <a:endParaRPr lang="en-US" sz="1100" b="1" i="0" u="none" strike="noStrike">
                        <a:solidFill>
                          <a:schemeClr val="bg1"/>
                        </a:solidFill>
                        <a:effectLst/>
                        <a:latin typeface="Gilroy" panose="00000500000000000000"/>
                      </a:endParaRP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To arrive at AFFO, we adjust Core FFO to include realized gains from the disposition of land and development properties, net of current tax expense, and recurring capital expenditures and exclude the following items that we recognize directly in Core FFO: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straight-line rents;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amortization of above- and below-market lease intangibles;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amortization of management contracts;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amortization of debt premiums and discounts and financing costs, net of amounts capitalized, and;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stock compensation amortization expense. </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endParaRPr lang="en-US" sz="1100" b="0"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3509287145"/>
                  </a:ext>
                </a:extLst>
              </a:tr>
              <a:tr h="155212">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rPr>
                        <a:t>Base Interest Rate</a:t>
                      </a:r>
                      <a:endParaRPr lang="en-US" sz="1100" b="1" i="0" u="none" strike="noStrike">
                        <a:solidFill>
                          <a:schemeClr val="bg1"/>
                        </a:solidFill>
                        <a:effectLst/>
                        <a:latin typeface="Gilroy" panose="00000500000000000000"/>
                      </a:endParaRP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rPr>
                        <a:t>The actual interest that was paid during the period.</a:t>
                      </a:r>
                    </a:p>
                    <a:p>
                      <a:pPr marL="228600" indent="-228600" algn="l" fontAlgn="ctr">
                        <a:buFont typeface="Wingdings" panose="05000000000000000000" pitchFamily="2" charset="2"/>
                        <a:buChar char="q"/>
                      </a:pPr>
                      <a:endParaRPr lang="en-US" sz="1100" b="0" i="0" u="none" strike="noStrike">
                        <a:solidFill>
                          <a:schemeClr val="bg1"/>
                        </a:solidFill>
                        <a:effectLst/>
                        <a:latin typeface="Gilroy" panose="0000050000000000000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ea typeface="+mn-ea"/>
                          <a:cs typeface="+mn-cs"/>
                        </a:rPr>
                        <a:t>Effective Interest Rate </a:t>
                      </a:r>
                      <a:r>
                        <a:rPr lang="en-US" sz="1100" b="1" i="0" u="none" strike="noStrike">
                          <a:solidFill>
                            <a:schemeClr val="bg1"/>
                          </a:solidFill>
                          <a:effectLst/>
                          <a:latin typeface="Gilroy" panose="00000500000000000000"/>
                          <a:ea typeface="+mn-ea"/>
                          <a:cs typeface="+mn-cs"/>
                        </a:rPr>
                        <a:t>(w/o Origination Fee Amortization)</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Base Interest Rate + Amortization of Hedging Costs.</a:t>
                      </a: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endParaRPr lang="en-US" sz="1100" b="0" i="0" u="none" strike="noStrike">
                        <a:solidFill>
                          <a:schemeClr val="bg1"/>
                        </a:solidFill>
                        <a:effectLst/>
                        <a:latin typeface="Gilroy" panose="00000500000000000000"/>
                        <a:ea typeface="+mn-ea"/>
                        <a:cs typeface="+mn-cs"/>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ea typeface="+mn-ea"/>
                          <a:cs typeface="+mn-cs"/>
                        </a:rPr>
                        <a:t>Effective Interest Rate </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Base Interest Rate + Hedging Costs + Origination Fee Amortization</a:t>
                      </a:r>
                      <a:endParaRPr lang="en-US" sz="1100" b="0" i="0" u="none" strike="noStrike">
                        <a:solidFill>
                          <a:schemeClr val="bg1"/>
                        </a:solidFill>
                        <a:effectLst/>
                        <a:latin typeface="Gilroy" panose="00000500000000000000"/>
                        <a:ea typeface="Lato Medium" panose="020F0502020204030203" pitchFamily="34" charset="0"/>
                        <a:cs typeface="Lato Medium" panose="020F0502020204030203" pitchFamily="34" charset="0"/>
                      </a:endParaRPr>
                    </a:p>
                  </a:txBody>
                  <a:tcPr marL="604" marR="604" marT="604" marB="0" anchor="ctr">
                    <a:lnL>
                      <a:noFill/>
                    </a:lnL>
                    <a:lnR>
                      <a:noFill/>
                    </a:lnR>
                    <a:lnT>
                      <a:noFill/>
                    </a:lnT>
                    <a:lnB>
                      <a:noFill/>
                    </a:lnB>
                  </a:tcPr>
                </a:tc>
                <a:extLst>
                  <a:ext uri="{0D108BD9-81ED-4DB2-BD59-A6C34878D82A}">
                    <a16:rowId xmlns:a16="http://schemas.microsoft.com/office/drawing/2014/main" val="3617315351"/>
                  </a:ext>
                </a:extLst>
              </a:tr>
              <a:tr h="155212">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ea typeface="+mn-ea"/>
                          <a:cs typeface="+mn-cs"/>
                        </a:rPr>
                        <a:t>Recovery Ratio</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Recoveries Income/Recoverable and Non-Recoverable Expenses. This KPI will be used to measure our ability to collect recoveries from tenants.</a:t>
                      </a:r>
                      <a:endParaRPr lang="en-US" sz="1100" b="0" i="0" u="none" strike="noStrike">
                        <a:solidFill>
                          <a:schemeClr val="bg1"/>
                        </a:solidFill>
                        <a:effectLst/>
                        <a:latin typeface="Gilroy" panose="00000500000000000000"/>
                        <a:ea typeface="Lato Medium" panose="020F0502020204030203" pitchFamily="34" charset="0"/>
                        <a:cs typeface="Lato Medium" panose="020F0502020204030203" pitchFamily="34" charset="0"/>
                      </a:endParaRPr>
                    </a:p>
                  </a:txBody>
                  <a:tcPr marL="604" marR="604" marT="604" marB="0" anchor="ctr">
                    <a:lnL>
                      <a:noFill/>
                    </a:lnL>
                    <a:lnR>
                      <a:noFill/>
                    </a:lnR>
                    <a:lnT>
                      <a:noFill/>
                    </a:lnT>
                    <a:lnB>
                      <a:noFill/>
                    </a:lnB>
                  </a:tcPr>
                </a:tc>
                <a:extLst>
                  <a:ext uri="{0D108BD9-81ED-4DB2-BD59-A6C34878D82A}">
                    <a16:rowId xmlns:a16="http://schemas.microsoft.com/office/drawing/2014/main" val="4081940665"/>
                  </a:ext>
                </a:extLst>
              </a:tr>
            </a:tbl>
          </a:graphicData>
        </a:graphic>
      </p:graphicFrame>
      <p:sp>
        <p:nvSpPr>
          <p:cNvPr id="6" name="Rectangle 5">
            <a:extLst>
              <a:ext uri="{FF2B5EF4-FFF2-40B4-BE49-F238E27FC236}">
                <a16:creationId xmlns:a16="http://schemas.microsoft.com/office/drawing/2014/main" id="{1AD97C8B-5407-5880-B47A-3128E28EDA71}"/>
              </a:ext>
            </a:extLst>
          </p:cNvPr>
          <p:cNvSpPr/>
          <p:nvPr/>
        </p:nvSpPr>
        <p:spPr>
          <a:xfrm>
            <a:off x="8953500" y="2659005"/>
            <a:ext cx="161926" cy="24098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714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D941CBD-75A7-80CA-E905-904BFD55DC69}"/>
              </a:ext>
            </a:extLst>
          </p:cNvPr>
          <p:cNvGraphicFramePr>
            <a:graphicFrameLocks noChangeAspect="1"/>
          </p:cNvGraphicFramePr>
          <p:nvPr>
            <p:custDataLst>
              <p:tags r:id="rId1"/>
            </p:custDataLst>
            <p:extLst>
              <p:ext uri="{D42A27DB-BD31-4B8C-83A1-F6EECF244321}">
                <p14:modId xmlns:p14="http://schemas.microsoft.com/office/powerpoint/2010/main" val="2715824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7" name="think-cell data - do not delete" hidden="1">
                        <a:extLst>
                          <a:ext uri="{FF2B5EF4-FFF2-40B4-BE49-F238E27FC236}">
                            <a16:creationId xmlns:a16="http://schemas.microsoft.com/office/drawing/2014/main" id="{BD941CBD-75A7-80CA-E905-904BFD55DC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837F40D-1BA9-A140-F666-D511103E6029}"/>
              </a:ext>
            </a:extLst>
          </p:cNvPr>
          <p:cNvSpPr/>
          <p:nvPr/>
        </p:nvSpPr>
        <p:spPr>
          <a:xfrm>
            <a:off x="762555" y="1231787"/>
            <a:ext cx="8333820" cy="5079907"/>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400">
              <a:latin typeface="Gilroy" panose="00000500000000000000"/>
            </a:endParaRPr>
          </a:p>
        </p:txBody>
      </p:sp>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lstStyle/>
          <a:p>
            <a:r>
              <a:rPr lang="en-US"/>
              <a:t>Definitions </a:t>
            </a:r>
            <a:r>
              <a:rPr lang="en-US" b="0" i="1"/>
              <a:t>(Continued)</a:t>
            </a:r>
            <a:endParaRPr lang="en-US"/>
          </a:p>
        </p:txBody>
      </p:sp>
      <p:graphicFrame>
        <p:nvGraphicFramePr>
          <p:cNvPr id="4" name="Table 3">
            <a:extLst>
              <a:ext uri="{FF2B5EF4-FFF2-40B4-BE49-F238E27FC236}">
                <a16:creationId xmlns:a16="http://schemas.microsoft.com/office/drawing/2014/main" id="{7D834F54-EB76-7A7E-6683-28E8F095959C}"/>
              </a:ext>
            </a:extLst>
          </p:cNvPr>
          <p:cNvGraphicFramePr>
            <a:graphicFrameLocks noGrp="1"/>
          </p:cNvGraphicFramePr>
          <p:nvPr>
            <p:extLst>
              <p:ext uri="{D42A27DB-BD31-4B8C-83A1-F6EECF244321}">
                <p14:modId xmlns:p14="http://schemas.microsoft.com/office/powerpoint/2010/main" val="1578637150"/>
              </p:ext>
            </p:extLst>
          </p:nvPr>
        </p:nvGraphicFramePr>
        <p:xfrm>
          <a:off x="1003490" y="1431628"/>
          <a:ext cx="7397560" cy="4194020"/>
        </p:xfrm>
        <a:graphic>
          <a:graphicData uri="http://schemas.openxmlformats.org/drawingml/2006/table">
            <a:tbl>
              <a:tblPr/>
              <a:tblGrid>
                <a:gridCol w="7397560">
                  <a:extLst>
                    <a:ext uri="{9D8B030D-6E8A-4147-A177-3AD203B41FA5}">
                      <a16:colId xmlns:a16="http://schemas.microsoft.com/office/drawing/2014/main" val="361856877"/>
                    </a:ext>
                  </a:extLst>
                </a:gridCol>
              </a:tblGrid>
              <a:tr h="0">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rPr>
                        <a:t>Leasing Spread</a:t>
                      </a: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rPr>
                        <a:t>Rent increase of signed leases over prior lease annual base rent PSF expressed in NNN terms, excluding vacant spaces. </a:t>
                      </a:r>
                    </a:p>
                  </a:txBody>
                  <a:tcPr marL="604" marR="604" marT="604" marB="0" anchor="ctr">
                    <a:lnL>
                      <a:noFill/>
                    </a:lnL>
                    <a:lnR>
                      <a:noFill/>
                    </a:lnR>
                    <a:lnT>
                      <a:noFill/>
                    </a:lnT>
                    <a:lnB>
                      <a:noFill/>
                    </a:lnB>
                  </a:tcPr>
                </a:tc>
                <a:extLst>
                  <a:ext uri="{0D108BD9-81ED-4DB2-BD59-A6C34878D82A}">
                    <a16:rowId xmlns:a16="http://schemas.microsoft.com/office/drawing/2014/main" val="3922745417"/>
                  </a:ext>
                </a:extLst>
              </a:tr>
              <a:tr h="0">
                <a:tc>
                  <a:txBody>
                    <a:bodyPr/>
                    <a:lstStyle/>
                    <a:p>
                      <a:pPr marL="228600" indent="-228600" algn="l" fontAlgn="ctr">
                        <a:buFont typeface="Wingdings" panose="05000000000000000000" pitchFamily="2" charset="2"/>
                        <a:buChar char="q"/>
                      </a:pPr>
                      <a:endParaRPr lang="en-US" sz="1100" b="1"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835689742"/>
                  </a:ext>
                </a:extLst>
              </a:tr>
              <a:tr h="0">
                <a:tc>
                  <a:txBody>
                    <a:bodyPr/>
                    <a:lstStyle/>
                    <a:p>
                      <a:pPr marL="228600" indent="-228600" algn="l" fontAlgn="ctr">
                        <a:buFont typeface="Wingdings" panose="05000000000000000000" pitchFamily="2" charset="2"/>
                        <a:buChar char="q"/>
                      </a:pPr>
                      <a:r>
                        <a:rPr lang="en-US" sz="1100" b="1" i="0" u="none" strike="noStrike">
                          <a:solidFill>
                            <a:schemeClr val="bg1"/>
                          </a:solidFill>
                          <a:effectLst/>
                          <a:latin typeface="Gilroy" panose="00000500000000000000"/>
                        </a:rPr>
                        <a:t>Economic Occupancy</a:t>
                      </a: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ea typeface="+mn-ea"/>
                          <a:cs typeface="+mn-cs"/>
                        </a:rPr>
                        <a:t>Net Base Rent received after deduction of free rent and income lost due to vacancy expressed as a percentage of maximum potential rent. </a:t>
                      </a:r>
                      <a:endParaRPr lang="en-US" sz="1100" b="1" i="0" u="none" strike="noStrike">
                        <a:solidFill>
                          <a:schemeClr val="bg1"/>
                        </a:solidFill>
                        <a:effectLst/>
                        <a:latin typeface="Gilroy" panose="00000500000000000000"/>
                      </a:endParaRPr>
                    </a:p>
                    <a:p>
                      <a:pPr marL="228600" indent="-228600" algn="l" fontAlgn="ctr">
                        <a:buFont typeface="Wingdings" panose="05000000000000000000" pitchFamily="2" charset="2"/>
                        <a:buChar char="q"/>
                      </a:pPr>
                      <a:endParaRPr lang="en-US" sz="1100" b="1"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1723560249"/>
                  </a:ext>
                </a:extLst>
              </a:tr>
              <a:tr h="39256">
                <a:tc>
                  <a:txBody>
                    <a:bodyPr/>
                    <a:lstStyle/>
                    <a:p>
                      <a:pPr marL="228600" indent="-228600" algn="l" fontAlgn="ctr">
                        <a:buFont typeface="Wingdings" panose="05000000000000000000" pitchFamily="2" charset="2"/>
                        <a:buChar char="q"/>
                      </a:pPr>
                      <a:r>
                        <a:rPr lang="en-US" sz="1100" b="1" i="0" u="none" strike="noStrike">
                          <a:solidFill>
                            <a:schemeClr val="bg1"/>
                          </a:solidFill>
                          <a:effectLst/>
                          <a:latin typeface="Gilroy" panose="00000500000000000000"/>
                        </a:rPr>
                        <a:t>Transaction NOI</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Monthly contractual income annualized less YTD recoverable and non-recoverable expenses and remaining budget for recoverable and non-recoverable expenses. Income Adjustments include One-time accounts such as Concessions, Prior Year Income, Bad Debt, Insurance Income, Late fees, Termination fees, Holdover fees and Security Deposit.</a:t>
                      </a:r>
                    </a:p>
                  </a:txBody>
                  <a:tcPr marL="604" marR="604" marT="604" marB="0" anchor="ctr">
                    <a:lnL>
                      <a:noFill/>
                    </a:lnL>
                    <a:lnR>
                      <a:noFill/>
                    </a:lnR>
                    <a:lnT>
                      <a:noFill/>
                    </a:lnT>
                    <a:lnB>
                      <a:noFill/>
                    </a:lnB>
                  </a:tcPr>
                </a:tc>
                <a:extLst>
                  <a:ext uri="{0D108BD9-81ED-4DB2-BD59-A6C34878D82A}">
                    <a16:rowId xmlns:a16="http://schemas.microsoft.com/office/drawing/2014/main" val="3509287145"/>
                  </a:ext>
                </a:extLst>
              </a:tr>
              <a:tr h="155212">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endParaRPr lang="en-US" sz="1100" b="0" i="0" u="none" strike="noStrike">
                        <a:solidFill>
                          <a:schemeClr val="bg1"/>
                        </a:solidFill>
                        <a:effectLst/>
                        <a:latin typeface="Gilroy" panose="0000050000000000000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rPr>
                        <a:t>Net Income from Downtime</a:t>
                      </a: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rPr>
                        <a:t>Annualized income from lease commencements during period less pro-rata income during period from expiring leases.</a:t>
                      </a:r>
                    </a:p>
                    <a:p>
                      <a:pPr marL="228600" indent="-228600" algn="l" fontAlgn="ctr">
                        <a:buFont typeface="Wingdings" panose="05000000000000000000" pitchFamily="2" charset="2"/>
                        <a:buChar char="q"/>
                      </a:pPr>
                      <a:endParaRPr lang="en-US" sz="1100" b="0" i="0" u="none" strike="noStrike">
                        <a:solidFill>
                          <a:schemeClr val="bg1"/>
                        </a:solidFill>
                        <a:effectLst/>
                        <a:latin typeface="Gilroy" panose="0000050000000000000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ea typeface="+mn-ea"/>
                          <a:cs typeface="+mn-cs"/>
                        </a:rPr>
                        <a:t>Net</a:t>
                      </a:r>
                      <a:r>
                        <a:rPr lang="en-US" sz="1100" i="0">
                          <a:solidFill>
                            <a:schemeClr val="bg1"/>
                          </a:solidFill>
                          <a:latin typeface="Gilroy" panose="00000500000000000000"/>
                        </a:rPr>
                        <a:t> </a:t>
                      </a:r>
                      <a:r>
                        <a:rPr lang="en-US" sz="1100" b="1" i="0" u="none" strike="noStrike">
                          <a:solidFill>
                            <a:schemeClr val="bg1"/>
                          </a:solidFill>
                          <a:effectLst/>
                          <a:latin typeface="Gilroy" panose="00000500000000000000"/>
                          <a:ea typeface="+mn-ea"/>
                          <a:cs typeface="+mn-cs"/>
                        </a:rPr>
                        <a:t>Absorption</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Sum of square feet that became physically occupied, minus the sum of square feet that became physically vacant during a specific period.</a:t>
                      </a: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endParaRPr lang="en-US" sz="1100" b="0" i="0" u="none" strike="noStrike">
                        <a:solidFill>
                          <a:schemeClr val="bg1"/>
                        </a:solidFill>
                        <a:effectLst/>
                        <a:latin typeface="Gilroy" panose="00000500000000000000"/>
                        <a:ea typeface="+mn-ea"/>
                        <a:cs typeface="+mn-cs"/>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ea typeface="+mn-ea"/>
                          <a:cs typeface="+mn-cs"/>
                        </a:rPr>
                        <a:t>Total Lease Value </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Base Annual Rent contracted over the lease term excluding OpEx</a:t>
                      </a:r>
                      <a:r>
                        <a:rPr lang="en-US" sz="1100" b="0" i="0">
                          <a:solidFill>
                            <a:schemeClr val="bg1"/>
                          </a:solidFill>
                          <a:latin typeface="Gilroy" panose="00000500000000000000"/>
                          <a:ea typeface="Lato Medium" panose="020F0502020204030203" pitchFamily="34" charset="0"/>
                          <a:cs typeface="Lato Medium" panose="020F0502020204030203" pitchFamily="34" charset="0"/>
                        </a:rPr>
                        <a:t>. </a:t>
                      </a:r>
                      <a:endParaRPr lang="en-US" sz="1100" b="0" i="0" u="none" strike="noStrike">
                        <a:solidFill>
                          <a:schemeClr val="bg1"/>
                        </a:solidFill>
                        <a:effectLst/>
                        <a:latin typeface="Gilroy" panose="00000500000000000000"/>
                        <a:ea typeface="Lato Medium" panose="020F0502020204030203" pitchFamily="34" charset="0"/>
                        <a:cs typeface="Lato Medium" panose="020F0502020204030203" pitchFamily="34" charset="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endParaRPr lang="en-US" sz="1100" b="0" i="0" u="none" strike="noStrike">
                        <a:solidFill>
                          <a:schemeClr val="bg1"/>
                        </a:solidFill>
                        <a:effectLst/>
                        <a:latin typeface="Gilroy" panose="00000500000000000000"/>
                        <a:ea typeface="Lato Medium" panose="020F0502020204030203" pitchFamily="34" charset="0"/>
                        <a:cs typeface="Lato Medium" panose="020F0502020204030203" pitchFamily="34" charset="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ea typeface="+mn-ea"/>
                          <a:cs typeface="+mn-cs"/>
                        </a:rPr>
                        <a:t>CTV (Cost to Value) </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TI, LC and FR​ as a % of Total Lease Value. Capex is not included in the calculation</a:t>
                      </a:r>
                      <a:r>
                        <a:rPr lang="en-US" sz="1100" b="0" i="0" u="none" strike="noStrike">
                          <a:solidFill>
                            <a:schemeClr val="bg1"/>
                          </a:solidFill>
                          <a:effectLst/>
                          <a:latin typeface="Gilroy" panose="00000500000000000000"/>
                        </a:rPr>
                        <a:t>.</a:t>
                      </a:r>
                      <a:endParaRPr lang="en-US" sz="1100" b="0" i="0" u="none" strike="noStrike">
                        <a:solidFill>
                          <a:schemeClr val="bg1"/>
                        </a:solidFill>
                        <a:effectLst/>
                        <a:latin typeface="Gilroy" panose="00000500000000000000"/>
                        <a:ea typeface="+mn-ea"/>
                        <a:cs typeface="+mn-cs"/>
                      </a:endParaRPr>
                    </a:p>
                    <a:p>
                      <a:pPr marL="228600" indent="-228600" algn="l" fontAlgn="ctr">
                        <a:buFont typeface="Wingdings" panose="05000000000000000000" pitchFamily="2" charset="2"/>
                        <a:buChar char="q"/>
                      </a:pPr>
                      <a:endParaRPr lang="en-US" sz="1100" b="0"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3617315351"/>
                  </a:ext>
                </a:extLst>
              </a:tr>
            </a:tbl>
          </a:graphicData>
        </a:graphic>
      </p:graphicFrame>
      <p:sp>
        <p:nvSpPr>
          <p:cNvPr id="6" name="Rectangle 5">
            <a:extLst>
              <a:ext uri="{FF2B5EF4-FFF2-40B4-BE49-F238E27FC236}">
                <a16:creationId xmlns:a16="http://schemas.microsoft.com/office/drawing/2014/main" id="{1AD97C8B-5407-5880-B47A-3128E28EDA71}"/>
              </a:ext>
            </a:extLst>
          </p:cNvPr>
          <p:cNvSpPr/>
          <p:nvPr/>
        </p:nvSpPr>
        <p:spPr>
          <a:xfrm>
            <a:off x="8934449" y="2566827"/>
            <a:ext cx="161926" cy="24098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2973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7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aropoint Theme 1">
  <a:themeElements>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aropoint Theme 1" id="{6CB0A4D9-7D2C-49A6-BBE8-B11029BB64E1}" vid="{07DCB984-B37C-4A09-8891-128821881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88BBBE80EB5C4C97F67E4FA8A9DB67" ma:contentTypeVersion="26" ma:contentTypeDescription="Create a new document." ma:contentTypeScope="" ma:versionID="4c3c3b505473a15c675dffacdf105ea8">
  <xsd:schema xmlns:xsd="http://www.w3.org/2001/XMLSchema" xmlns:xs="http://www.w3.org/2001/XMLSchema" xmlns:p="http://schemas.microsoft.com/office/2006/metadata/properties" xmlns:ns2="e081fd01-d439-4fe0-a261-b90b951a1f6f" xmlns:ns3="c1c3a309-e325-46b7-b4fc-eb07665bc7bc" targetNamespace="http://schemas.microsoft.com/office/2006/metadata/properties" ma:root="true" ma:fieldsID="addfd48cfb2b3382897cbd2a2e471927" ns2:_="" ns3:_="">
    <xsd:import namespace="e081fd01-d439-4fe0-a261-b90b951a1f6f"/>
    <xsd:import namespace="c1c3a309-e325-46b7-b4fc-eb07665bc7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SearchProperties" minOccurs="0"/>
                <xsd:element ref="ns2:MediaServiceBillingMetadata" minOccurs="0"/>
                <xsd:element ref="ns2:Notes" minOccurs="0"/>
                <xsd:element ref="ns2:PropertyName" minOccurs="0"/>
                <xsd:element ref="ns2:TenantName" minOccurs="0"/>
                <xsd:element ref="ns2:LeaseTerm" minOccurs="0"/>
                <xsd:element ref="ns2:SquareFootage" minOccurs="0"/>
                <xsd:element ref="ns2:BaseRent" minOccurs="0"/>
                <xsd:element ref="ns2:Status" minOccurs="0"/>
                <xsd:element ref="ns2:TIAllowance" minOccurs="0"/>
                <xsd:element ref="ns2:Escelation" minOccurs="0"/>
                <xsd:element ref="ns2:FreeR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81fd01-d439-4fe0-a261-b90b951a1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4754051-9484-4b91-b87b-bc7805518ace"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element name="Notes" ma:index="24" nillable="true" ma:displayName="Notes" ma:description="Landlord Form Lease" ma:format="Dropdown" ma:internalName="Notes">
      <xsd:simpleType>
        <xsd:restriction base="dms:Text">
          <xsd:maxLength value="255"/>
        </xsd:restriction>
      </xsd:simpleType>
    </xsd:element>
    <xsd:element name="PropertyName" ma:index="25" nillable="true" ma:displayName="Property Name" ma:format="Dropdown" ma:internalName="PropertyName">
      <xsd:simpleType>
        <xsd:restriction base="dms:Text">
          <xsd:maxLength value="255"/>
        </xsd:restriction>
      </xsd:simpleType>
    </xsd:element>
    <xsd:element name="TenantName" ma:index="26" nillable="true" ma:displayName="Tenant Name" ma:format="Dropdown" ma:internalName="TenantName">
      <xsd:simpleType>
        <xsd:restriction base="dms:Text">
          <xsd:maxLength value="255"/>
        </xsd:restriction>
      </xsd:simpleType>
    </xsd:element>
    <xsd:element name="LeaseTerm" ma:index="27" nillable="true" ma:displayName="Lease Term" ma:decimals="0" ma:format="Dropdown" ma:internalName="LeaseTerm" ma:percentage="FALSE">
      <xsd:simpleType>
        <xsd:restriction base="dms:Number"/>
      </xsd:simpleType>
    </xsd:element>
    <xsd:element name="SquareFootage" ma:index="28" nillable="true" ma:displayName="Square Footage" ma:decimals="0" ma:format="Dropdown" ma:internalName="SquareFootage" ma:percentage="FALSE">
      <xsd:simpleType>
        <xsd:restriction base="dms:Number"/>
      </xsd:simpleType>
    </xsd:element>
    <xsd:element name="BaseRent" ma:index="29" nillable="true" ma:displayName="Base Rent" ma:format="Dropdown" ma:internalName="BaseRent" ma:percentage="FALSE">
      <xsd:simpleType>
        <xsd:restriction base="dms:Number"/>
      </xsd:simpleType>
    </xsd:element>
    <xsd:element name="Status" ma:index="30" nillable="true" ma:displayName="Status" ma:format="Dropdown" ma:internalName="Status">
      <xsd:simpleType>
        <xsd:restriction base="dms:Choice">
          <xsd:enumeration value="Pending"/>
          <xsd:enumeration value="Processed"/>
          <xsd:enumeration value="Choice 3"/>
        </xsd:restriction>
      </xsd:simpleType>
    </xsd:element>
    <xsd:element name="TIAllowance" ma:index="31" nillable="true" ma:displayName="TI Allowance" ma:format="Dropdown" ma:internalName="TIAllowance" ma:percentage="FALSE">
      <xsd:simpleType>
        <xsd:restriction base="dms:Number"/>
      </xsd:simpleType>
    </xsd:element>
    <xsd:element name="Escelation" ma:index="32" nillable="true" ma:displayName="Escelation" ma:format="Dropdown" ma:internalName="Escelation" ma:percentage="TRUE">
      <xsd:simpleType>
        <xsd:restriction base="dms:Number"/>
      </xsd:simpleType>
    </xsd:element>
    <xsd:element name="FreeRent" ma:index="33" nillable="true" ma:displayName="Free Rent" ma:format="Dropdown" ma:internalName="FreeRent"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c1c3a309-e325-46b7-b4fc-eb07665bc7bc"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c237a9e-0250-4756-a9e3-36798d478586}" ma:internalName="TaxCatchAll" ma:showField="CatchAllData" ma:web="c1c3a309-e325-46b7-b4fc-eb07665bc7b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081fd01-d439-4fe0-a261-b90b951a1f6f">
      <Terms xmlns="http://schemas.microsoft.com/office/infopath/2007/PartnerControls"/>
    </lcf76f155ced4ddcb4097134ff3c332f>
    <TaxCatchAll xmlns="c1c3a309-e325-46b7-b4fc-eb07665bc7bc" xsi:nil="true"/>
    <SharedWithUsers xmlns="c1c3a309-e325-46b7-b4fc-eb07665bc7bc">
      <UserInfo>
        <DisplayName>Fernando Olivero</DisplayName>
        <AccountId>108</AccountId>
        <AccountType/>
      </UserInfo>
      <UserInfo>
        <DisplayName>Mark DeCesare</DisplayName>
        <AccountId>46</AccountId>
        <AccountType/>
      </UserInfo>
      <UserInfo>
        <DisplayName>Matt Watanabe</DisplayName>
        <AccountId>57</AccountId>
        <AccountType/>
      </UserInfo>
      <UserInfo>
        <DisplayName>Idan Tzur</DisplayName>
        <AccountId>137</AccountId>
        <AccountType/>
      </UserInfo>
    </SharedWithUsers>
    <Notes xmlns="e081fd01-d439-4fe0-a261-b90b951a1f6f" xsi:nil="true"/>
    <SquareFootage xmlns="e081fd01-d439-4fe0-a261-b90b951a1f6f" xsi:nil="true"/>
    <Escelation xmlns="e081fd01-d439-4fe0-a261-b90b951a1f6f" xsi:nil="true"/>
    <LeaseTerm xmlns="e081fd01-d439-4fe0-a261-b90b951a1f6f" xsi:nil="true"/>
    <FreeRent xmlns="e081fd01-d439-4fe0-a261-b90b951a1f6f" xsi:nil="true"/>
    <BaseRent xmlns="e081fd01-d439-4fe0-a261-b90b951a1f6f" xsi:nil="true"/>
    <PropertyName xmlns="e081fd01-d439-4fe0-a261-b90b951a1f6f" xsi:nil="true"/>
    <TIAllowance xmlns="e081fd01-d439-4fe0-a261-b90b951a1f6f" xsi:nil="true"/>
    <TenantName xmlns="e081fd01-d439-4fe0-a261-b90b951a1f6f" xsi:nil="true"/>
    <Status xmlns="e081fd01-d439-4fe0-a261-b90b951a1f6f" xsi:nil="true"/>
  </documentManagement>
</p:properties>
</file>

<file path=customXml/itemProps1.xml><?xml version="1.0" encoding="utf-8"?>
<ds:datastoreItem xmlns:ds="http://schemas.openxmlformats.org/officeDocument/2006/customXml" ds:itemID="{B7968D96-67C5-468A-BBB7-555D5A5855C8}">
  <ds:schemaRefs>
    <ds:schemaRef ds:uri="http://schemas.microsoft.com/sharepoint/v3/contenttype/forms"/>
  </ds:schemaRefs>
</ds:datastoreItem>
</file>

<file path=customXml/itemProps2.xml><?xml version="1.0" encoding="utf-8"?>
<ds:datastoreItem xmlns:ds="http://schemas.openxmlformats.org/officeDocument/2006/customXml" ds:itemID="{A94267F9-F1E8-47B5-8284-DFA5E74235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81fd01-d439-4fe0-a261-b90b951a1f6f"/>
    <ds:schemaRef ds:uri="c1c3a309-e325-46b7-b4fc-eb07665bc7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572B4C-CD29-4DA6-95B7-6ECE9FF4C744}">
  <ds:schemaRefs>
    <ds:schemaRef ds:uri="c1c3a309-e325-46b7-b4fc-eb07665bc7bc"/>
    <ds:schemaRef ds:uri="e081fd01-d439-4fe0-a261-b90b951a1f6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112</Slides>
  <Notes>90</Notes>
  <HiddenSlides>32</HiddenSlide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Faropoint Theme 1</vt:lpstr>
      <vt:lpstr>PowerPoint Presentation</vt:lpstr>
      <vt:lpstr>PowerPoint Presentation</vt:lpstr>
      <vt:lpstr>Executive Summary | Key Areas to Monitor</vt:lpstr>
      <vt:lpstr>Executive Summary | Key Areas of Focus</vt:lpstr>
      <vt:lpstr>Executive Summary | Asset Management Operational Review </vt:lpstr>
      <vt:lpstr>Executive Summary | Asset Management Operational Review </vt:lpstr>
      <vt:lpstr>Executive Summary | Financial Overview</vt:lpstr>
      <vt:lpstr>Executive Summary | Valuations &amp; Fund Forecast</vt:lpstr>
      <vt:lpstr>Executive Summary | Key Recommendations</vt:lpstr>
      <vt:lpstr>Executive Summary | Portfolio ID</vt:lpstr>
      <vt:lpstr>PowerPoint Presentation</vt:lpstr>
      <vt:lpstr>PowerPoint Presentation</vt:lpstr>
      <vt:lpstr>Contract Occupancy | Net Absorption – Fund 2</vt:lpstr>
      <vt:lpstr>Physical Occupancy | Net Absorption – Fund 2 Cont.</vt:lpstr>
      <vt:lpstr>Current Vacant Spaces | Property Level Leasing Updates Fund 2</vt:lpstr>
      <vt:lpstr>Planned Dispositions | Fund 2</vt:lpstr>
      <vt:lpstr>Economic Occupancy | 2025 Forecast – Fund 2</vt:lpstr>
      <vt:lpstr>Markup to Market Projection – Based on March 2025 11 Yr CFs</vt:lpstr>
      <vt:lpstr>PowerPoint Presentation</vt:lpstr>
      <vt:lpstr>Q1 2025 | Signed Leases – Fund 2 (Page 1/2)</vt:lpstr>
      <vt:lpstr>Q1 2025 | Signed Leases – Fund 2 (Page 2/2)</vt:lpstr>
      <vt:lpstr>Q1 2025 | Market Level Summary – Fund 2</vt:lpstr>
      <vt:lpstr>Quarterly Trend | Fund 2 Leasing Spreads Achieved</vt:lpstr>
      <vt:lpstr>Downtime Quarterly Trend | Fund 2</vt:lpstr>
      <vt:lpstr>Leasing Performance since Inception | Fund 2 Stats</vt:lpstr>
      <vt:lpstr>PowerPoint Presentation</vt:lpstr>
      <vt:lpstr>Leasing Performance since Inception | Overall Portfolio Stats (Fund 2 &amp; 3)</vt:lpstr>
      <vt:lpstr>Quarterly Trend | Portfolio Leasing Spreads Achieved (Fund 2 &amp; 3) </vt:lpstr>
      <vt:lpstr>Portfolio Downtime since Inception | How is actual Downtime trending?</vt:lpstr>
      <vt:lpstr>Portfolio Downtime since Inception | How is actual Downtime trending?</vt:lpstr>
      <vt:lpstr>Tenants Lost | Impact on Renewal Rate (Fund 2 &amp; Fund 3)</vt:lpstr>
      <vt:lpstr>PowerPoint Presentation</vt:lpstr>
      <vt:lpstr>Fund 2 | Tenant AR Summary</vt:lpstr>
      <vt:lpstr>Fund 2 | Level 4 Tenants</vt:lpstr>
      <vt:lpstr>Fund 2 | Level 3 Tenants</vt:lpstr>
      <vt:lpstr>AR Monitoring | Loan Pools </vt:lpstr>
      <vt:lpstr>PowerPoint Presentation</vt:lpstr>
      <vt:lpstr>Disposition Case Study | 14 Morris Avenue | Maple Shade, NJ</vt:lpstr>
      <vt:lpstr>Disposition Case Study | 187 Bobrick | Jackson, TN</vt:lpstr>
      <vt:lpstr>PowerPoint Presentation</vt:lpstr>
      <vt:lpstr>Balance Sheet</vt:lpstr>
      <vt:lpstr>Balance Sheet</vt:lpstr>
      <vt:lpstr>Profit and Loss</vt:lpstr>
      <vt:lpstr>Properties NOI Actuals vs. Budget </vt:lpstr>
      <vt:lpstr>Same Store Analysis</vt:lpstr>
      <vt:lpstr>Same Store Analysis - QoQ Trend</vt:lpstr>
      <vt:lpstr>NOI to AFFO Analysis</vt:lpstr>
      <vt:lpstr>PowerPoint Presentation</vt:lpstr>
      <vt:lpstr>Valuation Summary – Q1 2025</vt:lpstr>
      <vt:lpstr>Valuation Summary – FMV Summary over Time ($M)</vt:lpstr>
      <vt:lpstr>AR Trend Summary Q4 ‘24 -&gt; Q1 ‘25</vt:lpstr>
      <vt:lpstr>Bad Debt % out of Revenue</vt:lpstr>
      <vt:lpstr>A/R Specific Allowance - Deep Dive</vt:lpstr>
      <vt:lpstr>CAPEX, Tenants Improvements &amp; Leasing Commissions</vt:lpstr>
      <vt:lpstr>Main Debt Covenants Overview</vt:lpstr>
      <vt:lpstr>Distributions Considerations</vt:lpstr>
      <vt:lpstr>Fund Reserves</vt:lpstr>
      <vt:lpstr>Properties NOI Actuals vs. Budget – Apollo</vt:lpstr>
      <vt:lpstr>Effective Interest Rate</vt:lpstr>
      <vt:lpstr>G&amp;A Breakdown – Q1 2025</vt:lpstr>
      <vt:lpstr>Insurance Proceeds</vt:lpstr>
      <vt:lpstr>Termination Fee</vt:lpstr>
      <vt:lpstr>PowerPoint Presentation</vt:lpstr>
      <vt:lpstr>PowerPoint Presentation</vt:lpstr>
      <vt:lpstr>Fund Forecast | Overview of Fund Timeline</vt:lpstr>
      <vt:lpstr>Fund Forecast | Identified Dispositions</vt:lpstr>
      <vt:lpstr>Fund Forecast | Yield on Cost Trends</vt:lpstr>
      <vt:lpstr>Fund Forecast | Capex, TI &amp; LC Trends ($M)</vt:lpstr>
      <vt:lpstr>Loan &amp; Hedging Maturities</vt:lpstr>
      <vt:lpstr>Fund Forecast | Hedging Overview</vt:lpstr>
      <vt:lpstr>Fund Forecast | Effective Hedging Analysis</vt:lpstr>
      <vt:lpstr>Fund Performance Overview | Quarterly FFO &amp; AFFO Forecast</vt:lpstr>
      <vt:lpstr>Financing Strategy &amp; Summary| $308M Refi</vt:lpstr>
      <vt:lpstr>Fund Performance Overview | Quarterly FFO &amp; AFFO Forecast</vt:lpstr>
      <vt:lpstr>Fund Performance Overview | Distribution Forecast</vt:lpstr>
      <vt:lpstr>Fund Performance Overview | IRR Forecast</vt:lpstr>
      <vt:lpstr>Fund Forecast | Debt Covenants</vt:lpstr>
      <vt:lpstr>PowerPoint Presentation</vt:lpstr>
      <vt:lpstr>Debt Availability Forecast | Previous to Current Comparison</vt:lpstr>
      <vt:lpstr>Debt Availability Forecast | Base Case</vt:lpstr>
      <vt:lpstr>Debt Availability Forecast | Stress Test</vt:lpstr>
      <vt:lpstr>Debt Availability Forecast | Base Case</vt:lpstr>
      <vt:lpstr>Debt Availability Forecast | Stress Test</vt:lpstr>
      <vt:lpstr>Debt Availability Forecast | Fund Reserves</vt:lpstr>
      <vt:lpstr>PowerPoint Presentation</vt:lpstr>
      <vt:lpstr>Refi Impact Analysis | Incremental Cashflow</vt:lpstr>
      <vt:lpstr>Apollo Refi | Debt Yield Covenant Analysis</vt:lpstr>
      <vt:lpstr>Debt Availability Forecast | Previous to Current Q2 2025 Stress Test Waterfall</vt:lpstr>
      <vt:lpstr>PowerPoint Presentation</vt:lpstr>
      <vt:lpstr>Apollo Forecast | Yield on Cost Trends</vt:lpstr>
      <vt:lpstr>Apollo Forecast | Capex, TI &amp; LC Trends ($M)</vt:lpstr>
      <vt:lpstr>Apollo Forecast | Debt Covenant Analysis</vt:lpstr>
      <vt:lpstr>PowerPoint Presentation</vt:lpstr>
      <vt:lpstr>Credit Facility Forecast | Yield on Cost Trends</vt:lpstr>
      <vt:lpstr>Credit Facility Forecast | Capex, TI &amp; LC Trends ($M)</vt:lpstr>
      <vt:lpstr>PowerPoint Presentation</vt:lpstr>
      <vt:lpstr>Definitions (Continued)</vt:lpstr>
      <vt:lpstr>Definitions (Continued)</vt:lpstr>
      <vt:lpstr>Definitions (Continued)</vt:lpstr>
      <vt:lpstr>Same Store Analysis - Apollo</vt:lpstr>
      <vt:lpstr>Escrows: Required Repairs- Apollo </vt:lpstr>
      <vt:lpstr>PowerPoint Presentation</vt:lpstr>
      <vt:lpstr>KeyBank Q1 2025 Compliance - FCCR</vt:lpstr>
      <vt:lpstr>PowerPoint Presentation</vt:lpstr>
      <vt:lpstr>Recovery Ratio Analysis</vt:lpstr>
      <vt:lpstr>AR 60+ Days : Quarterly Trend</vt:lpstr>
      <vt:lpstr>Disposition Activity Overview</vt:lpstr>
      <vt:lpstr>Maximum Distributions Payout</vt:lpstr>
      <vt:lpstr>Run Rate NOI Methodology</vt:lpstr>
      <vt:lpstr>PowerPoint Presentation</vt:lpstr>
      <vt:lpstr>Executive Summary | Key Takeaways</vt:lpstr>
      <vt:lpstr>A/R Aging &amp; Trend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 II Performance Review Q4 2023</dc:title>
  <dc:creator>Fernando Olivero</dc:creator>
  <cp:revision>2</cp:revision>
  <cp:lastPrinted>2023-10-24T18:00:07Z</cp:lastPrinted>
  <dcterms:created xsi:type="dcterms:W3CDTF">2022-06-30T19:04:27Z</dcterms:created>
  <dcterms:modified xsi:type="dcterms:W3CDTF">2025-08-10T01:18:58Z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0x0101004488BBBE80EB5C4C97F67E4FA8A9DB67</vt:lpwstr>
  </property>
  <property fmtid="{D5CDD505-2E9C-101B-9397-08002B2CF9AE}" pid="3" name="Order">
    <vt:r8>4262400</vt:r8>
  </property>
  <property fmtid="{D5CDD505-2E9C-101B-9397-08002B2CF9AE}" pid="4" name="MediaServiceImageTags">
    <vt:lpwstr/>
  </property>
  <property fmtid="{D5CDD505-2E9C-101B-9397-08002B2CF9AE}" pid="5" name="MSIP_Label_4713abd7-d691-42f3-97a2-d869d609ea02_ActionId">
    <vt:lpwstr>e7987b5a-fad9-4c96-ac52-82da52f11663</vt:lpwstr>
  </property>
  <property fmtid="{D5CDD505-2E9C-101B-9397-08002B2CF9AE}" pid="6" name="MSIP_Label_4713abd7-d691-42f3-97a2-d869d609ea02_SiteId">
    <vt:lpwstr>e8112459-a5cd-4dea-8ad8-6cd2cf09bed4</vt:lpwstr>
  </property>
  <property fmtid="{D5CDD505-2E9C-101B-9397-08002B2CF9AE}" pid="7" name="MSIP_Label_4713abd7-d691-42f3-97a2-d869d609ea02_Method">
    <vt:lpwstr>Standard</vt:lpwstr>
  </property>
  <property fmtid="{D5CDD505-2E9C-101B-9397-08002B2CF9AE}" pid="8" name="MSIP_Label_4713abd7-d691-42f3-97a2-d869d609ea02_ContentBits">
    <vt:lpwstr>0</vt:lpwstr>
  </property>
  <property fmtid="{D5CDD505-2E9C-101B-9397-08002B2CF9AE}" pid="9" name="MSIP_Label_4713abd7-d691-42f3-97a2-d869d609ea02_Name">
    <vt:lpwstr>defa4170-0d19-0005-0004-bc88714345d2</vt:lpwstr>
  </property>
  <property fmtid="{D5CDD505-2E9C-101B-9397-08002B2CF9AE}" pid="10" name="MSIP_Label_4713abd7-d691-42f3-97a2-d869d609ea02_Enabled">
    <vt:lpwstr>true</vt:lpwstr>
  </property>
  <property fmtid="{D5CDD505-2E9C-101B-9397-08002B2CF9AE}" pid="11" name="MSIP_Label_4713abd7-d691-42f3-97a2-d869d609ea02_SetDate">
    <vt:lpwstr>2023-10-17T14:55:04Z</vt:lpwstr>
  </property>
</Properties>
</file>